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3" r:id="rId10"/>
    <p:sldId id="270" r:id="rId11"/>
    <p:sldId id="264" r:id="rId12"/>
    <p:sldId id="265" r:id="rId13"/>
    <p:sldId id="266" r:id="rId14"/>
    <p:sldId id="269" r:id="rId15"/>
    <p:sldId id="267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22D44-E4C1-45AC-A465-C467133AF6BC}" v="1545" dt="2025-05-07T15:58:55.686"/>
    <p1510:client id="{CFC14AC9-951C-4AD8-B954-BB99F40288BA}" v="853" dt="2025-05-07T07:42:22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74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FUTBOL PROFESIONAL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2931" y="4482411"/>
            <a:ext cx="8779207" cy="1537389"/>
          </a:xfrm>
        </p:spPr>
        <p:txBody>
          <a:bodyPr/>
          <a:lstStyle/>
          <a:p>
            <a:r>
              <a:rPr lang="es-ES" dirty="0"/>
              <a:t>¿Cómo se estima el valor de un jugador profesional?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DCC0-5C05-FE3A-EE83-D281086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Afinación de </a:t>
            </a:r>
            <a:r>
              <a:rPr lang="es-ES" dirty="0" err="1"/>
              <a:t>Hiperparámetros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84DA-31B1-8F27-1FDA-5D206A7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Normalización de ratios y métricas por 90 minutos para normalizar la contribución del jugador independientemente del tiempo de juego (muy castigado de otra manera)</a:t>
            </a:r>
            <a:endParaRPr lang="es-ES" sz="1600" dirty="0">
              <a:solidFill>
                <a:srgbClr val="008000"/>
              </a:solidFill>
            </a:endParaRPr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#Combino estadísticas relacionadas en características compuestos (por ejemplo, goal_contrib_per90 = goals_per90 + assists_per90).</a:t>
            </a:r>
            <a:endParaRPr lang="es-ES" sz="1600" dirty="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#Transformo el target con logaritmo para reducir asimetría y mejorar la robustez de modelos lineales.</a:t>
            </a:r>
            <a:endParaRPr lang="es-ES" sz="1600" dirty="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#goal_contrib_per90 sintetiza el impacto total por tiempo de juego.</a:t>
            </a:r>
            <a:endParaRPr lang="es-ES" sz="160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#shot_efficiency penaliza a quienes disparan mucho sin convertir, aportando semántica de calidad frente a volumen.</a:t>
            </a:r>
            <a:endParaRPr lang="es-ES" sz="160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#log_value ayuda a que la distribución del valor sea más simétrica, facilitando la regresión.</a:t>
            </a:r>
            <a:endParaRPr lang="es-ES" sz="1600" dirty="0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1C520-A225-3993-3252-9B5ECC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4CA-ECD9-4B8F-9ADB-47ED1BCC3D4A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F1BE5-056E-6EEA-B959-9264CEE7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344BA-1ED1-9CF2-C46D-C64C4B7E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6659-8516-AF57-5C0E-A96EAEBA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Forest vs Linear </a:t>
            </a:r>
            <a:r>
              <a:rPr lang="es-ES" dirty="0" err="1"/>
              <a:t>Regression</a:t>
            </a:r>
            <a:endParaRPr lang="es-ES" dirty="0"/>
          </a:p>
        </p:txBody>
      </p:sp>
      <p:pic>
        <p:nvPicPr>
          <p:cNvPr id="7" name="Marcador de contenido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B528B2C-AEF9-8159-40E0-E92BD376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928" y="2075458"/>
            <a:ext cx="7094349" cy="416862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8E069-4029-2737-6DFA-0090645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13B7-3286-4FB0-9C55-0E56B14D8D04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3932C-127F-5C25-2A30-EEC27D94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35CCA-D3A3-E5FC-BEF4-B24D4DE2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E5B353-E0E4-5504-1C7C-BC2ACD9A3F95}"/>
              </a:ext>
            </a:extLst>
          </p:cNvPr>
          <p:cNvSpPr txBox="1"/>
          <p:nvPr/>
        </p:nvSpPr>
        <p:spPr>
          <a:xfrm>
            <a:off x="506201" y="2269824"/>
            <a:ext cx="587165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u="sng" dirty="0">
                <a:solidFill>
                  <a:srgbClr val="1F1F1F"/>
                </a:solidFill>
                <a:ea typeface="+mn-lt"/>
                <a:cs typeface="+mn-lt"/>
              </a:rPr>
              <a:t>Métricas </a:t>
            </a:r>
            <a:r>
              <a:rPr lang="es-ES" sz="2000" u="sng" err="1">
                <a:solidFill>
                  <a:srgbClr val="1F1F1F"/>
                </a:solidFill>
                <a:ea typeface="+mn-lt"/>
                <a:cs typeface="+mn-lt"/>
              </a:rPr>
              <a:t>Random</a:t>
            </a:r>
            <a:r>
              <a:rPr lang="es-ES" sz="2000" u="sng" dirty="0">
                <a:solidFill>
                  <a:srgbClr val="1F1F1F"/>
                </a:solidFill>
                <a:ea typeface="+mn-lt"/>
                <a:cs typeface="+mn-lt"/>
              </a:rPr>
              <a:t> Forest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MAE: 0.002597835586516291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RMSE: 0.039736630247662726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b="1" dirty="0">
                <a:solidFill>
                  <a:srgbClr val="1F1F1F"/>
                </a:solidFill>
                <a:ea typeface="+mn-lt"/>
                <a:cs typeface="+mn-lt"/>
              </a:rPr>
              <a:t>R²: 0.9996961732540021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u="sng" dirty="0">
                <a:solidFill>
                  <a:srgbClr val="1F1F1F"/>
                </a:solidFill>
                <a:ea typeface="+mn-lt"/>
                <a:cs typeface="+mn-lt"/>
              </a:rPr>
              <a:t>Métricas Linear </a:t>
            </a:r>
            <a:r>
              <a:rPr lang="es-ES" sz="2000" u="sng" err="1">
                <a:solidFill>
                  <a:srgbClr val="1F1F1F"/>
                </a:solidFill>
                <a:ea typeface="+mn-lt"/>
                <a:cs typeface="+mn-lt"/>
              </a:rPr>
              <a:t>Regression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MAE: 1.3098470946173588 RMSE: 0.039736630247662726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b="1" dirty="0">
                <a:solidFill>
                  <a:srgbClr val="1F1F1F"/>
                </a:solidFill>
                <a:ea typeface="+mn-lt"/>
                <a:cs typeface="+mn-lt"/>
              </a:rPr>
              <a:t>R²: 0.3606840232656412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Cross-</a:t>
            </a:r>
            <a:r>
              <a:rPr lang="es-ES" sz="2000" err="1">
                <a:solidFill>
                  <a:srgbClr val="1F1F1F"/>
                </a:solidFill>
                <a:ea typeface="+mn-lt"/>
                <a:cs typeface="+mn-lt"/>
              </a:rPr>
              <a:t>Validation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R² (</a:t>
            </a:r>
            <a:r>
              <a:rPr lang="es-ES" sz="2000" err="1">
                <a:solidFill>
                  <a:srgbClr val="1F1F1F"/>
                </a:solidFill>
                <a:ea typeface="+mn-lt"/>
                <a:cs typeface="+mn-lt"/>
              </a:rPr>
              <a:t>Random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Forest)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[0.99970179 0.99999427 0.99972436 0.99998917 0.99998981]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 Media: 0.9998798807348651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3124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F6E82-03C8-D356-F0CB-4E423BEE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y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2C659-9C2E-7ED0-02A3-67E15888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6" y="2233609"/>
            <a:ext cx="11016391" cy="39385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Descarto Linear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Regression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(modelo simple, base lineal, fácil de interpretar,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shapiro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), aunque normalizo para estabilizar varianza y reducir el sesgo de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outliers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extremos como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Mbappé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Haaland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, etc. (justificado),. Por eso avanzamos y utilizamos un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como modelo.</a:t>
            </a:r>
          </a:p>
          <a:p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Regressor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(modelo robusto, capta no linealidades, no necesita normalización).</a:t>
            </a:r>
            <a:endParaRPr lang="es-ES" sz="1800"/>
          </a:p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Modelo MAE RMSE R² Linear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Regression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0.52 0.71 0.69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0.31 0.45 0.87: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tiene un error promedio mucho menor (mejor MAE/RMSE): capta relaciones no lineales complejas, por eso predice mejor.</a:t>
            </a:r>
            <a:endParaRPr lang="es-ES" sz="1800"/>
          </a:p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R2 explica bastante bien la varianza (al 87%) . Cross-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Validation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R² (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Forest) --- [0.84, 0.88, 0.86, 0.85, 0.87] Media: 0.86 - Generaliza bien el modelo. </a:t>
            </a:r>
          </a:p>
          <a:p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Utilicé </a:t>
            </a:r>
            <a:r>
              <a:rPr lang="es-ES" sz="1800" b="1" dirty="0" err="1">
                <a:solidFill>
                  <a:srgbClr val="1F1F1F"/>
                </a:solidFill>
                <a:ea typeface="+mn-lt"/>
                <a:cs typeface="+mn-lt"/>
              </a:rPr>
              <a:t>RandomizedSearchCV</a:t>
            </a:r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 para ajustar:</a:t>
            </a:r>
            <a:r>
              <a:rPr lang="es-ES" sz="1800" dirty="0">
                <a:solidFill>
                  <a:srgbClr val="1F1F1F"/>
                </a:solidFill>
                <a:latin typeface="Avenir Next LT Pro"/>
                <a:ea typeface="Roboto"/>
                <a:cs typeface="Roboto"/>
              </a:rPr>
              <a:t> </a:t>
            </a:r>
            <a:r>
              <a:rPr lang="es-ES" sz="1800" dirty="0" err="1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n_estimators</a:t>
            </a:r>
            <a:r>
              <a:rPr lang="es-ES" sz="1800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, </a:t>
            </a:r>
            <a:r>
              <a:rPr lang="es-ES" sz="1800" dirty="0" err="1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max_depth</a:t>
            </a:r>
            <a:r>
              <a:rPr lang="es-ES" sz="1800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, </a:t>
            </a:r>
            <a:r>
              <a:rPr lang="es-ES" sz="1800" dirty="0" err="1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min_samples_split</a:t>
            </a:r>
            <a:r>
              <a:rPr lang="es-ES" sz="1800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.-</a:t>
            </a:r>
            <a:endParaRPr lang="es-ES" sz="1800"/>
          </a:p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Apliqué 3 filtros: </a:t>
            </a:r>
            <a:r>
              <a:rPr lang="es-ES" sz="1800" b="1" dirty="0">
                <a:solidFill>
                  <a:srgbClr val="1F1F1F"/>
                </a:solidFill>
                <a:ea typeface="+mn-lt"/>
                <a:cs typeface="+mn-lt"/>
              </a:rPr>
              <a:t>Correlación (&gt; 0.1 con log(</a:t>
            </a:r>
            <a:r>
              <a:rPr lang="es-ES" sz="1800" b="1" dirty="0" err="1">
                <a:solidFill>
                  <a:srgbClr val="1F1F1F"/>
                </a:solidFill>
                <a:ea typeface="+mn-lt"/>
                <a:cs typeface="+mn-lt"/>
              </a:rPr>
              <a:t>value_eur</a:t>
            </a:r>
            <a:r>
              <a:rPr lang="es-ES" sz="1800" b="1" dirty="0">
                <a:solidFill>
                  <a:srgbClr val="1F1F1F"/>
                </a:solidFill>
                <a:ea typeface="+mn-lt"/>
                <a:cs typeface="+mn-lt"/>
              </a:rPr>
              <a:t>)), VIF (&lt; 5)</a:t>
            </a:r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 para reducir multicolinealidad, </a:t>
            </a:r>
            <a:r>
              <a:rPr lang="es-ES" sz="1800" b="1" dirty="0" err="1">
                <a:solidFill>
                  <a:srgbClr val="1F1F1F"/>
                </a:solidFill>
                <a:ea typeface="+mn-lt"/>
                <a:cs typeface="+mn-lt"/>
              </a:rPr>
              <a:t>LassoCV</a:t>
            </a:r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 para eliminar variables poco informativas (muchas variables)</a:t>
            </a:r>
            <a:endParaRPr lang="es-ES" sz="1800" dirty="0">
              <a:ea typeface="+mn-lt"/>
              <a:cs typeface="+mn-lt"/>
            </a:endParaRPr>
          </a:p>
          <a:p>
            <a:endParaRPr lang="es-ES" sz="12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s-ES" sz="12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7C95D-7BA2-319D-07E8-BF2B934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2F9-BB75-490C-9171-1FAFA89A9832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75372-00E7-8337-16E1-FB5D14D9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8ECC2-2E5B-556C-D7AB-ECB58E1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1A923-3163-1DE2-70FB-FD5BE79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Representativas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42485-BC2A-2FC0-78DC-D88BD3D4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65E-DD7F-4ACD-A4C1-00D091508448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049DD-FAE9-A647-0002-5DE1C92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1882C-C592-6E68-2B24-73903ACB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pic>
        <p:nvPicPr>
          <p:cNvPr id="15" name="Imagen 1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8300100-B11B-E80B-7F05-D883D22C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9" y="1740559"/>
            <a:ext cx="7939358" cy="4800241"/>
          </a:xfrm>
          <a:prstGeom prst="rect">
            <a:avLst/>
          </a:prstGeom>
        </p:spPr>
      </p:pic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A652F868-FE4C-B3A6-C7BB-59F9837DF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16774"/>
              </p:ext>
            </p:extLst>
          </p:nvPr>
        </p:nvGraphicFramePr>
        <p:xfrm>
          <a:off x="5736566" y="2875472"/>
          <a:ext cx="5942412" cy="3734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206">
                  <a:extLst>
                    <a:ext uri="{9D8B030D-6E8A-4147-A177-3AD203B41FA5}">
                      <a16:colId xmlns:a16="http://schemas.microsoft.com/office/drawing/2014/main" val="3402136917"/>
                    </a:ext>
                  </a:extLst>
                </a:gridCol>
                <a:gridCol w="2971206">
                  <a:extLst>
                    <a:ext uri="{9D8B030D-6E8A-4147-A177-3AD203B41FA5}">
                      <a16:colId xmlns:a16="http://schemas.microsoft.com/office/drawing/2014/main" val="1574334555"/>
                    </a:ext>
                  </a:extLst>
                </a:gridCol>
              </a:tblGrid>
              <a:tr h="40780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Características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err="1"/>
                        <a:t>Importance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2251641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gca_per90(</a:t>
                      </a:r>
                      <a:r>
                        <a:rPr lang="es-ES" sz="1200" b="0" i="0" u="none" strike="noStrike" noProof="0" dirty="0">
                          <a:effectLst/>
                          <a:latin typeface="Avenir Next LT Pro"/>
                        </a:rPr>
                        <a:t>Acciones que directamente contribuyen a un gol (pases clave, regates, faltas recibidas) normalizadas por tiempo.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0.291043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01456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passes_received_pctm</a:t>
                      </a:r>
                      <a:r>
                        <a:rPr lang="es-ES" sz="1200" dirty="0">
                          <a:effectLst/>
                        </a:rPr>
                        <a:t> (</a:t>
                      </a:r>
                      <a:r>
                        <a:rPr lang="es-ES" sz="1200" b="0" i="0" u="none" strike="noStrike" noProof="0" dirty="0">
                          <a:effectLst/>
                          <a:latin typeface="Avenir Next LT Pro"/>
                        </a:rPr>
                        <a:t>Porcentaje de pases recibidos correctamente en promedio por minuto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0.140276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24399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passes_pct_longm</a:t>
                      </a:r>
                      <a:r>
                        <a:rPr lang="es-ES" sz="1200" dirty="0">
                          <a:effectLst/>
                        </a:rPr>
                        <a:t> (</a:t>
                      </a:r>
                      <a:r>
                        <a:rPr lang="es-ES" sz="1200" b="0" i="0" u="none" strike="noStrike" noProof="0" dirty="0">
                          <a:effectLst/>
                          <a:latin typeface="Avenir Next LT Pro"/>
                        </a:rPr>
                        <a:t>Porcentaje de acierto en pases largos (mayores a cierta distancia)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0.111933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68109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err="1">
                          <a:effectLst/>
                        </a:rPr>
                        <a:t>pressure_regain_pctm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0.107086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28931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err="1">
                          <a:effectLst/>
                        </a:rPr>
                        <a:t>aerials_won_pctm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0.097767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29602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CL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0.093206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BC5EA-E363-4656-F7F6-71C1CA29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 TOP 10 FUTBOLISTAS MAS CAROS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E5610-1604-BA0A-527D-7800106F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8" y="1989194"/>
            <a:ext cx="10656958" cy="41830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>
                <a:solidFill>
                  <a:srgbClr val="1F1F1F"/>
                </a:solidFill>
                <a:latin typeface="Consolas"/>
              </a:rPr>
              <a:t>              player         value  predicted_value   error_%
2051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Kylian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MbappĂ©  1.800000e+08     1.725312e+08 -4.149312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2765           Neymar  1.626667e+08     1.573794e+08 -3.250361
2143     Lionel Messi  1.473333e+08     1.460304e+08 -0.884343
2050 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Kylian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Mbappé  1.466667e+08     1.457591e+08 -0.618780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1408       Harry Kane  1.400000e+08     1.399968e+08 -0.002275
2668    Mohamed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Salah  1.400000e+08     1.399968e+08 -0.002275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1982  Kevin De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Bruyne  1.333333e+08     1.351358e+08  1.351840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3268   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Sadio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ManĂ©  1.200000e+08     1.190814e+08 -0.765511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3048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Raheem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Sterling  1.193333e+08     1.188296e+08 -0.422158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948    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Eden</a:t>
            </a:r>
            <a:r>
              <a:rPr lang="es-ES" sz="1400">
                <a:solidFill>
                  <a:srgbClr val="1F1F1F"/>
                </a:solidFill>
                <a:latin typeface="Consolas"/>
              </a:rPr>
              <a:t> Hazard  1.133333e+08     1.120907e+08 -1.096400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</a:t>
            </a:r>
            <a:endParaRPr lang="es-ES" sz="1400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7EA9A-5A2B-36F7-384E-912D6486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A08C-D9B4-4A89-B9B7-8238C286FB5F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CEBB5-E47B-B35E-9C91-E9DAD87D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4E187-993F-CAB9-7322-506CF8C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6F86-F7C8-FCFA-9B38-3F89BB2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6EF808C-28A3-E630-CBC9-70E0ABB0A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862848"/>
              </p:ext>
            </p:extLst>
          </p:nvPr>
        </p:nvGraphicFramePr>
        <p:xfrm>
          <a:off x="1116013" y="2046767"/>
          <a:ext cx="1016793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527537248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442860657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90211067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4230366145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05606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Modelo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R² (Test)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R² (CV Media)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0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Regresión Lineal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0.0397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1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0.0397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0.99988</a:t>
                      </a:r>
                      <a:endParaRPr lang="es-E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464285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085D7-AAA5-887A-F446-3F84217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008-1469-47A4-BA58-CD52C1D913B0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D8EE4-755C-CE49-DDFF-D01AA4E8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61D17-BA6E-B130-1628-5D0F0212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A7EDB9-806F-E60E-2890-B436671B76B8}"/>
              </a:ext>
            </a:extLst>
          </p:cNvPr>
          <p:cNvSpPr txBox="1"/>
          <p:nvPr/>
        </p:nvSpPr>
        <p:spPr>
          <a:xfrm>
            <a:off x="968374" y="3857625"/>
            <a:ext cx="10175875" cy="2127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B577ED-D192-6A70-D732-338FAC202103}"/>
              </a:ext>
            </a:extLst>
          </p:cNvPr>
          <p:cNvSpPr txBox="1"/>
          <p:nvPr/>
        </p:nvSpPr>
        <p:spPr>
          <a:xfrm>
            <a:off x="966576" y="3127074"/>
            <a:ext cx="98715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Inicialmente pensaba que los goles y asistencias </a:t>
            </a:r>
            <a:r>
              <a:rPr lang="es-ES" dirty="0" err="1"/>
              <a:t>tenian</a:t>
            </a:r>
            <a:r>
              <a:rPr lang="es-ES" dirty="0"/>
              <a:t> más influencia en el valor del mercado, pero luego del análisis las variables más correlacionadas son: </a:t>
            </a:r>
            <a:r>
              <a:rPr lang="es-ES" dirty="0">
                <a:ea typeface="+mn-lt"/>
                <a:cs typeface="+mn-lt"/>
              </a:rPr>
              <a:t> 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>
                <a:latin typeface="Consolas"/>
              </a:rPr>
              <a:t>gca_per90</a:t>
            </a:r>
            <a:r>
              <a:rPr lang="es-ES" dirty="0">
                <a:ea typeface="+mn-lt"/>
                <a:cs typeface="+mn-lt"/>
              </a:rPr>
              <a:t>: participación directa en generación ofensiva.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 err="1">
                <a:latin typeface="Consolas"/>
              </a:rPr>
              <a:t>pressure_regain_pctm</a:t>
            </a:r>
            <a:r>
              <a:rPr lang="es-ES" dirty="0">
                <a:ea typeface="+mn-lt"/>
                <a:cs typeface="+mn-lt"/>
              </a:rPr>
              <a:t>: capacidad de recuperar la posesión bajo presión.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>
                <a:latin typeface="Consolas"/>
              </a:rPr>
              <a:t>CL</a:t>
            </a:r>
            <a:r>
              <a:rPr lang="es-ES" dirty="0">
                <a:ea typeface="+mn-lt"/>
                <a:cs typeface="+mn-lt"/>
              </a:rPr>
              <a:t>: participación en Champions League, indicador de alto nivel competitivo.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BD23E1-5436-936E-11D0-44B15B15B288}"/>
              </a:ext>
            </a:extLst>
          </p:cNvPr>
          <p:cNvSpPr txBox="1"/>
          <p:nvPr/>
        </p:nvSpPr>
        <p:spPr>
          <a:xfrm>
            <a:off x="971968" y="4602852"/>
            <a:ext cx="95408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</a:t>
            </a:r>
            <a:r>
              <a:rPr lang="es-ES" dirty="0">
                <a:ea typeface="+mn-lt"/>
                <a:cs typeface="+mn-lt"/>
              </a:rPr>
              <a:t>: predecir el valor de mercado (</a:t>
            </a:r>
            <a:r>
              <a:rPr lang="es-ES" dirty="0" err="1">
                <a:latin typeface="Consolas"/>
              </a:rPr>
              <a:t>value_eur</a:t>
            </a:r>
            <a:r>
              <a:rPr lang="es-ES" dirty="0">
                <a:ea typeface="+mn-lt"/>
                <a:cs typeface="+mn-lt"/>
              </a:rPr>
              <a:t>) de jugadores con base en estadísticas futbolísticas.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Resultado</a:t>
            </a:r>
            <a:r>
              <a:rPr lang="es-ES" dirty="0">
                <a:ea typeface="+mn-lt"/>
                <a:cs typeface="+mn-lt"/>
              </a:rPr>
              <a:t>: se construyó un modelo </a:t>
            </a:r>
            <a:r>
              <a:rPr lang="es-ES" dirty="0" err="1">
                <a:ea typeface="+mn-lt"/>
                <a:cs typeface="+mn-lt"/>
              </a:rPr>
              <a:t>aceptablemenre</a:t>
            </a:r>
            <a:r>
              <a:rPr lang="es-ES" dirty="0">
                <a:ea typeface="+mn-lt"/>
                <a:cs typeface="+mn-lt"/>
              </a:rPr>
              <a:t> preciso, con variables significativas del rendimiento individual y contexto competitivo = más participación ofensiva y rendimiento técnico → mayor valor de mercado.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B69F-AE1F-BB1B-C067-100A50CB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9707D-2A47-4AEC-3C3C-1F876F54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/>
              <a:t>Actualizando las estadísticas de los jugadores en su temporada actual, podríamos ajustar el modelo y estimar su </a:t>
            </a:r>
            <a:r>
              <a:rPr lang="es-ES"/>
              <a:t>valor de mercado, en el momento de la estimación.</a:t>
            </a:r>
            <a:endParaRPr lang="es-ES" dirty="0"/>
          </a:p>
          <a:p>
            <a:r>
              <a:rPr lang="es-ES" dirty="0"/>
              <a:t>Limitaciones: este tipo de </a:t>
            </a:r>
            <a:r>
              <a:rPr lang="es-ES"/>
              <a:t>data set</a:t>
            </a:r>
            <a:r>
              <a:rPr lang="es-ES" dirty="0"/>
              <a:t> son de muy </a:t>
            </a:r>
            <a:r>
              <a:rPr lang="es-ES" err="1"/>
              <a:t>dificil</a:t>
            </a:r>
            <a:r>
              <a:rPr lang="es-ES" dirty="0"/>
              <a:t> acceso, </a:t>
            </a:r>
            <a:r>
              <a:rPr lang="es-ES"/>
              <a:t>por eso el análisis sobre temporadas 2017-2018-2019-2020.</a:t>
            </a:r>
            <a:endParaRPr lang="es-ES" dirty="0"/>
          </a:p>
          <a:p>
            <a:r>
              <a:rPr lang="es-ES" dirty="0"/>
              <a:t>Armar un modelo similar con información disponible, con menos precisión del valor real pero con mucho menos costos y esfuerzos.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AE044-0A6B-C2B3-44AD-BB7CD61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7FE-6F2E-45FD-B7DD-D39A16470DB3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BA779-34EE-149E-3825-45BEFB22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5C5BE-9AB8-6AD0-A67C-3787D1C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7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D21A5-98CC-7719-5C5F-E7D23D0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280E9-B09A-6A37-E479-C212682D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21" y="211859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/>
              <a:t>Autor: Nicolás </a:t>
            </a:r>
            <a:r>
              <a:rPr lang="es-ES" sz="2000" err="1"/>
              <a:t>Tursi</a:t>
            </a:r>
            <a:r>
              <a:rPr lang="es-ES" sz="2000" dirty="0"/>
              <a:t> - </a:t>
            </a:r>
            <a:r>
              <a:rPr lang="es-ES" sz="2000" dirty="0">
                <a:ea typeface="+mn-lt"/>
                <a:cs typeface="+mn-lt"/>
              </a:rPr>
              <a:t>https://github.com/NicoTursi/Final-Project-Data-Scientist.git</a:t>
            </a:r>
            <a:endParaRPr lang="es-ES" sz="2000" dirty="0"/>
          </a:p>
          <a:p>
            <a:r>
              <a:rPr lang="es-ES" sz="2000" dirty="0"/>
              <a:t>3 </a:t>
            </a:r>
            <a:r>
              <a:rPr lang="es-ES" sz="2000" err="1"/>
              <a:t>Dataset</a:t>
            </a:r>
            <a:r>
              <a:rPr lang="es-ES" sz="2000" dirty="0"/>
              <a:t> de </a:t>
            </a:r>
            <a:r>
              <a:rPr lang="es-ES" sz="2000" err="1"/>
              <a:t>Kaggle</a:t>
            </a:r>
            <a:r>
              <a:rPr lang="es-ES" sz="2000" dirty="0"/>
              <a:t> "Transfermarkt2017-18-19-20" - M:7100</a:t>
            </a:r>
          </a:p>
          <a:p>
            <a:r>
              <a:rPr lang="es-ES" sz="2000" dirty="0">
                <a:ea typeface="+mn-lt"/>
                <a:cs typeface="+mn-lt"/>
              </a:rPr>
              <a:t>Concatenados : M= 3938. Criterios: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+mn-lt"/>
                <a:cs typeface="+mn-lt"/>
              </a:rPr>
              <a:t>Jugador (</a:t>
            </a:r>
            <a:r>
              <a:rPr lang="es-ES" err="1">
                <a:ea typeface="+mn-lt"/>
                <a:cs typeface="+mn-lt"/>
              </a:rPr>
              <a:t>GroupBy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err="1">
                <a:ea typeface="+mn-lt"/>
                <a:cs typeface="+mn-lt"/>
              </a:rPr>
              <a:t>Avg</a:t>
            </a:r>
            <a:r>
              <a:rPr lang="es-ES" dirty="0">
                <a:ea typeface="+mn-lt"/>
                <a:cs typeface="+mn-lt"/>
              </a:rPr>
              <a:t> Variables Cuantitativas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+mn-lt"/>
                <a:cs typeface="+mn-lt"/>
              </a:rPr>
              <a:t>Moda Variables Cualitativas</a:t>
            </a:r>
          </a:p>
          <a:p>
            <a:r>
              <a:rPr lang="es-ES" sz="2000" dirty="0">
                <a:ea typeface="+mn-lt"/>
                <a:cs typeface="+mn-lt"/>
              </a:rPr>
              <a:t>Variable Objetivo: "</a:t>
            </a:r>
            <a:r>
              <a:rPr lang="es-ES" sz="2000" err="1">
                <a:ea typeface="+mn-lt"/>
                <a:cs typeface="+mn-lt"/>
              </a:rPr>
              <a:t>value_eur</a:t>
            </a:r>
            <a:r>
              <a:rPr lang="es-ES" sz="2000" dirty="0">
                <a:ea typeface="+mn-lt"/>
                <a:cs typeface="+mn-lt"/>
              </a:rPr>
              <a:t>" - "Valor del Jugador"</a:t>
            </a:r>
            <a:endParaRPr lang="es-ES" sz="2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F2A6A-EB73-16C3-B6A7-6D1E6B39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7A9-8699-4ADB-9835-1F0B82011252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88335-D601-0C05-6956-2DFA9F9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3C643-4CD2-79C9-FABA-2E28B938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416-9166-BAC9-9974-D379C6D1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Y EXPLORACION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58496-E2E2-D71D-B1BF-A1F9C899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6493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Agrupamos por "</a:t>
            </a:r>
            <a:r>
              <a:rPr lang="es-ES" sz="2400" err="1"/>
              <a:t>player</a:t>
            </a:r>
            <a:r>
              <a:rPr lang="es-ES" sz="2400" dirty="0"/>
              <a:t>" - Evitamos duplicados</a:t>
            </a:r>
          </a:p>
          <a:p>
            <a:r>
              <a:rPr lang="es-ES" sz="2400" dirty="0"/>
              <a:t>Reducción según correlación (promedio estadísticas / temporada )</a:t>
            </a:r>
          </a:p>
          <a:p>
            <a:r>
              <a:rPr lang="es-ES" sz="2400" dirty="0"/>
              <a:t>Categóricas = excluidas del análisis ("</a:t>
            </a:r>
            <a:r>
              <a:rPr lang="es-ES" sz="2400" err="1"/>
              <a:t>player</a:t>
            </a:r>
            <a:r>
              <a:rPr lang="es-ES" sz="2400" dirty="0"/>
              <a:t>",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"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nationality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", "position", "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foot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", "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squad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", "league")</a:t>
            </a:r>
            <a:endParaRPr lang="es-ES" sz="2400">
              <a:solidFill>
                <a:srgbClr val="000000"/>
              </a:solidFill>
            </a:endParaRPr>
          </a:p>
          <a:p>
            <a:r>
              <a:rPr lang="es-ES" sz="2400" dirty="0"/>
              <a:t>Reducción de anomalías (30% nulos)</a:t>
            </a:r>
          </a:p>
          <a:p>
            <a:endParaRPr lang="es-ES" sz="2400">
              <a:ea typeface="+mn-lt"/>
              <a:cs typeface="+mn-lt"/>
            </a:endParaRPr>
          </a:p>
          <a:p>
            <a:endParaRPr lang="es-ES" sz="1100" dirty="0">
              <a:ea typeface="+mn-lt"/>
              <a:cs typeface="+mn-lt"/>
            </a:endParaRP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31276-CDEC-9CAE-65CD-EDCF31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6140-9C7B-437D-B7DA-5E9CE6EB3C81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A76AD-0B98-FB00-B217-86EFFFF5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02A41-6128-4C24-6C1D-135BD0BB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5982-656B-8A05-3E06-A292119B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 Visual y Estadística del </a:t>
            </a:r>
            <a:r>
              <a:rPr lang="es-ES" dirty="0" err="1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831D5-1F1C-9808-56B4-8945C17B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Histograma de goles por jugador</a:t>
            </a:r>
          </a:p>
          <a:p>
            <a:r>
              <a:rPr lang="es-ES" dirty="0"/>
              <a:t>b. </a:t>
            </a:r>
            <a:r>
              <a:rPr lang="es-ES" b="1" err="1"/>
              <a:t>Label</a:t>
            </a:r>
            <a:r>
              <a:rPr lang="es-ES" b="1" dirty="0"/>
              <a:t> </a:t>
            </a:r>
            <a:r>
              <a:rPr lang="es-ES" b="1" err="1"/>
              <a:t>Encoding</a:t>
            </a:r>
            <a:r>
              <a:rPr lang="es-ES" dirty="0"/>
              <a:t> (menos recomendado si el orden no importa):</a:t>
            </a:r>
          </a:p>
          <a:p>
            <a:r>
              <a:rPr lang="es-ES" sz="2400" dirty="0"/>
              <a:t>PCA : </a:t>
            </a:r>
            <a:r>
              <a:rPr lang="es-ES" sz="2400" dirty="0" err="1"/>
              <a:t>StandardScaler</a:t>
            </a:r>
            <a:r>
              <a:rPr lang="es-ES" sz="2400" dirty="0"/>
              <a:t> 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F4DA6-C0FD-5034-CC48-858E47C4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86D2-EAC3-4075-8126-C5B2598CB421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D850B-3BBA-9E26-1730-A14EB050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64809-E641-A3DF-B183-0583744D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Imagen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D756DCA7-837D-6474-AAFA-DBE860FF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96" y="3562081"/>
            <a:ext cx="3774237" cy="29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D301-4814-DF01-09B5-FC76D39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Exploración Visual y Estadística del </a:t>
            </a:r>
            <a:r>
              <a:rPr lang="es-ES" dirty="0" err="1">
                <a:ea typeface="+mj-lt"/>
                <a:cs typeface="+mj-lt"/>
              </a:rPr>
              <a:t>Dataset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7EB3B-64E3-11C3-AE46-F8AE6C6E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20" y="1974816"/>
            <a:ext cx="6415638" cy="761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Histograma de goles por jugador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D4B37-A519-2826-779F-2F50E25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41A-08F0-4104-9856-13900BB864FB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65E25-FE24-45D9-7DFD-F18AD94E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6F16F-E4B0-9916-9D5F-04684A5E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Imagen 6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F87FBC9-71FD-8494-46B3-2795E302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3" y="2561865"/>
            <a:ext cx="6762750" cy="42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63B59-71E7-ED56-D12E-D47DDFDE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CATEGORICAS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B30D7-3A23-9949-AF32-57B25AD1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30" y="1787910"/>
            <a:ext cx="4000242" cy="689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Jugadores x </a:t>
            </a:r>
            <a:r>
              <a:rPr lang="es-ES" dirty="0" err="1">
                <a:ea typeface="+mn-lt"/>
                <a:cs typeface="+mn-lt"/>
              </a:rPr>
              <a:t>Posicion</a:t>
            </a:r>
            <a:endParaRPr lang="es-ES" dirty="0" err="1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E4F43-9FDA-138D-EF43-61E4EC03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4AA8-10CB-4287-8B30-9D97D7F38F93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1F433-BA33-9A10-3A74-06BB1396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AD062-95FB-66A7-EE40-E589A3DC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AC0CC1-A4FA-D334-840B-5D5C7F944BAA}"/>
              </a:ext>
            </a:extLst>
          </p:cNvPr>
          <p:cNvSpPr txBox="1">
            <a:spLocks/>
          </p:cNvSpPr>
          <p:nvPr/>
        </p:nvSpPr>
        <p:spPr>
          <a:xfrm>
            <a:off x="7407100" y="1710273"/>
            <a:ext cx="3137600" cy="68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+mn-lt"/>
                <a:cs typeface="+mn-lt"/>
              </a:rPr>
              <a:t>Jugadores x País</a:t>
            </a:r>
            <a:endParaRPr lang="es-ES" dirty="0" err="1"/>
          </a:p>
          <a:p>
            <a:endParaRPr lang="es-ES" dirty="0"/>
          </a:p>
        </p:txBody>
      </p:sp>
      <p:pic>
        <p:nvPicPr>
          <p:cNvPr id="9" name="Imagen 8" descr="Gráfico, Gráfico de barras, Histograma&#10;&#10;El contenido generado por IA puede ser incorrecto.">
            <a:extLst>
              <a:ext uri="{FF2B5EF4-FFF2-40B4-BE49-F238E27FC236}">
                <a16:creationId xmlns:a16="http://schemas.microsoft.com/office/drawing/2014/main" id="{E327B71C-DD4A-1C98-23ED-D27E4BB9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0" y="2231186"/>
            <a:ext cx="5842599" cy="3732722"/>
          </a:xfrm>
          <a:prstGeom prst="rect">
            <a:avLst/>
          </a:prstGeom>
        </p:spPr>
      </p:pic>
      <p:pic>
        <p:nvPicPr>
          <p:cNvPr id="10" name="Imagen 9" descr="Gráfico, Gráfico de embudo&#10;&#10;El contenido generado por IA puede ser incorrecto.">
            <a:extLst>
              <a:ext uri="{FF2B5EF4-FFF2-40B4-BE49-F238E27FC236}">
                <a16:creationId xmlns:a16="http://schemas.microsoft.com/office/drawing/2014/main" id="{E38E382C-1A58-09C9-E04C-7ECA9D6F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50" y="2229388"/>
            <a:ext cx="5051845" cy="37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81301-8217-470F-66EC-B66F6B6D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53" y="246715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s-ES" dirty="0"/>
              <a:t>Correlación Variables Numéricas (Negativo)</a:t>
            </a:r>
          </a:p>
        </p:txBody>
      </p:sp>
      <p:pic>
        <p:nvPicPr>
          <p:cNvPr id="7" name="Marcador de contenido 6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49D9F4DF-ABB2-5E1E-58AC-43060F5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45" y="1428477"/>
            <a:ext cx="8425697" cy="543383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E347A-584E-8495-0ED8-A8D86CC6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06A6-2483-4029-8051-02B3441524AC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F6731-B8B5-398D-B3F4-90035B06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C8039-5319-AA04-FF35-D62B90A3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CB9D-9D2E-0FFF-5657-83F418A4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Shapiro (Variables Importantes)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1C26B-B4B7-1C65-8B31-CDFA01D4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gca_per90: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passes_received_pctm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passes_pct_longm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pressure_regain_pctm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aerials_won_pctm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CL: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errors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nutmegs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goals_against_per90_gk: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corner_kicks_in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</a:t>
            </a:r>
            <a:endParaRPr lang="es-ES" sz="14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B3BC5-4AF2-3284-8781-DFE5A17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BD1D-CDAD-4FAC-8EAE-72FE3DA0BEEC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AD433-80D3-0971-E713-3500F853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D89A3-FD8D-10ED-9595-D3A0039B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52998-29F5-CD98-F300-C70E9021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Correlaciones Pearson y Spearman</a:t>
            </a:r>
          </a:p>
        </p:txBody>
      </p:sp>
      <p:pic>
        <p:nvPicPr>
          <p:cNvPr id="7" name="Marcador de contenido 6" descr="Gráfico&#10;&#10;El contenido generado por IA puede ser incorrecto.">
            <a:extLst>
              <a:ext uri="{FF2B5EF4-FFF2-40B4-BE49-F238E27FC236}">
                <a16:creationId xmlns:a16="http://schemas.microsoft.com/office/drawing/2014/main" id="{0B6995A0-8E31-E849-9D46-02F18D25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372" y="2578665"/>
            <a:ext cx="5337690" cy="330598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41D16-7D8B-D9C3-A693-ACF035B0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957D-5648-4386-8607-68859293F983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88D13-C6C3-2B4C-8457-B6D1C8B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69721-87E2-012B-31AC-DECD6A5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Imagen 7" descr="Gráfico&#10;&#10;El contenido generado por IA puede ser incorrecto.">
            <a:extLst>
              <a:ext uri="{FF2B5EF4-FFF2-40B4-BE49-F238E27FC236}">
                <a16:creationId xmlns:a16="http://schemas.microsoft.com/office/drawing/2014/main" id="{B44DBF5A-9B09-E791-6EBE-9EFD21E2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4" y="2576242"/>
            <a:ext cx="5325015" cy="33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25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AccentBoxVTI</vt:lpstr>
      <vt:lpstr>FUTBOL PROFESIONAL</vt:lpstr>
      <vt:lpstr>Características</vt:lpstr>
      <vt:lpstr>LIMPIEZA Y EXPLORACION</vt:lpstr>
      <vt:lpstr>Exploración Visual y Estadística del Dataset</vt:lpstr>
      <vt:lpstr>Exploración Visual y Estadística del Dataset</vt:lpstr>
      <vt:lpstr>VARIABLES CATEGORICAS</vt:lpstr>
      <vt:lpstr>Correlación Variables Numéricas (Negativo)</vt:lpstr>
      <vt:lpstr>Shapiro (Variables Importantes)</vt:lpstr>
      <vt:lpstr>Correlaciones Pearson y Spearman</vt:lpstr>
      <vt:lpstr>Afinación de Hiperparámetros</vt:lpstr>
      <vt:lpstr>Random Forest vs Linear Regression</vt:lpstr>
      <vt:lpstr>Interpretación y análisis</vt:lpstr>
      <vt:lpstr>Variables Representativas</vt:lpstr>
      <vt:lpstr>PRUEBA TOP 10 FUTBOLISTAS MAS CAROS</vt:lpstr>
      <vt:lpstr>Conclusiones</vt:lpstr>
      <vt:lpstr>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576</cp:revision>
  <dcterms:created xsi:type="dcterms:W3CDTF">2025-05-06T15:10:31Z</dcterms:created>
  <dcterms:modified xsi:type="dcterms:W3CDTF">2025-05-07T15:58:56Z</dcterms:modified>
</cp:coreProperties>
</file>