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TT Norms" charset="1" panose="02000503030000020003"/>
      <p:regular r:id="rId22"/>
    </p:embeddedFont>
    <p:embeddedFont>
      <p:font typeface="TT Norms Bold" charset="1" panose="02000803030000020004"/>
      <p:regular r:id="rId23"/>
    </p:embeddedFont>
    <p:embeddedFont>
      <p:font typeface="TT Norms Italics" charset="1" panose="02000503030000090003"/>
      <p:regular r:id="rId24"/>
    </p:embeddedFont>
    <p:embeddedFont>
      <p:font typeface="TT Norms Bold Italics" charset="1" panose="02000803020000090004"/>
      <p:regular r:id="rId25"/>
    </p:embeddedFont>
    <p:embeddedFont>
      <p:font typeface="TT Fors" charset="1" panose="020B0003030001020000"/>
      <p:regular r:id="rId26"/>
    </p:embeddedFont>
    <p:embeddedFont>
      <p:font typeface="TT Fors Bold" charset="1" panose="020B0003030001020000"/>
      <p:regular r:id="rId27"/>
    </p:embeddedFont>
    <p:embeddedFont>
      <p:font typeface="TT Fors Italics" charset="1" panose="020B0003030001020000"/>
      <p:regular r:id="rId28"/>
    </p:embeddedFont>
    <p:embeddedFont>
      <p:font typeface="TT Fors Bold Italics" charset="1" panose="020B000303000102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.png" Type="http://schemas.openxmlformats.org/officeDocument/2006/relationships/image"/><Relationship Id="rId7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26769" y="1028700"/>
            <a:ext cx="8032531" cy="7430587"/>
            <a:chOff x="0" y="0"/>
            <a:chExt cx="10710042" cy="990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27574" y="1335799"/>
              <a:ext cx="9869219" cy="5689832"/>
            </a:xfrm>
            <a:custGeom>
              <a:avLst/>
              <a:gdLst/>
              <a:ahLst/>
              <a:cxnLst/>
              <a:rect r="r" b="b" t="t" l="l"/>
              <a:pathLst>
                <a:path h="5689832" w="9869219">
                  <a:moveTo>
                    <a:pt x="0" y="0"/>
                  </a:moveTo>
                  <a:lnTo>
                    <a:pt x="9869219" y="0"/>
                  </a:lnTo>
                  <a:lnTo>
                    <a:pt x="9869219" y="5689832"/>
                  </a:lnTo>
                  <a:lnTo>
                    <a:pt x="0" y="5689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10042" cy="9907449"/>
            </a:xfrm>
            <a:custGeom>
              <a:avLst/>
              <a:gdLst/>
              <a:ahLst/>
              <a:cxnLst/>
              <a:rect r="r" b="b" t="t" l="l"/>
              <a:pathLst>
                <a:path h="9907449" w="10710042">
                  <a:moveTo>
                    <a:pt x="0" y="0"/>
                  </a:moveTo>
                  <a:lnTo>
                    <a:pt x="10710042" y="0"/>
                  </a:lnTo>
                  <a:lnTo>
                    <a:pt x="10710042" y="9907449"/>
                  </a:lnTo>
                  <a:lnTo>
                    <a:pt x="0" y="9907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810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360346"/>
            <a:ext cx="7412410" cy="3014354"/>
            <a:chOff x="0" y="0"/>
            <a:chExt cx="9883213" cy="401913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900905"/>
              <a:ext cx="9883213" cy="1118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50"/>
                </a:lnSpc>
              </a:pPr>
              <a:r>
                <a:rPr lang="en-US" sz="2300">
                  <a:solidFill>
                    <a:srgbClr val="FFA12E"/>
                  </a:solidFill>
                  <a:latin typeface="DM Sans"/>
                </a:rPr>
                <a:t>Progetto per l'esame di Metodologie per la programmazione Web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0975"/>
              <a:ext cx="9883213" cy="2723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00"/>
                </a:lnSpc>
              </a:pPr>
              <a:r>
                <a:rPr lang="en-US" sz="8000" spc="-400">
                  <a:solidFill>
                    <a:srgbClr val="000000"/>
                  </a:solidFill>
                  <a:latin typeface="DM Sans Bold"/>
                </a:rPr>
                <a:t>Biblioteca</a:t>
              </a:r>
            </a:p>
            <a:p>
              <a:pPr>
                <a:lnSpc>
                  <a:spcPts val="7600"/>
                </a:lnSpc>
              </a:pPr>
              <a:r>
                <a:rPr lang="en-US" sz="8000" spc="-400">
                  <a:solidFill>
                    <a:srgbClr val="000000"/>
                  </a:solidFill>
                  <a:latin typeface="DM Sans Bold"/>
                </a:rPr>
                <a:t>San Germano V.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572441" cy="547539"/>
            <a:chOff x="0" y="0"/>
            <a:chExt cx="2096588" cy="73005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A12E"/>
                  </a:solidFill>
                  <a:latin typeface="DM Sans Bold"/>
                </a:rPr>
                <a:t>ANNO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7784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2022-23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01141" y="1028700"/>
            <a:ext cx="2754724" cy="547539"/>
            <a:chOff x="0" y="0"/>
            <a:chExt cx="3672966" cy="7300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3672966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A12E"/>
                  </a:solidFill>
                  <a:latin typeface="DM Sans Bold"/>
                </a:rPr>
                <a:t>AUTORE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77840"/>
              <a:ext cx="3672966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Nicolò Vittorio Marino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76935" y="4860925"/>
            <a:ext cx="12134130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250">
                <a:solidFill>
                  <a:srgbClr val="FFA12E"/>
                </a:solidFill>
                <a:latin typeface="TT Norms Bold"/>
              </a:rPr>
              <a:t>FINE!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1172" y="3762836"/>
            <a:ext cx="12134130" cy="3636815"/>
            <a:chOff x="0" y="0"/>
            <a:chExt cx="16178840" cy="48490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190218" y="1706033"/>
              <a:ext cx="11798404" cy="2046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545454"/>
                  </a:solidFill>
                  <a:latin typeface="TT Fors"/>
                </a:rPr>
                <a:t>Il sito verrà caricato online come detto nelle specifiche ma per motivi di tempo devo ancora farlo vedere ai bibliotecari che in caso apporteranno le loro modifiche e caricheranno i dati della biblioteca.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5250"/>
              <a:ext cx="16178840" cy="912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 spc="-250">
                  <a:solidFill>
                    <a:srgbClr val="000000"/>
                  </a:solidFill>
                  <a:latin typeface="TT Norms Bold"/>
                </a:rPr>
                <a:t>Disclaimer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262874" y="4452846"/>
              <a:ext cx="616785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FFA12E"/>
                  </a:solidFill>
                  <a:latin typeface="TT Fors Bold"/>
                </a:rPr>
                <a:t>NEXT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9441919" y="7264873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6935" y="4525870"/>
            <a:ext cx="12343668" cy="4732430"/>
          </a:xfrm>
          <a:custGeom>
            <a:avLst/>
            <a:gdLst/>
            <a:ahLst/>
            <a:cxnLst/>
            <a:rect r="r" b="b" t="t" l="l"/>
            <a:pathLst>
              <a:path h="4732430" w="12343668">
                <a:moveTo>
                  <a:pt x="0" y="0"/>
                </a:moveTo>
                <a:lnTo>
                  <a:pt x="12343669" y="0"/>
                </a:lnTo>
                <a:lnTo>
                  <a:pt x="12343669" y="4732430"/>
                </a:lnTo>
                <a:lnTo>
                  <a:pt x="0" y="4732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76935" y="833438"/>
            <a:ext cx="12134130" cy="3204845"/>
            <a:chOff x="0" y="0"/>
            <a:chExt cx="16178840" cy="42731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190218" y="1706033"/>
              <a:ext cx="11798404" cy="2567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545454"/>
                  </a:solidFill>
                  <a:latin typeface="TT Fors"/>
                </a:rPr>
                <a:t>E' stato preferito l'utilizzo del Client Side Rendering dove il server invia al client un'interfaccia utente di base, sotto forma di un file JavaScript templates che va a riempire la pagina dinamicamente. È responsabilità del client renderizzare il contenuto e gestire gli eventi dinamicamente.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5250"/>
              <a:ext cx="16178840" cy="912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 spc="-250">
                  <a:solidFill>
                    <a:srgbClr val="000000"/>
                  </a:solidFill>
                  <a:latin typeface="TT Norms Bold"/>
                </a:rPr>
                <a:t>Client Side Rendering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sp>
        <p:nvSpPr>
          <p:cNvPr name="AutoShape 7" id="7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99528" y="4934656"/>
            <a:ext cx="11888944" cy="4310334"/>
          </a:xfrm>
          <a:custGeom>
            <a:avLst/>
            <a:gdLst/>
            <a:ahLst/>
            <a:cxnLst/>
            <a:rect r="r" b="b" t="t" l="l"/>
            <a:pathLst>
              <a:path h="4310334" w="11888944">
                <a:moveTo>
                  <a:pt x="0" y="0"/>
                </a:moveTo>
                <a:lnTo>
                  <a:pt x="11888944" y="0"/>
                </a:lnTo>
                <a:lnTo>
                  <a:pt x="11888944" y="4310334"/>
                </a:lnTo>
                <a:lnTo>
                  <a:pt x="0" y="431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6914"/>
            <a:ext cx="2904146" cy="2270045"/>
            <a:chOff x="0" y="0"/>
            <a:chExt cx="3872195" cy="302672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2656918" cy="222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A12E"/>
                  </a:solidFill>
                  <a:latin typeface="DM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90196"/>
              <a:ext cx="3872195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Definizione Database e DAO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40140" y="1030039"/>
            <a:ext cx="2904146" cy="2263794"/>
            <a:chOff x="0" y="0"/>
            <a:chExt cx="3872195" cy="301839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A12E"/>
                  </a:solidFill>
                  <a:latin typeface="DM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981862"/>
              <a:ext cx="3872195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REST API e Autentificazione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51581" y="1029146"/>
            <a:ext cx="2904146" cy="2265580"/>
            <a:chOff x="0" y="0"/>
            <a:chExt cx="3872195" cy="302077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0"/>
              <a:ext cx="2656918" cy="222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A12E"/>
                  </a:solidFill>
                  <a:latin typeface="DM Sans"/>
                </a:rPr>
                <a:t>03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84243"/>
              <a:ext cx="3872195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Accesso REST API tramite Fetch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63021" y="1035397"/>
            <a:ext cx="2904146" cy="2659379"/>
            <a:chOff x="0" y="0"/>
            <a:chExt cx="3872195" cy="354583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A12E"/>
                  </a:solidFill>
                  <a:latin typeface="DM Sans"/>
                </a:rPr>
                <a:t>04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975908"/>
              <a:ext cx="3872195" cy="1569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Creazione della pagina tramite Templates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826741"/>
            <a:ext cx="7836353" cy="199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Tecnologie usate per il Backend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855718" y="1520908"/>
            <a:ext cx="7403582" cy="6427775"/>
            <a:chOff x="0" y="0"/>
            <a:chExt cx="9871443" cy="85703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348890" y="0"/>
              <a:ext cx="2072308" cy="1036154"/>
            </a:xfrm>
            <a:custGeom>
              <a:avLst/>
              <a:gdLst/>
              <a:ahLst/>
              <a:cxnLst/>
              <a:rect r="r" b="b" t="t" l="l"/>
              <a:pathLst>
                <a:path h="1036154" w="2072308">
                  <a:moveTo>
                    <a:pt x="0" y="0"/>
                  </a:moveTo>
                  <a:lnTo>
                    <a:pt x="2072308" y="0"/>
                  </a:lnTo>
                  <a:lnTo>
                    <a:pt x="2072308" y="1036154"/>
                  </a:lnTo>
                  <a:lnTo>
                    <a:pt x="0" y="103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869788" y="1582254"/>
              <a:ext cx="3001655" cy="910179"/>
            </a:xfrm>
            <a:custGeom>
              <a:avLst/>
              <a:gdLst/>
              <a:ahLst/>
              <a:cxnLst/>
              <a:rect r="r" b="b" t="t" l="l"/>
              <a:pathLst>
                <a:path h="910179" w="3001655">
                  <a:moveTo>
                    <a:pt x="0" y="0"/>
                  </a:moveTo>
                  <a:lnTo>
                    <a:pt x="3001655" y="0"/>
                  </a:lnTo>
                  <a:lnTo>
                    <a:pt x="3001655" y="910179"/>
                  </a:lnTo>
                  <a:lnTo>
                    <a:pt x="0" y="910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995213" y="2965160"/>
              <a:ext cx="1036154" cy="1036154"/>
            </a:xfrm>
            <a:custGeom>
              <a:avLst/>
              <a:gdLst/>
              <a:ahLst/>
              <a:cxnLst/>
              <a:rect r="r" b="b" t="t" l="l"/>
              <a:pathLst>
                <a:path h="1036154" w="1036154">
                  <a:moveTo>
                    <a:pt x="0" y="0"/>
                  </a:moveTo>
                  <a:lnTo>
                    <a:pt x="1036154" y="0"/>
                  </a:lnTo>
                  <a:lnTo>
                    <a:pt x="1036154" y="1036154"/>
                  </a:lnTo>
                  <a:lnTo>
                    <a:pt x="0" y="103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051868" y="4550047"/>
              <a:ext cx="922844" cy="922844"/>
            </a:xfrm>
            <a:custGeom>
              <a:avLst/>
              <a:gdLst/>
              <a:ahLst/>
              <a:cxnLst/>
              <a:rect r="r" b="b" t="t" l="l"/>
              <a:pathLst>
                <a:path h="922844" w="922844">
                  <a:moveTo>
                    <a:pt x="0" y="0"/>
                  </a:moveTo>
                  <a:lnTo>
                    <a:pt x="922844" y="0"/>
                  </a:lnTo>
                  <a:lnTo>
                    <a:pt x="922844" y="922844"/>
                  </a:lnTo>
                  <a:lnTo>
                    <a:pt x="0" y="922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804701" y="7565501"/>
              <a:ext cx="1455009" cy="1004866"/>
            </a:xfrm>
            <a:custGeom>
              <a:avLst/>
              <a:gdLst/>
              <a:ahLst/>
              <a:cxnLst/>
              <a:rect r="r" b="b" t="t" l="l"/>
              <a:pathLst>
                <a:path h="1004866" w="1455009">
                  <a:moveTo>
                    <a:pt x="0" y="0"/>
                  </a:moveTo>
                  <a:lnTo>
                    <a:pt x="1455009" y="0"/>
                  </a:lnTo>
                  <a:lnTo>
                    <a:pt x="1455009" y="1004865"/>
                  </a:lnTo>
                  <a:lnTo>
                    <a:pt x="0" y="1004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089699" y="6097195"/>
              <a:ext cx="885013" cy="885013"/>
            </a:xfrm>
            <a:custGeom>
              <a:avLst/>
              <a:gdLst/>
              <a:ahLst/>
              <a:cxnLst/>
              <a:rect r="r" b="b" t="t" l="l"/>
              <a:pathLst>
                <a:path h="885013" w="885013">
                  <a:moveTo>
                    <a:pt x="0" y="0"/>
                  </a:moveTo>
                  <a:lnTo>
                    <a:pt x="885013" y="0"/>
                  </a:lnTo>
                  <a:lnTo>
                    <a:pt x="885013" y="885013"/>
                  </a:lnTo>
                  <a:lnTo>
                    <a:pt x="0" y="885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209805"/>
              <a:ext cx="2667069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NodeJs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740163"/>
              <a:ext cx="2651427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Express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2852" y="3268396"/>
              <a:ext cx="2737025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SQlite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796628"/>
              <a:ext cx="7582330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Passport / Express-Session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43014" y="7853092"/>
              <a:ext cx="2508412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Multer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8794" y="6324860"/>
              <a:ext cx="2565141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BCrypt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235445"/>
            <a:ext cx="7836353" cy="199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Tecnologie usate per il Frontend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126700" y="2638934"/>
            <a:ext cx="5132600" cy="5009132"/>
            <a:chOff x="0" y="0"/>
            <a:chExt cx="6843467" cy="66788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54867" y="0"/>
              <a:ext cx="1273129" cy="1273129"/>
            </a:xfrm>
            <a:custGeom>
              <a:avLst/>
              <a:gdLst/>
              <a:ahLst/>
              <a:cxnLst/>
              <a:rect r="r" b="b" t="t" l="l"/>
              <a:pathLst>
                <a:path h="1273129" w="1273129">
                  <a:moveTo>
                    <a:pt x="0" y="0"/>
                  </a:moveTo>
                  <a:lnTo>
                    <a:pt x="1273128" y="0"/>
                  </a:lnTo>
                  <a:lnTo>
                    <a:pt x="1273128" y="1273129"/>
                  </a:lnTo>
                  <a:lnTo>
                    <a:pt x="0" y="1273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242257" y="1919917"/>
              <a:ext cx="898348" cy="1267091"/>
            </a:xfrm>
            <a:custGeom>
              <a:avLst/>
              <a:gdLst/>
              <a:ahLst/>
              <a:cxnLst/>
              <a:rect r="r" b="b" t="t" l="l"/>
              <a:pathLst>
                <a:path h="1267091" w="898348">
                  <a:moveTo>
                    <a:pt x="0" y="0"/>
                  </a:moveTo>
                  <a:lnTo>
                    <a:pt x="898348" y="0"/>
                  </a:lnTo>
                  <a:lnTo>
                    <a:pt x="898348" y="1267091"/>
                  </a:lnTo>
                  <a:lnTo>
                    <a:pt x="0" y="1267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539395" y="3827742"/>
              <a:ext cx="2304073" cy="1295305"/>
            </a:xfrm>
            <a:custGeom>
              <a:avLst/>
              <a:gdLst/>
              <a:ahLst/>
              <a:cxnLst/>
              <a:rect r="r" b="b" t="t" l="l"/>
              <a:pathLst>
                <a:path h="1295305" w="2304073">
                  <a:moveTo>
                    <a:pt x="0" y="0"/>
                  </a:moveTo>
                  <a:lnTo>
                    <a:pt x="2304072" y="0"/>
                  </a:lnTo>
                  <a:lnTo>
                    <a:pt x="2304072" y="1295305"/>
                  </a:lnTo>
                  <a:lnTo>
                    <a:pt x="0" y="1295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421723"/>
              <a:ext cx="2667069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HTML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8621"/>
              <a:ext cx="2651427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CSS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2852" y="4260553"/>
              <a:ext cx="3529074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Javascript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182486"/>
              <a:ext cx="3029084" cy="496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5" indent="-302257" lvl="1">
                <a:lnSpc>
                  <a:spcPts val="2659"/>
                </a:lnSpc>
                <a:buFont typeface="Arial"/>
                <a:buChar char="•"/>
              </a:pPr>
              <a:r>
                <a:rPr lang="en-US" sz="2799" spc="-139">
                  <a:solidFill>
                    <a:srgbClr val="000000"/>
                  </a:solidFill>
                  <a:latin typeface="DM Sans Bold"/>
                </a:rPr>
                <a:t>Fetch()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736871"/>
            <a:ext cx="4126159" cy="4437230"/>
            <a:chOff x="0" y="0"/>
            <a:chExt cx="5501545" cy="5916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01545" cy="5916307"/>
            </a:xfrm>
            <a:custGeom>
              <a:avLst/>
              <a:gdLst/>
              <a:ahLst/>
              <a:cxnLst/>
              <a:rect r="r" b="b" t="t" l="l"/>
              <a:pathLst>
                <a:path h="5916307" w="5501545">
                  <a:moveTo>
                    <a:pt x="0" y="0"/>
                  </a:moveTo>
                  <a:lnTo>
                    <a:pt x="5501545" y="0"/>
                  </a:lnTo>
                  <a:lnTo>
                    <a:pt x="5501545" y="5916307"/>
                  </a:lnTo>
                  <a:lnTo>
                    <a:pt x="0" y="5916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69" t="0" r="-3769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6511" y="465409"/>
              <a:ext cx="3868524" cy="4671122"/>
            </a:xfrm>
            <a:custGeom>
              <a:avLst/>
              <a:gdLst/>
              <a:ahLst/>
              <a:cxnLst/>
              <a:rect r="r" b="b" t="t" l="l"/>
              <a:pathLst>
                <a:path h="4671122" w="3868524">
                  <a:moveTo>
                    <a:pt x="0" y="0"/>
                  </a:moveTo>
                  <a:lnTo>
                    <a:pt x="3868523" y="0"/>
                  </a:lnTo>
                  <a:lnTo>
                    <a:pt x="3868523" y="4671122"/>
                  </a:lnTo>
                  <a:lnTo>
                    <a:pt x="0" y="4671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822310" y="4566731"/>
            <a:ext cx="2777511" cy="2777511"/>
            <a:chOff x="0" y="0"/>
            <a:chExt cx="3703348" cy="3703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3348" cy="3703348"/>
            </a:xfrm>
            <a:custGeom>
              <a:avLst/>
              <a:gdLst/>
              <a:ahLst/>
              <a:cxnLst/>
              <a:rect r="r" b="b" t="t" l="l"/>
              <a:pathLst>
                <a:path h="3703348" w="3703348">
                  <a:moveTo>
                    <a:pt x="0" y="0"/>
                  </a:moveTo>
                  <a:lnTo>
                    <a:pt x="3703348" y="0"/>
                  </a:lnTo>
                  <a:lnTo>
                    <a:pt x="3703348" y="3703348"/>
                  </a:lnTo>
                  <a:lnTo>
                    <a:pt x="0" y="3703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74369" y="430835"/>
              <a:ext cx="1754610" cy="2863858"/>
            </a:xfrm>
            <a:custGeom>
              <a:avLst/>
              <a:gdLst/>
              <a:ahLst/>
              <a:cxnLst/>
              <a:rect r="r" b="b" t="t" l="l"/>
              <a:pathLst>
                <a:path h="2863858" w="1754610">
                  <a:moveTo>
                    <a:pt x="0" y="0"/>
                  </a:moveTo>
                  <a:lnTo>
                    <a:pt x="1754610" y="0"/>
                  </a:lnTo>
                  <a:lnTo>
                    <a:pt x="1754610" y="2863858"/>
                  </a:lnTo>
                  <a:lnTo>
                    <a:pt x="0" y="2863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9542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76935" y="808940"/>
            <a:ext cx="12134130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250">
                <a:solidFill>
                  <a:srgbClr val="000000"/>
                </a:solidFill>
                <a:latin typeface="TT Norms Bold"/>
              </a:rPr>
              <a:t>Target Dispositivi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301844" y="1943948"/>
            <a:ext cx="8032531" cy="7430587"/>
            <a:chOff x="0" y="0"/>
            <a:chExt cx="10710042" cy="99074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27574" y="1335799"/>
              <a:ext cx="9869219" cy="5689832"/>
            </a:xfrm>
            <a:custGeom>
              <a:avLst/>
              <a:gdLst/>
              <a:ahLst/>
              <a:cxnLst/>
              <a:rect r="r" b="b" t="t" l="l"/>
              <a:pathLst>
                <a:path h="5689832" w="9869219">
                  <a:moveTo>
                    <a:pt x="0" y="0"/>
                  </a:moveTo>
                  <a:lnTo>
                    <a:pt x="9869219" y="0"/>
                  </a:lnTo>
                  <a:lnTo>
                    <a:pt x="9869219" y="5689832"/>
                  </a:lnTo>
                  <a:lnTo>
                    <a:pt x="0" y="5689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10042" cy="9907449"/>
            </a:xfrm>
            <a:custGeom>
              <a:avLst/>
              <a:gdLst/>
              <a:ahLst/>
              <a:cxnLst/>
              <a:rect r="r" b="b" t="t" l="l"/>
              <a:pathLst>
                <a:path h="9907449" w="10710042">
                  <a:moveTo>
                    <a:pt x="0" y="0"/>
                  </a:moveTo>
                  <a:lnTo>
                    <a:pt x="10710042" y="0"/>
                  </a:lnTo>
                  <a:lnTo>
                    <a:pt x="10710042" y="9907449"/>
                  </a:lnTo>
                  <a:lnTo>
                    <a:pt x="0" y="9907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810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8923" y="2017742"/>
            <a:ext cx="6060377" cy="3408962"/>
          </a:xfrm>
          <a:custGeom>
            <a:avLst/>
            <a:gdLst/>
            <a:ahLst/>
            <a:cxnLst/>
            <a:rect r="r" b="b" t="t" l="l"/>
            <a:pathLst>
              <a:path h="3408962" w="6060377">
                <a:moveTo>
                  <a:pt x="0" y="0"/>
                </a:moveTo>
                <a:lnTo>
                  <a:pt x="6060377" y="0"/>
                </a:lnTo>
                <a:lnTo>
                  <a:pt x="6060377" y="3408962"/>
                </a:lnTo>
                <a:lnTo>
                  <a:pt x="0" y="340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2225" y="6959870"/>
            <a:ext cx="2883550" cy="2298430"/>
          </a:xfrm>
          <a:custGeom>
            <a:avLst/>
            <a:gdLst/>
            <a:ahLst/>
            <a:cxnLst/>
            <a:rect r="r" b="b" t="t" l="l"/>
            <a:pathLst>
              <a:path h="2298430" w="2883550">
                <a:moveTo>
                  <a:pt x="0" y="0"/>
                </a:moveTo>
                <a:lnTo>
                  <a:pt x="2883550" y="0"/>
                </a:lnTo>
                <a:lnTo>
                  <a:pt x="2883550" y="2298430"/>
                </a:lnTo>
                <a:lnTo>
                  <a:pt x="0" y="2298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6935" y="808940"/>
            <a:ext cx="12134130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250">
                <a:solidFill>
                  <a:srgbClr val="000000"/>
                </a:solidFill>
                <a:latin typeface="TT Norms Bold"/>
              </a:rPr>
              <a:t>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15566"/>
            <a:ext cx="8610680" cy="252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Il layout utilizzato è quello del framework Boostrap andando a sviluppare la pagina in grid, righe, colonne, ecc...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  <p:sp>
        <p:nvSpPr>
          <p:cNvPr name="AutoShape 7" id="7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6935" y="2423690"/>
            <a:ext cx="12134130" cy="4170150"/>
            <a:chOff x="0" y="0"/>
            <a:chExt cx="16178840" cy="5560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178840" cy="912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 spc="-250">
                  <a:solidFill>
                    <a:srgbClr val="000000"/>
                  </a:solidFill>
                  <a:latin typeface="TT Norms Bold"/>
                </a:rPr>
                <a:t>Ultime  Modifiche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35477"/>
              <a:ext cx="16178840" cy="3924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Open Sans Light"/>
                </a:rPr>
                <a:t>Dalle specifiche del progetto è stato aggiunta la possibilità da parte dei curatori di aggiungere eventi, libri ed eliminare prenotazioni direttamente dai form presenti nella pagina, inoltre, la ricerca dei libri è stata sviluppata server-side in quanto il server riceve tutti i dati e i possibili parametri per filtri e tramite una funzione restituisce o dato filtrati.</a:t>
              </a:r>
            </a:p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407315" y="9355485"/>
            <a:ext cx="379337" cy="0"/>
          </a:xfrm>
          <a:prstGeom prst="line">
            <a:avLst/>
          </a:prstGeom>
          <a:ln cap="flat" w="38100">
            <a:solidFill>
              <a:srgbClr val="FFA1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A12E"/>
                </a:solidFill>
                <a:latin typeface="DM Sans Bold"/>
              </a:rPr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DAFmS0amz1c</dc:identifier>
  <dcterms:modified xsi:type="dcterms:W3CDTF">2011-08-01T06:04:30Z</dcterms:modified>
  <cp:revision>1</cp:revision>
  <dc:title>PresentazioneBibliotecaSanGermanoVercellese</dc:title>
</cp:coreProperties>
</file>