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1" clrIdx="0">
    <p:extLst>
      <p:ext uri="{19B8F6BF-5375-455C-9EA6-DF929625EA0E}">
        <p15:presenceInfo xmlns:p15="http://schemas.microsoft.com/office/powerpoint/2012/main" userId="e35e4706259a9d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E1BB"/>
    <a:srgbClr val="FEF3D5"/>
    <a:srgbClr val="F5DA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3" d="100"/>
          <a:sy n="73"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79810-0882-4B50-8E6A-A8D15F57B990}" type="datetimeFigureOut">
              <a:rPr lang="es-AR" smtClean="0"/>
              <a:t>3/8/2024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4AD71-14CA-4657-A9E1-20789CE7F583}" type="slidenum">
              <a:rPr lang="es-AR" smtClean="0"/>
              <a:t>‹Nº›</a:t>
            </a:fld>
            <a:endParaRPr lang="es-AR"/>
          </a:p>
        </p:txBody>
      </p:sp>
    </p:spTree>
    <p:extLst>
      <p:ext uri="{BB962C8B-B14F-4D97-AF65-F5344CB8AC3E}">
        <p14:creationId xmlns:p14="http://schemas.microsoft.com/office/powerpoint/2010/main" val="3517697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7503B5F8-CAE4-44E5-AF06-0C5B0F8D3315}" type="datetime1">
              <a:rPr lang="es-AR" smtClean="0"/>
              <a:t>3/8/2024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109224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75CE4B27-C9F6-4564-9E0C-A7A8B78764D7}" type="datetime1">
              <a:rPr lang="es-AR" smtClean="0"/>
              <a:t>3/8/2024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276104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D66C5309-DF8D-4FC3-A6EE-2D8E4A72F9FA}" type="datetime1">
              <a:rPr lang="es-AR" smtClean="0"/>
              <a:t>3/8/2024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87989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BCC925B-45ED-436C-80D0-75B7E519F6BD}" type="datetime1">
              <a:rPr lang="es-AR" smtClean="0"/>
              <a:t>3/8/2024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321063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A269698-664F-45C5-B731-783561ED466B}" type="datetime1">
              <a:rPr lang="es-AR" smtClean="0"/>
              <a:t>3/8/2024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142690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255D59D5-6807-4033-9179-5F157A2EDCD8}" type="datetime1">
              <a:rPr lang="es-AR" smtClean="0"/>
              <a:t>3/8/2024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286879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B96FCAE1-6F65-42F7-B25F-3643664240C7}" type="datetime1">
              <a:rPr lang="es-AR" smtClean="0"/>
              <a:t>3/8/2024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138088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7A08C801-D1A9-4718-A9B8-BBD7D545B5C9}" type="datetime1">
              <a:rPr lang="es-AR" smtClean="0"/>
              <a:t>3/8/2024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175526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57F6CC-39C7-4AFD-8224-9AA94F5B672E}" type="datetime1">
              <a:rPr lang="es-AR" smtClean="0"/>
              <a:t>3/8/2024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390325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BE10258-F4A2-48B5-8A4A-46A4EAA47C40}" type="datetime1">
              <a:rPr lang="es-AR" smtClean="0"/>
              <a:t>3/8/2024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129274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14477E-6851-4399-BA30-1EF7C5822CD1}" type="datetime1">
              <a:rPr lang="es-AR" smtClean="0"/>
              <a:t>3/8/2024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8129D50-5E0A-4860-9F33-D0283CC72680}" type="slidenum">
              <a:rPr lang="es-AR" smtClean="0"/>
              <a:t>‹Nº›</a:t>
            </a:fld>
            <a:endParaRPr lang="es-AR"/>
          </a:p>
        </p:txBody>
      </p:sp>
    </p:spTree>
    <p:extLst>
      <p:ext uri="{BB962C8B-B14F-4D97-AF65-F5344CB8AC3E}">
        <p14:creationId xmlns:p14="http://schemas.microsoft.com/office/powerpoint/2010/main" val="341334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E1BB"/>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32679-88E1-4D1A-AFA3-CEF760CCE6BE}" type="datetime1">
              <a:rPr lang="es-AR" smtClean="0"/>
              <a:t>3/8/2024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29D50-5E0A-4860-9F33-D0283CC72680}" type="slidenum">
              <a:rPr lang="es-AR" smtClean="0"/>
              <a:t>‹Nº›</a:t>
            </a:fld>
            <a:endParaRPr lang="es-AR"/>
          </a:p>
        </p:txBody>
      </p:sp>
    </p:spTree>
    <p:extLst>
      <p:ext uri="{BB962C8B-B14F-4D97-AF65-F5344CB8AC3E}">
        <p14:creationId xmlns:p14="http://schemas.microsoft.com/office/powerpoint/2010/main" val="201609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purumalgi/music-genre-classifi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 de texto 113"/>
          <p:cNvSpPr txBox="1">
            <a:spLocks noChangeArrowheads="1"/>
          </p:cNvSpPr>
          <p:nvPr/>
        </p:nvSpPr>
        <p:spPr bwMode="auto">
          <a:xfrm>
            <a:off x="2557992" y="7265894"/>
            <a:ext cx="5321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AR" altLang="es-AR" sz="3600" b="0" i="0" u="none" strike="noStrike" cap="none" normalizeH="0" baseline="0" smtClean="0">
                <a:ln>
                  <a:noFill/>
                </a:ln>
                <a:solidFill>
                  <a:srgbClr val="595959"/>
                </a:solidFill>
                <a:effectLst/>
                <a:latin typeface="Microsoft Yi Baiti" panose="03000500000000000000" pitchFamily="66" charset="0"/>
                <a:ea typeface="Times New Roman" panose="02020603050405020304" pitchFamily="18" charset="0"/>
                <a:cs typeface="Times New Roman" panose="02020603050405020304" pitchFamily="18" charset="0"/>
              </a:rPr>
              <a:t>     </a:t>
            </a:r>
            <a:endParaRPr kumimoji="0" lang="es-AR" altLang="es-AR" sz="11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smtClean="0">
                <a:ln>
                  <a:noFill/>
                </a:ln>
                <a:solidFill>
                  <a:srgbClr val="44546A"/>
                </a:solidFill>
                <a:effectLst/>
                <a:latin typeface="Microsoft Yi Baiti" panose="03000500000000000000" pitchFamily="66" charset="0"/>
                <a:ea typeface="Times New Roman" panose="02020603050405020304" pitchFamily="18" charset="0"/>
                <a:cs typeface="Times New Roman" panose="02020603050405020304" pitchFamily="18" charset="0"/>
              </a:rPr>
              <a:t>     </a:t>
            </a:r>
            <a:endParaRPr kumimoji="0" lang="es-AR" altLang="es-AR" sz="1800" b="0" i="0" u="none" strike="noStrike" cap="none" normalizeH="0" baseline="0" smtClean="0">
              <a:ln>
                <a:noFill/>
              </a:ln>
              <a:solidFill>
                <a:schemeClr val="tx1"/>
              </a:solidFill>
              <a:effectLst/>
              <a:latin typeface="Arial" panose="020B0604020202020204" pitchFamily="34" charset="0"/>
            </a:endParaRPr>
          </a:p>
        </p:txBody>
      </p:sp>
      <p:pic>
        <p:nvPicPr>
          <p:cNvPr id="2051" name="Imagen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722" y="215713"/>
            <a:ext cx="4171950" cy="4171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5" name="Rectangle 4"/>
          <p:cNvSpPr>
            <a:spLocks noChangeArrowheads="1"/>
          </p:cNvSpPr>
          <p:nvPr/>
        </p:nvSpPr>
        <p:spPr bwMode="auto">
          <a:xfrm>
            <a:off x="1427692" y="9412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7" name="Rectangle 5"/>
          <p:cNvSpPr>
            <a:spLocks noChangeArrowheads="1"/>
          </p:cNvSpPr>
          <p:nvPr/>
        </p:nvSpPr>
        <p:spPr bwMode="auto">
          <a:xfrm>
            <a:off x="1427692" y="13984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8" name="Rectangle 7"/>
          <p:cNvSpPr>
            <a:spLocks noChangeArrowheads="1"/>
          </p:cNvSpPr>
          <p:nvPr/>
        </p:nvSpPr>
        <p:spPr bwMode="auto">
          <a:xfrm>
            <a:off x="7315200" y="5589278"/>
            <a:ext cx="4679577"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s-AR" altLang="es-AR" sz="1100" b="0" i="0" u="none" strike="noStrike" cap="none" normalizeH="0" baseline="0" dirty="0" smtClean="0">
              <a:ln>
                <a:noFill/>
              </a:ln>
              <a:solidFill>
                <a:schemeClr val="tx1"/>
              </a:solidFill>
              <a:effectLst/>
              <a:latin typeface="Microsoft Yi Baiti" panose="03000500000000000000" pitchFamily="66" charset="0"/>
              <a:ea typeface="Calibri" panose="020F0502020204030204" pitchFamily="34"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lang="es-AR" altLang="es-AR" sz="1600" dirty="0" smtClean="0">
                <a:solidFill>
                  <a:schemeClr val="bg2">
                    <a:lumMod val="50000"/>
                  </a:schemeClr>
                </a:solidFill>
                <a:latin typeface="Microsoft Yi Baiti" panose="03000500000000000000" pitchFamily="66" charset="0"/>
                <a:cs typeface="Times New Roman" panose="02020603050405020304" pitchFamily="18" charset="0"/>
              </a:rPr>
              <a:t>ALUMNO: NICOLAS VIDOZ</a:t>
            </a:r>
            <a:endParaRPr kumimoji="0" lang="es-AR" altLang="es-AR" sz="1600" b="0" i="0" u="none" strike="noStrike" cap="none" normalizeH="0" baseline="0" dirty="0" smtClean="0">
              <a:ln>
                <a:noFill/>
              </a:ln>
              <a:solidFill>
                <a:schemeClr val="bg2">
                  <a:lumMod val="50000"/>
                </a:schemeClr>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smtClean="0">
                <a:ln>
                  <a:noFill/>
                </a:ln>
                <a:solidFill>
                  <a:schemeClr val="bg2">
                    <a:lumMod val="50000"/>
                  </a:schemeClr>
                </a:solidFill>
                <a:effectLst/>
                <a:latin typeface="Microsoft Yi Baiti" panose="03000500000000000000" pitchFamily="66" charset="0"/>
                <a:ea typeface="Calibri" panose="020F0502020204030204" pitchFamily="34" charset="0"/>
                <a:cs typeface="Times New Roman" panose="02020603050405020304" pitchFamily="18" charset="0"/>
              </a:rPr>
              <a:t>PROFESORA: DANIELA PUTRINO</a:t>
            </a:r>
            <a:endParaRPr kumimoji="0" lang="es-AR" altLang="es-AR" sz="1600" b="0" i="0" u="none" strike="noStrike" cap="none" normalizeH="0" baseline="0" dirty="0" smtClean="0">
              <a:ln>
                <a:noFill/>
              </a:ln>
              <a:solidFill>
                <a:schemeClr val="bg2">
                  <a:lumMod val="50000"/>
                </a:schemeClr>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smtClean="0">
                <a:ln>
                  <a:noFill/>
                </a:ln>
                <a:solidFill>
                  <a:schemeClr val="bg2">
                    <a:lumMod val="50000"/>
                  </a:schemeClr>
                </a:solidFill>
                <a:effectLst/>
                <a:latin typeface="Microsoft Yi Baiti" panose="03000500000000000000" pitchFamily="66" charset="0"/>
                <a:ea typeface="Calibri" panose="020F0502020204030204" pitchFamily="34" charset="0"/>
                <a:cs typeface="Times New Roman" panose="02020603050405020304" pitchFamily="18" charset="0"/>
              </a:rPr>
              <a:t>CODERHOUSE </a:t>
            </a:r>
            <a:r>
              <a:rPr kumimoji="0" lang="en-US" altLang="es-AR" sz="1600" b="0" i="0" u="none" strike="noStrike" cap="none" normalizeH="0" baseline="0" dirty="0" smtClean="0">
                <a:ln>
                  <a:noFill/>
                </a:ln>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s-AR" sz="1600" b="0" i="0" u="none" strike="noStrike" cap="none" normalizeH="0" baseline="0" dirty="0" smtClean="0">
                <a:ln>
                  <a:noFill/>
                </a:ln>
                <a:solidFill>
                  <a:schemeClr val="bg2">
                    <a:lumMod val="50000"/>
                  </a:schemeClr>
                </a:solidFill>
                <a:effectLst/>
                <a:latin typeface="Microsoft Yi Baiti" panose="03000500000000000000" pitchFamily="66" charset="0"/>
                <a:ea typeface="Calibri" panose="020F0502020204030204" pitchFamily="34" charset="0"/>
                <a:cs typeface="Times New Roman" panose="02020603050405020304" pitchFamily="18" charset="0"/>
              </a:rPr>
              <a:t> </a:t>
            </a:r>
            <a:r>
              <a:rPr kumimoji="0" lang="es-AR" altLang="es-AR" sz="1600" b="0" i="0" u="none" strike="noStrike" cap="none" normalizeH="0" baseline="0" dirty="0" smtClean="0">
                <a:ln>
                  <a:noFill/>
                </a:ln>
                <a:solidFill>
                  <a:schemeClr val="bg2">
                    <a:lumMod val="50000"/>
                  </a:schemeClr>
                </a:solidFill>
                <a:effectLst/>
                <a:latin typeface="Microsoft Yi Baiti" panose="03000500000000000000" pitchFamily="66" charset="0"/>
                <a:ea typeface="Calibri" panose="020F0502020204030204" pitchFamily="34" charset="0"/>
                <a:cs typeface="Times New Roman" panose="02020603050405020304" pitchFamily="18" charset="0"/>
              </a:rPr>
              <a:t>DATA SCIENCE II - A</a:t>
            </a:r>
            <a:r>
              <a:rPr kumimoji="0" lang="es-AR" altLang="es-AR" sz="1600" b="0" i="0" u="none" strike="noStrike" cap="none" normalizeH="0" baseline="0" dirty="0" smtClean="0">
                <a:ln>
                  <a:noFill/>
                </a:ln>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Ñ</a:t>
            </a:r>
            <a:r>
              <a:rPr kumimoji="0" lang="es-AR" altLang="es-AR" sz="1600" b="0" i="0" u="none" strike="noStrike" cap="none" normalizeH="0" baseline="0" dirty="0" smtClean="0">
                <a:ln>
                  <a:noFill/>
                </a:ln>
                <a:solidFill>
                  <a:schemeClr val="bg2">
                    <a:lumMod val="50000"/>
                  </a:schemeClr>
                </a:solidFill>
                <a:effectLst/>
                <a:latin typeface="Microsoft Yi Baiti" panose="03000500000000000000" pitchFamily="66" charset="0"/>
                <a:ea typeface="Calibri" panose="020F0502020204030204" pitchFamily="34" charset="0"/>
                <a:cs typeface="Times New Roman" panose="02020603050405020304" pitchFamily="18" charset="0"/>
              </a:rPr>
              <a:t>O 2024</a:t>
            </a:r>
            <a:endParaRPr kumimoji="0" lang="es-AR" altLang="es-AR" sz="1600" b="0" i="0" u="none" strike="noStrike" cap="none" normalizeH="0" baseline="0" dirty="0" smtClean="0">
              <a:ln>
                <a:noFill/>
              </a:ln>
              <a:solidFill>
                <a:schemeClr val="bg2">
                  <a:lumMod val="50000"/>
                </a:schemeClr>
              </a:solidFill>
              <a:effectLst/>
              <a:ea typeface="Calibri" panose="020F0502020204030204" pitchFamily="34"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smtClean="0">
                <a:ln>
                  <a:noFill/>
                </a:ln>
                <a:solidFill>
                  <a:schemeClr val="bg2">
                    <a:lumMod val="50000"/>
                  </a:schemeClr>
                </a:solidFill>
                <a:effectLst/>
                <a:latin typeface="Arial" panose="020B0604020202020204" pitchFamily="34" charset="0"/>
                <a:ea typeface="Calibri" panose="020F0502020204030204" pitchFamily="34" charset="0"/>
                <a:cs typeface="Times New Roman" panose="02020603050405020304" pitchFamily="18" charset="0"/>
              </a:rPr>
              <a:t/>
            </a:r>
            <a:br>
              <a:rPr kumimoji="0" lang="es-AR" altLang="es-AR" sz="1200" b="0" i="0" u="none" strike="noStrike" cap="none" normalizeH="0" baseline="0" dirty="0" smtClean="0">
                <a:ln>
                  <a:noFill/>
                </a:ln>
                <a:solidFill>
                  <a:schemeClr val="bg2">
                    <a:lumMod val="50000"/>
                  </a:schemeClr>
                </a:solidFill>
                <a:effectLst/>
                <a:latin typeface="Arial" panose="020B0604020202020204" pitchFamily="34" charset="0"/>
                <a:ea typeface="Calibri" panose="020F0502020204030204" pitchFamily="34" charset="0"/>
                <a:cs typeface="Times New Roman" panose="02020603050405020304" pitchFamily="18" charset="0"/>
              </a:rPr>
            </a:br>
            <a:endParaRPr kumimoji="0" lang="es-AR" altLang="es-AR" sz="1200" b="0" i="0" u="none" strike="noStrike" cap="none" normalizeH="0" baseline="0" dirty="0" smtClean="0">
              <a:ln>
                <a:noFill/>
              </a:ln>
              <a:solidFill>
                <a:schemeClr val="bg2">
                  <a:lumMod val="50000"/>
                </a:schemeClr>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sp>
        <p:nvSpPr>
          <p:cNvPr id="9" name="Rectángulo 8"/>
          <p:cNvSpPr/>
          <p:nvPr/>
        </p:nvSpPr>
        <p:spPr>
          <a:xfrm>
            <a:off x="5898777" y="3429000"/>
            <a:ext cx="6096000" cy="1600438"/>
          </a:xfrm>
          <a:prstGeom prst="rect">
            <a:avLst/>
          </a:prstGeom>
        </p:spPr>
        <p:txBody>
          <a:bodyPr>
            <a:spAutoFit/>
          </a:bodyPr>
          <a:lstStyle/>
          <a:p>
            <a:pPr algn="r">
              <a:spcAft>
                <a:spcPts val="0"/>
              </a:spcAft>
            </a:pPr>
            <a:r>
              <a:rPr lang="es-AR" sz="4000" cap="all" dirty="0" smtClean="0">
                <a:solidFill>
                  <a:schemeClr val="bg2">
                    <a:lumMod val="50000"/>
                  </a:schemeClr>
                </a:solidFill>
                <a:effectLst/>
                <a:latin typeface="Microsoft Yi Baiti" panose="03000500000000000000" pitchFamily="66" charset="0"/>
                <a:ea typeface="Times New Roman" panose="02020603050405020304" pitchFamily="18" charset="0"/>
                <a:cs typeface="Times New Roman" panose="02020603050405020304" pitchFamily="18" charset="0"/>
              </a:rPr>
              <a:t>MACHINE LEARnING EN LA INDUSTRIA MUSICAL</a:t>
            </a:r>
            <a:endParaRPr lang="es-AR" sz="1200" dirty="0" smtClean="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r"/>
            <a:r>
              <a:rPr lang="es-AR" cap="small" dirty="0" smtClean="0">
                <a:solidFill>
                  <a:schemeClr val="bg2">
                    <a:lumMod val="50000"/>
                  </a:schemeClr>
                </a:solidFill>
                <a:latin typeface="Microsoft Yi Baiti" panose="03000500000000000000" pitchFamily="66" charset="0"/>
                <a:cs typeface="Times New Roman" panose="02020603050405020304" pitchFamily="18" charset="0"/>
              </a:rPr>
              <a:t>APLICANDO UN MODELO DE PREDICCIÓN DE GÉNERO</a:t>
            </a:r>
            <a:endParaRPr lang="es-AR" dirty="0">
              <a:solidFill>
                <a:schemeClr val="bg2">
                  <a:lumMod val="50000"/>
                </a:schemeClr>
              </a:solidFill>
            </a:endParaRPr>
          </a:p>
        </p:txBody>
      </p:sp>
      <p:sp>
        <p:nvSpPr>
          <p:cNvPr id="11" name="Marcador de número de diapositiva 10"/>
          <p:cNvSpPr>
            <a:spLocks noGrp="1"/>
          </p:cNvSpPr>
          <p:nvPr>
            <p:ph type="sldNum" sz="quarter" idx="12"/>
          </p:nvPr>
        </p:nvSpPr>
        <p:spPr/>
        <p:txBody>
          <a:bodyPr/>
          <a:lstStyle/>
          <a:p>
            <a:fld id="{D8129D50-5E0A-4860-9F33-D0283CC72680}" type="slidenum">
              <a:rPr lang="es-AR" smtClean="0"/>
              <a:t>1</a:t>
            </a:fld>
            <a:endParaRPr lang="es-AR"/>
          </a:p>
        </p:txBody>
      </p:sp>
    </p:spTree>
    <p:extLst>
      <p:ext uri="{BB962C8B-B14F-4D97-AF65-F5344CB8AC3E}">
        <p14:creationId xmlns:p14="http://schemas.microsoft.com/office/powerpoint/2010/main" val="1134738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10</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2" name="CuadroTexto 1"/>
          <p:cNvSpPr txBox="1"/>
          <p:nvPr/>
        </p:nvSpPr>
        <p:spPr>
          <a:xfrm>
            <a:off x="1516059" y="372998"/>
            <a:ext cx="4741050"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27" y="1199789"/>
            <a:ext cx="7668345" cy="47914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6662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11</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2" name="CuadroTexto 1"/>
          <p:cNvSpPr txBox="1"/>
          <p:nvPr/>
        </p:nvSpPr>
        <p:spPr>
          <a:xfrm>
            <a:off x="1066799" y="348381"/>
            <a:ext cx="5098869"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51" y="1183409"/>
            <a:ext cx="10058400" cy="22264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CuadroTexto 9"/>
          <p:cNvSpPr txBox="1"/>
          <p:nvPr/>
        </p:nvSpPr>
        <p:spPr>
          <a:xfrm>
            <a:off x="1066800" y="3656363"/>
            <a:ext cx="8242663" cy="2308324"/>
          </a:xfrm>
          <a:prstGeom prst="rect">
            <a:avLst/>
          </a:prstGeom>
          <a:noFill/>
        </p:spPr>
        <p:txBody>
          <a:bodyPr wrap="square" rtlCol="0">
            <a:spAutoFit/>
          </a:bodyPr>
          <a:lstStyle/>
          <a:p>
            <a:pPr algn="just"/>
            <a:r>
              <a:rPr lang="es-ES" dirty="0">
                <a:solidFill>
                  <a:schemeClr val="bg2">
                    <a:lumMod val="50000"/>
                  </a:schemeClr>
                </a:solidFill>
                <a:latin typeface="Microsoft Yi Baiti" panose="03000500000000000000" pitchFamily="66" charset="0"/>
                <a:ea typeface="Microsoft Yi Baiti" panose="03000500000000000000" pitchFamily="66" charset="0"/>
              </a:rPr>
              <a:t>De lo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observado </a:t>
            </a:r>
            <a:r>
              <a:rPr lang="es-ES" dirty="0">
                <a:solidFill>
                  <a:schemeClr val="bg2">
                    <a:lumMod val="50000"/>
                  </a:schemeClr>
                </a:solidFill>
                <a:latin typeface="Microsoft Yi Baiti" panose="03000500000000000000" pitchFamily="66" charset="0"/>
                <a:ea typeface="Microsoft Yi Baiti" panose="03000500000000000000" pitchFamily="66" charset="0"/>
              </a:rPr>
              <a:t>en el conjunto de variables se infiere que:</a:t>
            </a:r>
          </a:p>
          <a:p>
            <a:pPr algn="just"/>
            <a:r>
              <a:rPr lang="es-ES" dirty="0">
                <a:solidFill>
                  <a:schemeClr val="bg2">
                    <a:lumMod val="50000"/>
                  </a:schemeClr>
                </a:solidFill>
                <a:latin typeface="Microsoft Yi Baiti" panose="03000500000000000000" pitchFamily="66" charset="0"/>
                <a:ea typeface="Microsoft Yi Baiti" panose="03000500000000000000" pitchFamily="66" charset="0"/>
              </a:rPr>
              <a:t>con excepción de las variables "danceability" y "valence", las demás no cuentan con una distribución simétrica.</a:t>
            </a:r>
          </a:p>
          <a:p>
            <a:pPr algn="just"/>
            <a:r>
              <a:rPr lang="es-ES" dirty="0">
                <a:solidFill>
                  <a:schemeClr val="bg2">
                    <a:lumMod val="50000"/>
                  </a:schemeClr>
                </a:solidFill>
                <a:latin typeface="Microsoft Yi Baiti" panose="03000500000000000000" pitchFamily="66" charset="0"/>
                <a:ea typeface="Microsoft Yi Baiti" panose="03000500000000000000" pitchFamily="66" charset="0"/>
              </a:rPr>
              <a:t>"specchiness", "acousticness", "instrumentalness" y "liveness" presentan sesgo a derecha y una dispersión fuerte, con un conjunto de outliers bastante alejados de sus valores medios.</a:t>
            </a:r>
          </a:p>
          <a:p>
            <a:pPr algn="just"/>
            <a:r>
              <a:rPr lang="es-ES" dirty="0">
                <a:solidFill>
                  <a:schemeClr val="bg2">
                    <a:lumMod val="50000"/>
                  </a:schemeClr>
                </a:solidFill>
                <a:latin typeface="Microsoft Yi Baiti" panose="03000500000000000000" pitchFamily="66" charset="0"/>
                <a:ea typeface="Microsoft Yi Baiti" panose="03000500000000000000" pitchFamily="66" charset="0"/>
              </a:rPr>
              <a:t>"energy" si bien muestra un sesgo a izquierda, parece tener una dispersión más contenida y no posee outliers.</a:t>
            </a:r>
          </a:p>
          <a:p>
            <a:endParaRPr lang="es-AR" dirty="0"/>
          </a:p>
        </p:txBody>
      </p:sp>
    </p:spTree>
    <p:extLst>
      <p:ext uri="{BB962C8B-B14F-4D97-AF65-F5344CB8AC3E}">
        <p14:creationId xmlns:p14="http://schemas.microsoft.com/office/powerpoint/2010/main" val="35219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12</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7683137" y="2324692"/>
            <a:ext cx="3670663" cy="2308324"/>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Se </a:t>
            </a:r>
            <a:r>
              <a:rPr lang="es-ES" dirty="0">
                <a:solidFill>
                  <a:schemeClr val="bg2">
                    <a:lumMod val="50000"/>
                  </a:schemeClr>
                </a:solidFill>
                <a:latin typeface="Microsoft Yi Baiti" panose="03000500000000000000" pitchFamily="66" charset="0"/>
                <a:ea typeface="Microsoft Yi Baiti" panose="03000500000000000000" pitchFamily="66" charset="0"/>
              </a:rPr>
              <a:t>observa una correlación positiva fuerte entre "loudness" y "energy".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Así </a:t>
            </a:r>
            <a:r>
              <a:rPr lang="es-ES" dirty="0">
                <a:solidFill>
                  <a:schemeClr val="bg2">
                    <a:lumMod val="50000"/>
                  </a:schemeClr>
                </a:solidFill>
                <a:latin typeface="Microsoft Yi Baiti" panose="03000500000000000000" pitchFamily="66" charset="0"/>
                <a:ea typeface="Microsoft Yi Baiti" panose="03000500000000000000" pitchFamily="66" charset="0"/>
              </a:rPr>
              <a:t>mismo, la variable "acousticness" muestra correlación negativa con "energy" y con "loudness</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a:t>
            </a:r>
            <a:endParaRPr lang="es-ES" dirty="0">
              <a:solidFill>
                <a:schemeClr val="bg2">
                  <a:lumMod val="50000"/>
                </a:schemeClr>
              </a:solidFill>
              <a:latin typeface="Microsoft Yi Baiti" panose="03000500000000000000" pitchFamily="66" charset="0"/>
              <a:ea typeface="Microsoft Yi Baiti" panose="03000500000000000000" pitchFamily="66" charset="0"/>
            </a:endParaRP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la </a:t>
            </a:r>
            <a:r>
              <a:rPr lang="es-ES" dirty="0">
                <a:solidFill>
                  <a:schemeClr val="bg2">
                    <a:lumMod val="50000"/>
                  </a:schemeClr>
                </a:solidFill>
                <a:latin typeface="Microsoft Yi Baiti" panose="03000500000000000000" pitchFamily="66" charset="0"/>
                <a:ea typeface="Microsoft Yi Baiti" panose="03000500000000000000" pitchFamily="66" charset="0"/>
              </a:rPr>
              <a:t>variable target, "Class", no posee correlaciones fuertes con ninguna variable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independiente</a:t>
            </a:r>
            <a:endParaRPr lang="es-AR" dirty="0"/>
          </a:p>
        </p:txBody>
      </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031" y="1183409"/>
            <a:ext cx="5813138" cy="49716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CuadroTexto 10"/>
          <p:cNvSpPr txBox="1"/>
          <p:nvPr/>
        </p:nvSpPr>
        <p:spPr>
          <a:xfrm>
            <a:off x="1132031" y="306133"/>
            <a:ext cx="4690241"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spTree>
    <p:extLst>
      <p:ext uri="{BB962C8B-B14F-4D97-AF65-F5344CB8AC3E}">
        <p14:creationId xmlns:p14="http://schemas.microsoft.com/office/powerpoint/2010/main" val="27509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13</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7970008" y="3126535"/>
            <a:ext cx="3670663" cy="923330"/>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Los </a:t>
            </a:r>
            <a:r>
              <a:rPr lang="es-ES" dirty="0">
                <a:solidFill>
                  <a:schemeClr val="bg2">
                    <a:lumMod val="50000"/>
                  </a:schemeClr>
                </a:solidFill>
                <a:latin typeface="Microsoft Yi Baiti" panose="03000500000000000000" pitchFamily="66" charset="0"/>
                <a:ea typeface="Microsoft Yi Baiti" panose="03000500000000000000" pitchFamily="66" charset="0"/>
              </a:rPr>
              <a:t>géneros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metal“ (8) </a:t>
            </a:r>
            <a:r>
              <a:rPr lang="es-ES" dirty="0">
                <a:solidFill>
                  <a:schemeClr val="bg2">
                    <a:lumMod val="50000"/>
                  </a:schemeClr>
                </a:solidFill>
                <a:latin typeface="Microsoft Yi Baiti" panose="03000500000000000000" pitchFamily="66" charset="0"/>
                <a:ea typeface="Microsoft Yi Baiti" panose="03000500000000000000" pitchFamily="66" charset="0"/>
              </a:rPr>
              <a:t>y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rock“ (10) </a:t>
            </a:r>
            <a:r>
              <a:rPr lang="es-ES" dirty="0">
                <a:solidFill>
                  <a:schemeClr val="bg2">
                    <a:lumMod val="50000"/>
                  </a:schemeClr>
                </a:solidFill>
                <a:latin typeface="Microsoft Yi Baiti" panose="03000500000000000000" pitchFamily="66" charset="0"/>
                <a:ea typeface="Microsoft Yi Baiti" panose="03000500000000000000" pitchFamily="66" charset="0"/>
              </a:rPr>
              <a:t>tienen los mayores valores de energy, seguidos por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alternativa“ (1).</a:t>
            </a:r>
            <a:endParaRPr lang="es-AR" dirty="0">
              <a:solidFill>
                <a:schemeClr val="bg2">
                  <a:lumMod val="50000"/>
                </a:schemeClr>
              </a:solidFill>
              <a:latin typeface="Microsoft Yi Baiti" panose="03000500000000000000" pitchFamily="66" charset="0"/>
              <a:ea typeface="Microsoft Yi Baiti" panose="03000500000000000000" pitchFamily="66"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53" y="1183410"/>
            <a:ext cx="6427601" cy="48095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CuadroTexto 11"/>
          <p:cNvSpPr txBox="1"/>
          <p:nvPr/>
        </p:nvSpPr>
        <p:spPr>
          <a:xfrm>
            <a:off x="1044352" y="312218"/>
            <a:ext cx="4690241"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spTree>
    <p:extLst>
      <p:ext uri="{BB962C8B-B14F-4D97-AF65-F5344CB8AC3E}">
        <p14:creationId xmlns:p14="http://schemas.microsoft.com/office/powerpoint/2010/main" val="213468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14</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7970008" y="3126535"/>
            <a:ext cx="3670663" cy="923330"/>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-"acoustic“ (0), "Bollywood“ (3) e "instrumental“ (7) </a:t>
            </a:r>
            <a:r>
              <a:rPr lang="es-ES" dirty="0">
                <a:solidFill>
                  <a:schemeClr val="bg2">
                    <a:lumMod val="50000"/>
                  </a:schemeClr>
                </a:solidFill>
                <a:latin typeface="Microsoft Yi Baiti" panose="03000500000000000000" pitchFamily="66" charset="0"/>
                <a:ea typeface="Microsoft Yi Baiti" panose="03000500000000000000" pitchFamily="66" charset="0"/>
              </a:rPr>
              <a:t>muestran valores altos de "acousticness"</a:t>
            </a:r>
            <a:endParaRPr lang="es-AR" dirty="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2" name="CuadroTexto 11"/>
          <p:cNvSpPr txBox="1"/>
          <p:nvPr/>
        </p:nvSpPr>
        <p:spPr>
          <a:xfrm>
            <a:off x="1044353" y="312218"/>
            <a:ext cx="4637990"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89" y="1183409"/>
            <a:ext cx="6231434" cy="46188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4817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15</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786970" y="4346518"/>
            <a:ext cx="8373459" cy="369332"/>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Se observan correlaciones directas e inversas entre variables independientes. </a:t>
            </a:r>
            <a:endParaRPr lang="es-AR" i="1" dirty="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2" name="CuadroTexto 11"/>
          <p:cNvSpPr txBox="1"/>
          <p:nvPr/>
        </p:nvSpPr>
        <p:spPr>
          <a:xfrm>
            <a:off x="1044353" y="312218"/>
            <a:ext cx="4794744"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970" y="1129499"/>
            <a:ext cx="3495340" cy="26003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7950" y="1129499"/>
            <a:ext cx="3525768" cy="26229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6518" y="1129499"/>
            <a:ext cx="3525769" cy="26229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806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16</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8377637" y="2274838"/>
            <a:ext cx="3209126" cy="2585323"/>
          </a:xfrm>
          <a:prstGeom prst="rect">
            <a:avLst/>
          </a:prstGeom>
          <a:noFill/>
        </p:spPr>
        <p:txBody>
          <a:bodyPr wrap="square" rtlCol="0">
            <a:spAutoFit/>
          </a:bodyPr>
          <a:lstStyle/>
          <a:p>
            <a:pPr marL="285750" indent="-285750" algn="just">
              <a:buFontTx/>
              <a:buChar char="-"/>
            </a:pPr>
            <a:r>
              <a:rPr lang="es-ES" dirty="0" smtClean="0">
                <a:solidFill>
                  <a:schemeClr val="bg2">
                    <a:lumMod val="50000"/>
                  </a:schemeClr>
                </a:solidFill>
                <a:latin typeface="Microsoft Yi Baiti" panose="03000500000000000000" pitchFamily="66" charset="0"/>
                <a:ea typeface="Microsoft Yi Baiti" panose="03000500000000000000" pitchFamily="66" charset="0"/>
              </a:rPr>
              <a:t>El </a:t>
            </a:r>
            <a:r>
              <a:rPr lang="es-ES" dirty="0">
                <a:solidFill>
                  <a:schemeClr val="bg2">
                    <a:lumMod val="50000"/>
                  </a:schemeClr>
                </a:solidFill>
                <a:latin typeface="Microsoft Yi Baiti" panose="03000500000000000000" pitchFamily="66" charset="0"/>
                <a:ea typeface="Microsoft Yi Baiti" panose="03000500000000000000" pitchFamily="66" charset="0"/>
              </a:rPr>
              <a:t>género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Country“ (4) </a:t>
            </a:r>
            <a:r>
              <a:rPr lang="es-ES" dirty="0">
                <a:solidFill>
                  <a:schemeClr val="bg2">
                    <a:lumMod val="50000"/>
                  </a:schemeClr>
                </a:solidFill>
                <a:latin typeface="Microsoft Yi Baiti" panose="03000500000000000000" pitchFamily="66" charset="0"/>
                <a:ea typeface="Microsoft Yi Baiti" panose="03000500000000000000" pitchFamily="66" charset="0"/>
              </a:rPr>
              <a:t>muestra mayor cantidad de registros en torno a las medidas de tendencia central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e </a:t>
            </a:r>
            <a:r>
              <a:rPr lang="es-ES" dirty="0">
                <a:solidFill>
                  <a:schemeClr val="bg2">
                    <a:lumMod val="50000"/>
                  </a:schemeClr>
                </a:solidFill>
                <a:latin typeface="Microsoft Yi Baiti" panose="03000500000000000000" pitchFamily="66" charset="0"/>
                <a:ea typeface="Microsoft Yi Baiti" panose="03000500000000000000" pitchFamily="66" charset="0"/>
              </a:rPr>
              <a:t>IQR más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elevadas.</a:t>
            </a:r>
          </a:p>
          <a:p>
            <a:pPr marL="285750" indent="-285750" algn="just">
              <a:buFontTx/>
              <a:buChar char="-"/>
            </a:pPr>
            <a:r>
              <a:rPr lang="es-ES" dirty="0" smtClean="0">
                <a:solidFill>
                  <a:schemeClr val="bg2">
                    <a:lumMod val="50000"/>
                  </a:schemeClr>
                </a:solidFill>
                <a:latin typeface="Microsoft Yi Baiti" panose="03000500000000000000" pitchFamily="66" charset="0"/>
                <a:ea typeface="Microsoft Yi Baiti" panose="03000500000000000000" pitchFamily="66" charset="0"/>
              </a:rPr>
              <a:t>"</a:t>
            </a:r>
            <a:r>
              <a:rPr lang="es-ES" dirty="0">
                <a:solidFill>
                  <a:schemeClr val="bg2">
                    <a:lumMod val="50000"/>
                  </a:schemeClr>
                </a:solidFill>
                <a:latin typeface="Microsoft Yi Baiti" panose="03000500000000000000" pitchFamily="66" charset="0"/>
                <a:ea typeface="Microsoft Yi Baiti" panose="03000500000000000000" pitchFamily="66" charset="0"/>
              </a:rPr>
              <a:t>Hip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Hop“ (5) </a:t>
            </a:r>
            <a:r>
              <a:rPr lang="es-ES" dirty="0">
                <a:solidFill>
                  <a:schemeClr val="bg2">
                    <a:lumMod val="50000"/>
                  </a:schemeClr>
                </a:solidFill>
                <a:latin typeface="Microsoft Yi Baiti" panose="03000500000000000000" pitchFamily="66" charset="0"/>
                <a:ea typeface="Microsoft Yi Baiti" panose="03000500000000000000" pitchFamily="66" charset="0"/>
              </a:rPr>
              <a:t>y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Pop“ (9) </a:t>
            </a:r>
            <a:r>
              <a:rPr lang="es-ES" dirty="0">
                <a:solidFill>
                  <a:schemeClr val="bg2">
                    <a:lumMod val="50000"/>
                  </a:schemeClr>
                </a:solidFill>
                <a:latin typeface="Microsoft Yi Baiti" panose="03000500000000000000" pitchFamily="66" charset="0"/>
                <a:ea typeface="Microsoft Yi Baiti" panose="03000500000000000000" pitchFamily="66" charset="0"/>
              </a:rPr>
              <a:t>son los géneros que alcanzan las cifras más altas de popularidad</a:t>
            </a:r>
            <a:endParaRPr lang="es-AR" dirty="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2" name="CuadroTexto 11"/>
          <p:cNvSpPr txBox="1"/>
          <p:nvPr/>
        </p:nvSpPr>
        <p:spPr>
          <a:xfrm>
            <a:off x="1044353" y="312218"/>
            <a:ext cx="4794744"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48" y="1183409"/>
            <a:ext cx="6655827" cy="49631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3107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17</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8377637" y="3105834"/>
            <a:ext cx="3209126" cy="646331"/>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a:t>
            </a:r>
            <a:r>
              <a:rPr lang="es-ES" dirty="0">
                <a:solidFill>
                  <a:schemeClr val="bg2">
                    <a:lumMod val="50000"/>
                  </a:schemeClr>
                </a:solidFill>
                <a:latin typeface="Microsoft Yi Baiti" panose="03000500000000000000" pitchFamily="66" charset="0"/>
                <a:ea typeface="Microsoft Yi Baiti" panose="03000500000000000000" pitchFamily="66" charset="0"/>
              </a:rPr>
              <a:t>Hip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Hop“ (5) mantiene una alta vocabularidad</a:t>
            </a:r>
            <a:endParaRPr lang="es-AR" dirty="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2" name="CuadroTexto 11"/>
          <p:cNvSpPr txBox="1"/>
          <p:nvPr/>
        </p:nvSpPr>
        <p:spPr>
          <a:xfrm>
            <a:off x="1044352" y="312218"/>
            <a:ext cx="4964561"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39" y="1231130"/>
            <a:ext cx="6244721" cy="46727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775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18</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8377637" y="3105834"/>
            <a:ext cx="3209126" cy="646331"/>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No se observa correlación entre ambas variables</a:t>
            </a:r>
            <a:endParaRPr lang="es-AR" dirty="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2" name="CuadroTexto 11"/>
          <p:cNvSpPr txBox="1"/>
          <p:nvPr/>
        </p:nvSpPr>
        <p:spPr>
          <a:xfrm>
            <a:off x="1044353" y="312218"/>
            <a:ext cx="4572676"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EXPLORATORY DATA ANALYSIS</a:t>
            </a:r>
          </a:p>
          <a:p>
            <a:endParaRPr lang="es-AR" dirty="0"/>
          </a:p>
          <a:p>
            <a:endParaRPr lang="es-AR"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529" y="1269155"/>
            <a:ext cx="6370141" cy="47390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1318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19</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0" name="CuadroTexto 9"/>
          <p:cNvSpPr txBox="1"/>
          <p:nvPr/>
        </p:nvSpPr>
        <p:spPr>
          <a:xfrm>
            <a:off x="8817429" y="2884893"/>
            <a:ext cx="2923920" cy="942523"/>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Se observan las variables normalizadas. Método aplicado: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Robust</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Scaler</a:t>
            </a:r>
            <a:endParaRPr lang="es-AR" i="1" dirty="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2" name="CuadroTexto 11"/>
          <p:cNvSpPr txBox="1"/>
          <p:nvPr/>
        </p:nvSpPr>
        <p:spPr>
          <a:xfrm>
            <a:off x="1149454" y="342611"/>
            <a:ext cx="4206240"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NORMALIZACIÓN</a:t>
            </a:r>
          </a:p>
          <a:p>
            <a:endParaRPr lang="es-AR" dirty="0"/>
          </a:p>
          <a:p>
            <a:endParaRPr lang="es-AR"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17" y="1183409"/>
            <a:ext cx="7551420" cy="43628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331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19455" y="342781"/>
            <a:ext cx="7506533" cy="6013569"/>
          </a:xfrm>
          <a:prstGeom prst="rect">
            <a:avLst/>
          </a:prstGeom>
        </p:spPr>
        <p:txBody>
          <a:bodyPr wrap="square">
            <a:spAutoFit/>
          </a:bodyPr>
          <a:lstStyle/>
          <a:p>
            <a:pPr algn="just">
              <a:lnSpc>
                <a:spcPct val="107000"/>
              </a:lnSpc>
              <a:spcAft>
                <a:spcPts val="800"/>
              </a:spcAft>
            </a:pPr>
            <a:r>
              <a:rPr lang="es-AR" sz="2800" u="sng" dirty="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ÍNDICE</a:t>
            </a:r>
            <a:endParaRPr lang="es-AR" sz="28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marL="342900" lvl="0" indent="-342900" algn="just">
              <a:lnSpc>
                <a:spcPct val="107000"/>
              </a:lnSpc>
              <a:spcAft>
                <a:spcPts val="0"/>
              </a:spcAft>
              <a:buFont typeface="Microsoft Yi Baiti" panose="03000500000000000000" pitchFamily="66" charset="0"/>
              <a:buChar char="-"/>
            </a:pPr>
            <a:r>
              <a:rPr lang="es-AR" sz="2400" dirty="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Introducción</a:t>
            </a:r>
            <a:endPar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marL="342900" lvl="0" indent="-342900" algn="just">
              <a:lnSpc>
                <a:spcPct val="107000"/>
              </a:lnSpc>
              <a:spcAft>
                <a:spcPts val="0"/>
              </a:spcAft>
              <a:buFont typeface="Microsoft Yi Baiti" panose="03000500000000000000" pitchFamily="66" charset="0"/>
              <a:buChar char="-"/>
            </a:pPr>
            <a:r>
              <a:rPr lang="es-AR" sz="2400" dirty="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Motivación</a:t>
            </a:r>
            <a:endPar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marL="342900" lvl="0" indent="-342900" algn="just">
              <a:lnSpc>
                <a:spcPct val="107000"/>
              </a:lnSpc>
              <a:spcAft>
                <a:spcPts val="0"/>
              </a:spcAft>
              <a:buFont typeface="Microsoft Yi Baiti" panose="03000500000000000000" pitchFamily="66" charset="0"/>
              <a:buChar char="-"/>
            </a:pPr>
            <a:r>
              <a:rPr lang="es-AR" sz="2400" dirty="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Audiencia</a:t>
            </a:r>
            <a:endPar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marL="342900" lvl="0" indent="-342900" algn="just">
              <a:lnSpc>
                <a:spcPct val="107000"/>
              </a:lnSpc>
              <a:spcAft>
                <a:spcPts val="0"/>
              </a:spcAft>
              <a:buFont typeface="Microsoft Yi Baiti" panose="03000500000000000000" pitchFamily="66" charset="0"/>
              <a:buChar char="-"/>
            </a:pPr>
            <a:r>
              <a:rPr lang="es-AR" sz="2400" dirty="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Problema de Negocio</a:t>
            </a:r>
            <a:endPar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marL="342900" lvl="0" indent="-342900" algn="just">
              <a:lnSpc>
                <a:spcPct val="107000"/>
              </a:lnSpc>
              <a:spcAft>
                <a:spcPts val="0"/>
              </a:spcAft>
              <a:buFont typeface="Microsoft Yi Baiti" panose="03000500000000000000" pitchFamily="66" charset="0"/>
              <a:buChar char="-"/>
            </a:pPr>
            <a:r>
              <a:rPr lang="es-AR" sz="2400" dirty="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Metadata</a:t>
            </a:r>
            <a:endPar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marL="342900" lvl="0" indent="-342900" algn="just">
              <a:lnSpc>
                <a:spcPct val="107000"/>
              </a:lnSpc>
              <a:spcAft>
                <a:spcPts val="800"/>
              </a:spcAft>
              <a:buFont typeface="Microsoft Yi Baiti" panose="03000500000000000000" pitchFamily="66" charset="0"/>
              <a:buChar char="-"/>
            </a:pPr>
            <a:r>
              <a:rPr lang="es-AR" sz="2400" dirty="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Preguntas de Interés. </a:t>
            </a:r>
            <a:r>
              <a:rPr lang="es-AR" sz="2400" dirty="0" smtClean="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Hipótesis</a:t>
            </a:r>
          </a:p>
          <a:p>
            <a:pPr marL="342900" lvl="0" indent="-342900" algn="just">
              <a:lnSpc>
                <a:spcPct val="107000"/>
              </a:lnSpc>
              <a:spcAft>
                <a:spcPts val="800"/>
              </a:spcAft>
              <a:buFont typeface="Microsoft Yi Baiti" panose="03000500000000000000" pitchFamily="66" charset="0"/>
              <a:buChar char="-"/>
            </a:pPr>
            <a:r>
              <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rPr>
              <a:t>Medidas de tendencia central y dispersión</a:t>
            </a:r>
          </a:p>
          <a:p>
            <a:pPr marL="342900" lvl="0" indent="-342900" algn="just">
              <a:lnSpc>
                <a:spcPct val="107000"/>
              </a:lnSpc>
              <a:spcAft>
                <a:spcPts val="800"/>
              </a:spcAft>
              <a:buFont typeface="Microsoft Yi Baiti" panose="03000500000000000000" pitchFamily="66" charset="0"/>
              <a:buChar char="-"/>
            </a:pPr>
            <a:r>
              <a:rPr lang="es-AR" sz="2400" dirty="0" smtClean="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Exploratory Data Analysis</a:t>
            </a:r>
          </a:p>
          <a:p>
            <a:pPr marL="342900" lvl="0" indent="-342900" algn="just">
              <a:lnSpc>
                <a:spcPct val="107000"/>
              </a:lnSpc>
              <a:spcAft>
                <a:spcPts val="800"/>
              </a:spcAft>
              <a:buFont typeface="Microsoft Yi Baiti" panose="03000500000000000000" pitchFamily="66" charset="0"/>
              <a:buChar char="-"/>
            </a:pPr>
            <a:r>
              <a:rPr lang="es-AR" sz="2400" dirty="0" smtClean="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Normalización</a:t>
            </a:r>
          </a:p>
          <a:p>
            <a:pPr marL="342900" lvl="0" indent="-342900" algn="just">
              <a:lnSpc>
                <a:spcPct val="107000"/>
              </a:lnSpc>
              <a:spcAft>
                <a:spcPts val="800"/>
              </a:spcAft>
              <a:buFont typeface="Microsoft Yi Baiti" panose="03000500000000000000" pitchFamily="66" charset="0"/>
              <a:buChar char="-"/>
            </a:pPr>
            <a:r>
              <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rPr>
              <a:t>Aplicación de modelos de clasificación</a:t>
            </a:r>
          </a:p>
          <a:p>
            <a:pPr marL="342900" lvl="0" indent="-342900" algn="just">
              <a:lnSpc>
                <a:spcPct val="107000"/>
              </a:lnSpc>
              <a:spcAft>
                <a:spcPts val="800"/>
              </a:spcAft>
              <a:buFont typeface="Microsoft Yi Baiti" panose="03000500000000000000" pitchFamily="66" charset="0"/>
              <a:buChar char="-"/>
            </a:pPr>
            <a:r>
              <a:rPr lang="es-AR" sz="2400" dirty="0" smtClean="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Insights. Recomendaciones</a:t>
            </a:r>
          </a:p>
          <a:p>
            <a:pPr marL="342900" lvl="0" indent="-342900" algn="just">
              <a:lnSpc>
                <a:spcPct val="107000"/>
              </a:lnSpc>
              <a:spcAft>
                <a:spcPts val="800"/>
              </a:spcAft>
              <a:buFont typeface="Microsoft Yi Baiti" panose="03000500000000000000" pitchFamily="66" charset="0"/>
              <a:buChar char="-"/>
            </a:pPr>
            <a:r>
              <a:rPr lang="es-AR" sz="2400" dirty="0" smtClean="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rPr>
              <a:t>Validación de hipótesis y preguntas de interés</a:t>
            </a:r>
            <a:endParaRPr lang="es-AR" sz="2400" dirty="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2</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Tree>
    <p:extLst>
      <p:ext uri="{BB962C8B-B14F-4D97-AF65-F5344CB8AC3E}">
        <p14:creationId xmlns:p14="http://schemas.microsoft.com/office/powerpoint/2010/main" val="2948941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20</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2" name="CuadroTexto 11"/>
          <p:cNvSpPr txBox="1"/>
          <p:nvPr/>
        </p:nvSpPr>
        <p:spPr>
          <a:xfrm>
            <a:off x="1149454" y="342611"/>
            <a:ext cx="4206240" cy="1508105"/>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APLICACIÓN DE MODELOS DE CLASIFICACIÓN</a:t>
            </a:r>
          </a:p>
          <a:p>
            <a:endParaRPr lang="es-AR" dirty="0"/>
          </a:p>
          <a:p>
            <a:endParaRPr lang="es-AR" dirty="0"/>
          </a:p>
        </p:txBody>
      </p:sp>
      <p:sp>
        <p:nvSpPr>
          <p:cNvPr id="11" name="CuadroTexto 10"/>
          <p:cNvSpPr txBox="1"/>
          <p:nvPr/>
        </p:nvSpPr>
        <p:spPr>
          <a:xfrm>
            <a:off x="1008985" y="1491378"/>
            <a:ext cx="5395037" cy="2862322"/>
          </a:xfrm>
          <a:prstGeom prst="rect">
            <a:avLst/>
          </a:prstGeom>
          <a:noFill/>
        </p:spPr>
        <p:txBody>
          <a:bodyPr wrap="square" rtlCol="0">
            <a:spAutoFit/>
          </a:bodyPr>
          <a:lstStyle/>
          <a:p>
            <a:pPr marL="285750" indent="-285750" algn="just">
              <a:buFontTx/>
              <a:buChar char="-"/>
            </a:pPr>
            <a:r>
              <a:rPr lang="es-ES" dirty="0" smtClean="0">
                <a:solidFill>
                  <a:schemeClr val="bg2">
                    <a:lumMod val="50000"/>
                  </a:schemeClr>
                </a:solidFill>
                <a:latin typeface="Microsoft Yi Baiti" panose="03000500000000000000" pitchFamily="66" charset="0"/>
                <a:ea typeface="Microsoft Yi Baiti" panose="03000500000000000000" pitchFamily="66" charset="0"/>
              </a:rPr>
              <a:t>Se aplican cuatro algoritmos de clasificación en dos instancias, con las variables reducidas por el método de Análisis Discriminante (LDA) y sobre 13 variables independientes originales. Los mismos son:</a:t>
            </a:r>
          </a:p>
          <a:p>
            <a:pPr marL="742950" lvl="1" indent="-285750" algn="just">
              <a:buFontTx/>
              <a:buChar char="-"/>
            </a:pP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Decision</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Tree</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Clasisifier</a:t>
            </a:r>
            <a:endParaRPr lang="es-ES" i="1" dirty="0" smtClean="0">
              <a:solidFill>
                <a:schemeClr val="bg2">
                  <a:lumMod val="50000"/>
                </a:schemeClr>
              </a:solidFill>
              <a:latin typeface="Microsoft Yi Baiti" panose="03000500000000000000" pitchFamily="66" charset="0"/>
              <a:ea typeface="Microsoft Yi Baiti" panose="03000500000000000000" pitchFamily="66" charset="0"/>
            </a:endParaRPr>
          </a:p>
          <a:p>
            <a:pPr marL="742950" lvl="1" indent="-285750" algn="just">
              <a:buFontTx/>
              <a:buChar char="-"/>
            </a:pPr>
            <a:r>
              <a:rPr lang="es-ES" i="1" dirty="0" smtClean="0">
                <a:solidFill>
                  <a:schemeClr val="bg2">
                    <a:lumMod val="50000"/>
                  </a:schemeClr>
                </a:solidFill>
                <a:latin typeface="Microsoft Yi Baiti" panose="03000500000000000000" pitchFamily="66" charset="0"/>
                <a:ea typeface="Microsoft Yi Baiti" panose="03000500000000000000" pitchFamily="66" charset="0"/>
              </a:rPr>
              <a:t>Random Forest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Classiifier</a:t>
            </a:r>
            <a:endParaRPr lang="es-ES" i="1" dirty="0" smtClean="0">
              <a:solidFill>
                <a:schemeClr val="bg2">
                  <a:lumMod val="50000"/>
                </a:schemeClr>
              </a:solidFill>
              <a:latin typeface="Microsoft Yi Baiti" panose="03000500000000000000" pitchFamily="66" charset="0"/>
              <a:ea typeface="Microsoft Yi Baiti" panose="03000500000000000000" pitchFamily="66" charset="0"/>
            </a:endParaRPr>
          </a:p>
          <a:p>
            <a:pPr marL="742950" lvl="1" indent="-285750" algn="just">
              <a:buFontTx/>
              <a:buChar char="-"/>
            </a:pPr>
            <a:r>
              <a:rPr lang="es-ES" i="1" dirty="0" smtClean="0">
                <a:solidFill>
                  <a:schemeClr val="bg2">
                    <a:lumMod val="50000"/>
                  </a:schemeClr>
                </a:solidFill>
                <a:latin typeface="Microsoft Yi Baiti" panose="03000500000000000000" pitchFamily="66" charset="0"/>
                <a:ea typeface="Microsoft Yi Baiti" panose="03000500000000000000" pitchFamily="66" charset="0"/>
              </a:rPr>
              <a:t>Ada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Boost</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Classifier</a:t>
            </a:r>
          </a:p>
          <a:p>
            <a:pPr marL="742950" lvl="1" indent="-285750" algn="just">
              <a:buFontTx/>
              <a:buChar char="-"/>
            </a:pPr>
            <a:r>
              <a:rPr lang="es-ES" i="1" dirty="0" smtClean="0">
                <a:solidFill>
                  <a:schemeClr val="bg2">
                    <a:lumMod val="50000"/>
                  </a:schemeClr>
                </a:solidFill>
                <a:latin typeface="Microsoft Yi Baiti" panose="03000500000000000000" pitchFamily="66" charset="0"/>
                <a:ea typeface="Microsoft Yi Baiti" panose="03000500000000000000" pitchFamily="66" charset="0"/>
              </a:rPr>
              <a:t>XG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Boost</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Classifier</a:t>
            </a:r>
          </a:p>
          <a:p>
            <a:pPr lvl="1" algn="just"/>
            <a:endParaRPr lang="es-ES" i="1" dirty="0" smtClean="0">
              <a:solidFill>
                <a:schemeClr val="bg2">
                  <a:lumMod val="50000"/>
                </a:schemeClr>
              </a:solidFill>
              <a:latin typeface="Microsoft Yi Baiti" panose="03000500000000000000" pitchFamily="66" charset="0"/>
              <a:ea typeface="Microsoft Yi Baiti" panose="03000500000000000000" pitchFamily="66" charset="0"/>
            </a:endParaRPr>
          </a:p>
          <a:p>
            <a:pPr lvl="1" algn="just"/>
            <a:endParaRPr lang="es-ES" i="1" dirty="0" smtClean="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3" name="CuadroTexto 12"/>
          <p:cNvSpPr txBox="1"/>
          <p:nvPr/>
        </p:nvSpPr>
        <p:spPr>
          <a:xfrm>
            <a:off x="868518" y="4030534"/>
            <a:ext cx="5675973" cy="646331"/>
          </a:xfrm>
          <a:prstGeom prst="rect">
            <a:avLst/>
          </a:prstGeom>
          <a:noFill/>
        </p:spPr>
        <p:txBody>
          <a:bodyPr wrap="square" rtlCol="0">
            <a:spAutoFit/>
          </a:bodyPr>
          <a:lstStyle/>
          <a:p>
            <a:pPr marL="285750" indent="-285750" algn="just">
              <a:buFontTx/>
              <a:buChar char="-"/>
            </a:pPr>
            <a:r>
              <a:rPr lang="es-ES" dirty="0" smtClean="0">
                <a:solidFill>
                  <a:schemeClr val="bg2">
                    <a:lumMod val="50000"/>
                  </a:schemeClr>
                </a:solidFill>
                <a:latin typeface="Microsoft Yi Baiti" panose="03000500000000000000" pitchFamily="66" charset="0"/>
                <a:ea typeface="Microsoft Yi Baiti" panose="03000500000000000000" pitchFamily="66" charset="0"/>
              </a:rPr>
              <a:t>Se aplica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Halving</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Randomized</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Search</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como método de hypertuning de parámetros para los modelos </a:t>
            </a:r>
            <a:endParaRPr lang="es-ES" i="1" dirty="0" smtClean="0">
              <a:solidFill>
                <a:schemeClr val="bg2">
                  <a:lumMod val="50000"/>
                </a:schemeClr>
              </a:solidFill>
              <a:latin typeface="Microsoft Yi Baiti" panose="03000500000000000000" pitchFamily="66" charset="0"/>
              <a:ea typeface="Microsoft Yi Baiti" panose="03000500000000000000" pitchFamily="66" charset="0"/>
            </a:endParaRPr>
          </a:p>
        </p:txBody>
      </p:sp>
      <p:sp>
        <p:nvSpPr>
          <p:cNvPr id="14" name="CuadroTexto 13"/>
          <p:cNvSpPr txBox="1"/>
          <p:nvPr/>
        </p:nvSpPr>
        <p:spPr>
          <a:xfrm>
            <a:off x="1008984" y="4740011"/>
            <a:ext cx="5395037" cy="646331"/>
          </a:xfrm>
          <a:prstGeom prst="rect">
            <a:avLst/>
          </a:prstGeom>
          <a:noFill/>
        </p:spPr>
        <p:txBody>
          <a:bodyPr wrap="square" rtlCol="0">
            <a:spAutoFit/>
          </a:bodyPr>
          <a:lstStyle/>
          <a:p>
            <a:pPr marL="285750" indent="-285750" algn="just">
              <a:buFontTx/>
              <a:buChar char="-"/>
            </a:pPr>
            <a:r>
              <a:rPr lang="es-ES" dirty="0" smtClean="0">
                <a:solidFill>
                  <a:schemeClr val="bg2">
                    <a:lumMod val="50000"/>
                  </a:schemeClr>
                </a:solidFill>
                <a:latin typeface="Microsoft Yi Baiti" panose="03000500000000000000" pitchFamily="66" charset="0"/>
                <a:ea typeface="Microsoft Yi Baiti" panose="03000500000000000000" pitchFamily="66" charset="0"/>
              </a:rPr>
              <a:t>Se validan los resultados obtenidos mediante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Stratified</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K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Fold</a:t>
            </a:r>
            <a:endParaRPr lang="es-ES" i="1" dirty="0" smtClean="0">
              <a:solidFill>
                <a:schemeClr val="bg2">
                  <a:lumMod val="50000"/>
                </a:schemeClr>
              </a:solidFill>
              <a:latin typeface="Microsoft Yi Baiti" panose="03000500000000000000" pitchFamily="66" charset="0"/>
              <a:ea typeface="Microsoft Yi Baiti" panose="03000500000000000000" pitchFamily="66"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365" y="1491378"/>
            <a:ext cx="4370080" cy="28623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CuadroTexto 14"/>
          <p:cNvSpPr txBox="1"/>
          <p:nvPr/>
        </p:nvSpPr>
        <p:spPr>
          <a:xfrm>
            <a:off x="7134365" y="4432439"/>
            <a:ext cx="3973286" cy="646331"/>
          </a:xfrm>
          <a:prstGeom prst="rect">
            <a:avLst/>
          </a:prstGeom>
          <a:noFill/>
        </p:spPr>
        <p:txBody>
          <a:bodyPr wrap="square" rtlCol="0">
            <a:spAutoFit/>
          </a:bodyPr>
          <a:lstStyle/>
          <a:p>
            <a:pPr algn="just"/>
            <a:r>
              <a:rPr lang="es-ES" i="1" dirty="0" smtClean="0">
                <a:solidFill>
                  <a:schemeClr val="bg2">
                    <a:lumMod val="50000"/>
                  </a:schemeClr>
                </a:solidFill>
                <a:latin typeface="Microsoft Yi Baiti" panose="03000500000000000000" pitchFamily="66" charset="0"/>
                <a:ea typeface="Microsoft Yi Baiti" panose="03000500000000000000" pitchFamily="66" charset="0"/>
              </a:rPr>
              <a:t>Mejores resultados: XG </a:t>
            </a:r>
            <a:r>
              <a:rPr lang="es-ES" i="1" dirty="0" err="1" smtClean="0">
                <a:solidFill>
                  <a:schemeClr val="bg2">
                    <a:lumMod val="50000"/>
                  </a:schemeClr>
                </a:solidFill>
                <a:latin typeface="Microsoft Yi Baiti" panose="03000500000000000000" pitchFamily="66" charset="0"/>
                <a:ea typeface="Microsoft Yi Baiti" panose="03000500000000000000" pitchFamily="66" charset="0"/>
              </a:rPr>
              <a:t>Boost</a:t>
            </a:r>
            <a:r>
              <a:rPr lang="es-ES" i="1" dirty="0" smtClean="0">
                <a:solidFill>
                  <a:schemeClr val="bg2">
                    <a:lumMod val="50000"/>
                  </a:schemeClr>
                </a:solidFill>
                <a:latin typeface="Microsoft Yi Baiti" panose="03000500000000000000" pitchFamily="66" charset="0"/>
                <a:ea typeface="Microsoft Yi Baiti" panose="03000500000000000000" pitchFamily="66" charset="0"/>
              </a:rPr>
              <a:t> sobre variables originales</a:t>
            </a:r>
          </a:p>
        </p:txBody>
      </p:sp>
    </p:spTree>
    <p:extLst>
      <p:ext uri="{BB962C8B-B14F-4D97-AF65-F5344CB8AC3E}">
        <p14:creationId xmlns:p14="http://schemas.microsoft.com/office/powerpoint/2010/main" val="358705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21</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2" name="CuadroTexto 11"/>
          <p:cNvSpPr txBox="1"/>
          <p:nvPr/>
        </p:nvSpPr>
        <p:spPr>
          <a:xfrm>
            <a:off x="1149453" y="342611"/>
            <a:ext cx="4598203" cy="1077218"/>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INSIGHTS. RECOMENDACIONES</a:t>
            </a:r>
          </a:p>
          <a:p>
            <a:endParaRPr lang="es-AR" dirty="0"/>
          </a:p>
          <a:p>
            <a:endParaRPr lang="es-AR" dirty="0"/>
          </a:p>
        </p:txBody>
      </p:sp>
      <p:sp>
        <p:nvSpPr>
          <p:cNvPr id="16" name="CuadroTexto 15"/>
          <p:cNvSpPr txBox="1"/>
          <p:nvPr/>
        </p:nvSpPr>
        <p:spPr>
          <a:xfrm>
            <a:off x="937260" y="912912"/>
            <a:ext cx="10703411" cy="5078313"/>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Del </a:t>
            </a:r>
            <a:r>
              <a:rPr lang="es-ES" dirty="0">
                <a:solidFill>
                  <a:schemeClr val="bg2">
                    <a:lumMod val="50000"/>
                  </a:schemeClr>
                </a:solidFill>
                <a:latin typeface="Microsoft Yi Baiti" panose="03000500000000000000" pitchFamily="66" charset="0"/>
                <a:ea typeface="Microsoft Yi Baiti" panose="03000500000000000000" pitchFamily="66" charset="0"/>
              </a:rPr>
              <a:t>estudio de los resultados de predicción sobre los datos de entrenamiento y de la interpretación de las matrices de confusión podemos ver que los mejores resultados - de entrenamiento - se obtuvieron con el modelo XGBoost, obteniendo las siguientes métricas: 66% en Precision, 60% en Recall y 59% en F1 Score. Por su parte, el algoritmo </a:t>
            </a:r>
            <a:r>
              <a:rPr lang="es-ES" dirty="0">
                <a:solidFill>
                  <a:schemeClr val="bg2">
                    <a:lumMod val="50000"/>
                  </a:schemeClr>
                </a:solidFill>
                <a:latin typeface="Microsoft Yi Baiti" panose="03000500000000000000" pitchFamily="66" charset="0"/>
                <a:ea typeface="Microsoft Yi Baiti" panose="03000500000000000000" pitchFamily="66" charset="0"/>
              </a:rPr>
              <a:t>Random Forest Classifier obtuvo - tomando las 13 variables independientes originales- resultados algo inferiores: 52, 62 y 55%, respectivamente, pero con tiempos de ejecución y un costo computacional sensiblemente más bajo. Es oportuno remarcar que no consideramos accuracy como métrica de evaluación dado que, como se dijo, tenemos un desbalance de clases en la variable target y por tanto en dichas condiciones no es una métrica adecuada. </a:t>
            </a:r>
            <a:r>
              <a:rPr lang="es-ES" dirty="0">
                <a:solidFill>
                  <a:schemeClr val="bg2">
                    <a:lumMod val="50000"/>
                  </a:schemeClr>
                </a:solidFill>
                <a:latin typeface="Microsoft Yi Baiti" panose="03000500000000000000" pitchFamily="66" charset="0"/>
                <a:ea typeface="Microsoft Yi Baiti" panose="03000500000000000000" pitchFamily="66" charset="0"/>
              </a:rPr>
              <a:t>En términos generales,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podemos </a:t>
            </a:r>
            <a:r>
              <a:rPr lang="es-ES" dirty="0">
                <a:solidFill>
                  <a:schemeClr val="bg2">
                    <a:lumMod val="50000"/>
                  </a:schemeClr>
                </a:solidFill>
                <a:latin typeface="Microsoft Yi Baiti" panose="03000500000000000000" pitchFamily="66" charset="0"/>
                <a:ea typeface="Microsoft Yi Baiti" panose="03000500000000000000" pitchFamily="66" charset="0"/>
              </a:rPr>
              <a:t>decir que de los cuatro sólo estos dos modelos mencionados cumplen el objetivo de predecir clases, pero -y esto es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importante </a:t>
            </a:r>
            <a:r>
              <a:rPr lang="es-ES" dirty="0">
                <a:solidFill>
                  <a:schemeClr val="bg2">
                    <a:lumMod val="50000"/>
                  </a:schemeClr>
                </a:solidFill>
                <a:latin typeface="Microsoft Yi Baiti" panose="03000500000000000000" pitchFamily="66" charset="0"/>
                <a:ea typeface="Microsoft Yi Baiti" panose="03000500000000000000" pitchFamily="66" charset="0"/>
              </a:rPr>
              <a:t>remarcar- se obtuvieron resultados de predicción modestos. </a:t>
            </a:r>
            <a:r>
              <a:rPr lang="es-ES" dirty="0">
                <a:solidFill>
                  <a:schemeClr val="bg2">
                    <a:lumMod val="50000"/>
                  </a:schemeClr>
                </a:solidFill>
                <a:latin typeface="Microsoft Yi Baiti" panose="03000500000000000000" pitchFamily="66" charset="0"/>
                <a:ea typeface="Microsoft Yi Baiti" panose="03000500000000000000" pitchFamily="66" charset="0"/>
              </a:rPr>
              <a:t>Lo dicho nos invita a sugerir para futuros modelos algunas líneas que tiendan a mejorar los resultados obtenidos:</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Mejoras </a:t>
            </a:r>
            <a:r>
              <a:rPr lang="es-ES" dirty="0">
                <a:solidFill>
                  <a:schemeClr val="bg2">
                    <a:lumMod val="50000"/>
                  </a:schemeClr>
                </a:solidFill>
                <a:latin typeface="Microsoft Yi Baiti" panose="03000500000000000000" pitchFamily="66" charset="0"/>
                <a:ea typeface="Microsoft Yi Baiti" panose="03000500000000000000" pitchFamily="66" charset="0"/>
              </a:rPr>
              <a:t>en la obtención de datos, ya sea una mayor cantidad de registros o incrementando las variables de los mismos, quizás mediante el enriquecimiento con alguna otra fuente de datos (de diferentes aplicaciones de reproducción de música, por ejemplo).</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Implementación </a:t>
            </a:r>
            <a:r>
              <a:rPr lang="es-ES" dirty="0">
                <a:solidFill>
                  <a:schemeClr val="bg2">
                    <a:lumMod val="50000"/>
                  </a:schemeClr>
                </a:solidFill>
                <a:latin typeface="Microsoft Yi Baiti" panose="03000500000000000000" pitchFamily="66" charset="0"/>
                <a:ea typeface="Microsoft Yi Baiti" panose="03000500000000000000" pitchFamily="66" charset="0"/>
              </a:rPr>
              <a:t>de otros modelos predictivos, dado que hay varias opciones más además de las 4 implementadas cuyos algoritmos tienen arquitecturas diferentes.</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Implementación </a:t>
            </a:r>
            <a:r>
              <a:rPr lang="es-ES" dirty="0">
                <a:solidFill>
                  <a:schemeClr val="bg2">
                    <a:lumMod val="50000"/>
                  </a:schemeClr>
                </a:solidFill>
                <a:latin typeface="Microsoft Yi Baiti" panose="03000500000000000000" pitchFamily="66" charset="0"/>
                <a:ea typeface="Microsoft Yi Baiti" panose="03000500000000000000" pitchFamily="66" charset="0"/>
              </a:rPr>
              <a:t>de otros modelos de hypertuning, dado que a efectos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prácticos </a:t>
            </a:r>
            <a:r>
              <a:rPr lang="es-ES" dirty="0">
                <a:solidFill>
                  <a:schemeClr val="bg2">
                    <a:lumMod val="50000"/>
                  </a:schemeClr>
                </a:solidFill>
                <a:latin typeface="Microsoft Yi Baiti" panose="03000500000000000000" pitchFamily="66" charset="0"/>
                <a:ea typeface="Microsoft Yi Baiti" panose="03000500000000000000" pitchFamily="66" charset="0"/>
              </a:rPr>
              <a:t>solo se implementó uno y existen, claro, otros que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podrían </a:t>
            </a:r>
            <a:r>
              <a:rPr lang="es-ES" dirty="0">
                <a:solidFill>
                  <a:schemeClr val="bg2">
                    <a:lumMod val="50000"/>
                  </a:schemeClr>
                </a:solidFill>
                <a:latin typeface="Microsoft Yi Baiti" panose="03000500000000000000" pitchFamily="66" charset="0"/>
                <a:ea typeface="Microsoft Yi Baiti" panose="03000500000000000000" pitchFamily="66" charset="0"/>
              </a:rPr>
              <a:t>ofrecer resultados mejores.</a:t>
            </a:r>
          </a:p>
          <a:p>
            <a:pPr lvl="1" algn="just"/>
            <a:endParaRPr lang="es-ES" dirty="0">
              <a:solidFill>
                <a:schemeClr val="bg2">
                  <a:lumMod val="50000"/>
                </a:schemeClr>
              </a:solidFill>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101044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22</a:t>
            </a:fld>
            <a:endParaRPr lang="es-AR" dirty="0"/>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12" name="CuadroTexto 11"/>
          <p:cNvSpPr txBox="1"/>
          <p:nvPr/>
        </p:nvSpPr>
        <p:spPr>
          <a:xfrm>
            <a:off x="1060612" y="262373"/>
            <a:ext cx="8266267" cy="800219"/>
          </a:xfrm>
          <a:prstGeom prst="rect">
            <a:avLst/>
          </a:prstGeom>
          <a:noFill/>
        </p:spPr>
        <p:txBody>
          <a:bodyPr wrap="square" rtlCol="0">
            <a:spAutoFit/>
          </a:bodyPr>
          <a:lstStyle/>
          <a:p>
            <a:r>
              <a:rPr lang="es-ES" sz="2800" u="sng" dirty="0">
                <a:solidFill>
                  <a:schemeClr val="bg2">
                    <a:lumMod val="50000"/>
                  </a:schemeClr>
                </a:solidFill>
                <a:latin typeface="Microsoft Yi Baiti" panose="03000500000000000000" pitchFamily="66" charset="0"/>
                <a:ea typeface="Microsoft Yi Baiti" panose="03000500000000000000" pitchFamily="66" charset="0"/>
              </a:rPr>
              <a:t>VALIDACIÓN DE HIPÓTESIS Y PREGUNTAS DE </a:t>
            </a:r>
            <a:r>
              <a:rPr lang="es-ES" sz="2800" u="sng" dirty="0" smtClean="0">
                <a:solidFill>
                  <a:schemeClr val="bg2">
                    <a:lumMod val="50000"/>
                  </a:schemeClr>
                </a:solidFill>
                <a:latin typeface="Microsoft Yi Baiti" panose="03000500000000000000" pitchFamily="66" charset="0"/>
                <a:ea typeface="Microsoft Yi Baiti" panose="03000500000000000000" pitchFamily="66" charset="0"/>
              </a:rPr>
              <a:t>INTERÉS</a:t>
            </a:r>
            <a:endParaRPr lang="es-AR" sz="2800" u="sng" dirty="0">
              <a:solidFill>
                <a:schemeClr val="bg2">
                  <a:lumMod val="50000"/>
                </a:schemeClr>
              </a:solidFill>
              <a:latin typeface="Microsoft Yi Baiti" panose="03000500000000000000" pitchFamily="66" charset="0"/>
              <a:ea typeface="Microsoft Yi Baiti" panose="03000500000000000000" pitchFamily="66" charset="0"/>
            </a:endParaRPr>
          </a:p>
          <a:p>
            <a:endParaRPr lang="es-AR" dirty="0"/>
          </a:p>
        </p:txBody>
      </p:sp>
      <p:sp>
        <p:nvSpPr>
          <p:cNvPr id="11" name="CuadroTexto 10"/>
          <p:cNvSpPr txBox="1"/>
          <p:nvPr/>
        </p:nvSpPr>
        <p:spPr>
          <a:xfrm>
            <a:off x="917922" y="884825"/>
            <a:ext cx="10722750" cy="3970318"/>
          </a:xfrm>
          <a:prstGeom prst="rect">
            <a:avLst/>
          </a:prstGeom>
          <a:noFill/>
        </p:spPr>
        <p:txBody>
          <a:bodyPr wrap="square" rtlCol="0">
            <a:spAutoFit/>
          </a:bodyPr>
          <a:lstStyle/>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En </a:t>
            </a:r>
            <a:r>
              <a:rPr lang="es-ES" dirty="0">
                <a:solidFill>
                  <a:schemeClr val="bg2">
                    <a:lumMod val="50000"/>
                  </a:schemeClr>
                </a:solidFill>
                <a:latin typeface="Microsoft Yi Baiti" panose="03000500000000000000" pitchFamily="66" charset="0"/>
                <a:ea typeface="Microsoft Yi Baiti" panose="03000500000000000000" pitchFamily="66" charset="0"/>
              </a:rPr>
              <a:t>términos generales podemos decir que, si bien los resultados obtenidos por los algoritmos no fueron los mejores, las líneas de investigación que plantean las preguntas de interés son plenamente válidas. Si bien las líneas divisorias son algo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borrosas</a:t>
            </a:r>
            <a:r>
              <a:rPr lang="es-ES" dirty="0">
                <a:solidFill>
                  <a:schemeClr val="bg2">
                    <a:lumMod val="50000"/>
                  </a:schemeClr>
                </a:solidFill>
                <a:latin typeface="Microsoft Yi Baiti" panose="03000500000000000000" pitchFamily="66" charset="0"/>
                <a:ea typeface="Microsoft Yi Baiti" panose="03000500000000000000" pitchFamily="66" charset="0"/>
              </a:rPr>
              <a:t>, vemos que existen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características </a:t>
            </a:r>
            <a:r>
              <a:rPr lang="es-ES" dirty="0">
                <a:solidFill>
                  <a:schemeClr val="bg2">
                    <a:lumMod val="50000"/>
                  </a:schemeClr>
                </a:solidFill>
                <a:latin typeface="Microsoft Yi Baiti" panose="03000500000000000000" pitchFamily="66" charset="0"/>
                <a:ea typeface="Microsoft Yi Baiti" panose="03000500000000000000" pitchFamily="66" charset="0"/>
              </a:rPr>
              <a:t>y patrones en los diferentes géneros musicales que hacen que determinadas canciones pertenezcan a determinados géneros. También se observa que, indudablemente, algunos géneros representan mejor las preferencias de escuchas actuales que otros, dicho de otro modo, son más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escuchados </a:t>
            </a:r>
            <a:r>
              <a:rPr lang="es-ES" dirty="0">
                <a:solidFill>
                  <a:schemeClr val="bg2">
                    <a:lumMod val="50000"/>
                  </a:schemeClr>
                </a:solidFill>
                <a:latin typeface="Microsoft Yi Baiti" panose="03000500000000000000" pitchFamily="66" charset="0"/>
                <a:ea typeface="Microsoft Yi Baiti" panose="03000500000000000000" pitchFamily="66" charset="0"/>
              </a:rPr>
              <a:t>por las personas.</a:t>
            </a:r>
          </a:p>
          <a:p>
            <a:pPr algn="just"/>
            <a:r>
              <a:rPr lang="es-ES" dirty="0">
                <a:solidFill>
                  <a:schemeClr val="bg2">
                    <a:lumMod val="50000"/>
                  </a:schemeClr>
                </a:solidFill>
                <a:latin typeface="Microsoft Yi Baiti" panose="03000500000000000000" pitchFamily="66" charset="0"/>
                <a:ea typeface="Microsoft Yi Baiti" panose="03000500000000000000" pitchFamily="66" charset="0"/>
              </a:rPr>
              <a:t>Ya aplicado y validado el modelo de predicción, se procede a verificar el cumplimiento - o no - de las hipótesis planteadas:</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Se </a:t>
            </a:r>
            <a:r>
              <a:rPr lang="es-ES" dirty="0">
                <a:solidFill>
                  <a:schemeClr val="bg2">
                    <a:lumMod val="50000"/>
                  </a:schemeClr>
                </a:solidFill>
                <a:latin typeface="Microsoft Yi Baiti" panose="03000500000000000000" pitchFamily="66" charset="0"/>
                <a:ea typeface="Microsoft Yi Baiti" panose="03000500000000000000" pitchFamily="66" charset="0"/>
              </a:rPr>
              <a:t>observó que el rock es uno de los dos géneros con más energía, junto con el "metal".</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No </a:t>
            </a:r>
            <a:r>
              <a:rPr lang="es-ES" dirty="0">
                <a:solidFill>
                  <a:schemeClr val="bg2">
                    <a:lumMod val="50000"/>
                  </a:schemeClr>
                </a:solidFill>
                <a:latin typeface="Microsoft Yi Baiti" panose="03000500000000000000" pitchFamily="66" charset="0"/>
                <a:ea typeface="Microsoft Yi Baiti" panose="03000500000000000000" pitchFamily="66" charset="0"/>
              </a:rPr>
              <a:t>se </a:t>
            </a:r>
            <a:r>
              <a:rPr lang="es-ES" dirty="0" smtClean="0">
                <a:solidFill>
                  <a:schemeClr val="bg2">
                    <a:lumMod val="50000"/>
                  </a:schemeClr>
                </a:solidFill>
                <a:latin typeface="Microsoft Yi Baiti" panose="03000500000000000000" pitchFamily="66" charset="0"/>
                <a:ea typeface="Microsoft Yi Baiti" panose="03000500000000000000" pitchFamily="66" charset="0"/>
              </a:rPr>
              <a:t>observó </a:t>
            </a:r>
            <a:r>
              <a:rPr lang="es-ES" dirty="0">
                <a:solidFill>
                  <a:schemeClr val="bg2">
                    <a:lumMod val="50000"/>
                  </a:schemeClr>
                </a:solidFill>
                <a:latin typeface="Microsoft Yi Baiti" panose="03000500000000000000" pitchFamily="66" charset="0"/>
                <a:ea typeface="Microsoft Yi Baiti" panose="03000500000000000000" pitchFamily="66" charset="0"/>
              </a:rPr>
              <a:t>una correlación fuerte entre la popularidad (como medida de preferencia del público) y "alegría" (medida por la valencia).</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Se observó </a:t>
            </a:r>
            <a:r>
              <a:rPr lang="es-ES" dirty="0">
                <a:solidFill>
                  <a:schemeClr val="bg2">
                    <a:lumMod val="50000"/>
                  </a:schemeClr>
                </a:solidFill>
                <a:latin typeface="Microsoft Yi Baiti" panose="03000500000000000000" pitchFamily="66" charset="0"/>
                <a:ea typeface="Microsoft Yi Baiti" panose="03000500000000000000" pitchFamily="66" charset="0"/>
              </a:rPr>
              <a:t>que el pop es uno de los géneros mas populares, pero no es el de mayor popularidad.</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El </a:t>
            </a:r>
            <a:r>
              <a:rPr lang="es-ES" dirty="0">
                <a:solidFill>
                  <a:schemeClr val="bg2">
                    <a:lumMod val="50000"/>
                  </a:schemeClr>
                </a:solidFill>
                <a:latin typeface="Microsoft Yi Baiti" panose="03000500000000000000" pitchFamily="66" charset="0"/>
                <a:ea typeface="Microsoft Yi Baiti" panose="03000500000000000000" pitchFamily="66" charset="0"/>
              </a:rPr>
              <a:t>hip hop tiene alta vocabularidad en sus canciones.</a:t>
            </a:r>
          </a:p>
          <a:p>
            <a:pPr algn="just"/>
            <a:r>
              <a:rPr lang="es-ES" dirty="0" smtClean="0">
                <a:solidFill>
                  <a:schemeClr val="bg2">
                    <a:lumMod val="50000"/>
                  </a:schemeClr>
                </a:solidFill>
                <a:latin typeface="Microsoft Yi Baiti" panose="03000500000000000000" pitchFamily="66" charset="0"/>
                <a:ea typeface="Microsoft Yi Baiti" panose="03000500000000000000" pitchFamily="66" charset="0"/>
              </a:rPr>
              <a:t>- Llamativamente </a:t>
            </a:r>
            <a:r>
              <a:rPr lang="es-ES" dirty="0">
                <a:solidFill>
                  <a:schemeClr val="bg2">
                    <a:lumMod val="50000"/>
                  </a:schemeClr>
                </a:solidFill>
                <a:latin typeface="Microsoft Yi Baiti" panose="03000500000000000000" pitchFamily="66" charset="0"/>
                <a:ea typeface="Microsoft Yi Baiti" panose="03000500000000000000" pitchFamily="66" charset="0"/>
              </a:rPr>
              <a:t>el género acoustic no es el que arroja los mayores valores de acusticidad.</a:t>
            </a:r>
          </a:p>
          <a:p>
            <a:pPr lvl="1" algn="just"/>
            <a:endParaRPr lang="es-ES" dirty="0">
              <a:solidFill>
                <a:schemeClr val="bg2">
                  <a:lumMod val="50000"/>
                </a:schemeClr>
              </a:solidFill>
              <a:latin typeface="Microsoft Yi Baiti" panose="03000500000000000000" pitchFamily="66" charset="0"/>
              <a:ea typeface="Microsoft Yi Baiti" panose="03000500000000000000" pitchFamily="66" charset="0"/>
            </a:endParaRPr>
          </a:p>
          <a:p>
            <a:pPr lvl="1" algn="just"/>
            <a:endParaRPr lang="es-ES" dirty="0">
              <a:solidFill>
                <a:schemeClr val="bg2">
                  <a:lumMod val="50000"/>
                </a:schemeClr>
              </a:solidFill>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220203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746356"/>
            <a:ext cx="9632014" cy="6929782"/>
          </a:xfrm>
          <a:prstGeom prst="rect">
            <a:avLst/>
          </a:prstGeom>
        </p:spPr>
        <p:txBody>
          <a:bodyPr wrap="square">
            <a:spAutoFit/>
          </a:bodyPr>
          <a:lstStyle/>
          <a:p>
            <a:pPr algn="just">
              <a:lnSpc>
                <a:spcPct val="107000"/>
              </a:lnSpc>
              <a:spcAft>
                <a:spcPts val="800"/>
              </a:spcAft>
            </a:pPr>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rPr>
              <a:t>INTRODUCCIÓN</a:t>
            </a:r>
          </a:p>
          <a:p>
            <a:pPr algn="just">
              <a:lnSpc>
                <a:spcPct val="107000"/>
              </a:lnSpc>
              <a:spcAft>
                <a:spcPts val="800"/>
              </a:spcAft>
            </a:pPr>
            <a:endParaRPr lang="es-AR" sz="2800" u="sng" dirty="0" smtClean="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La música es, probablemente, la expresión artística más extensa, diversificada y consumida de todas. Y es también, por lógica, una industria gigantesca. Las formas y patrones de consumo han ido variando a lo largo de la historia: desde las percusiones tribales de los primeros homínidos hasta el día de hoy, donde escuchamos música con cualquier dispositivo electrónico mediante aplicaciones inteligentes como Spotify y Tidal, el ser humano y su música han recorrido un largo camino. Es por todo ello que surge la motivación por adentrarse en ese universo y generar a partir de la aplicación de diferentes metodologías un proyecto de estudio que intenta aproximar dos extremos, la música y la ciencia de datos.</a:t>
            </a:r>
          </a:p>
          <a:p>
            <a:pPr algn="just">
              <a:lnSpc>
                <a:spcPct val="107000"/>
              </a:lnSpc>
              <a:spcAft>
                <a:spcPts val="800"/>
              </a:spcAft>
            </a:pPr>
            <a:endParaRPr lang="es-AR" sz="2400" i="1" u="sng" dirty="0">
              <a:solidFill>
                <a:srgbClr val="595959"/>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a:solidFill>
                <a:srgbClr val="595959"/>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3</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Tree>
    <p:extLst>
      <p:ext uri="{BB962C8B-B14F-4D97-AF65-F5344CB8AC3E}">
        <p14:creationId xmlns:p14="http://schemas.microsoft.com/office/powerpoint/2010/main" val="212882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4104"/>
            <a:ext cx="9632014" cy="4817666"/>
          </a:xfrm>
          <a:prstGeom prst="rect">
            <a:avLst/>
          </a:prstGeom>
        </p:spPr>
        <p:txBody>
          <a:bodyPr wrap="square">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MOTIVACIÓN</a:t>
            </a:r>
          </a:p>
          <a:p>
            <a:pPr algn="just"/>
            <a:endParaRPr lang="es-AR" sz="2800" i="1" u="sng" dirty="0" smtClean="0">
              <a:solidFill>
                <a:schemeClr val="bg2">
                  <a:lumMod val="50000"/>
                </a:schemeClr>
              </a:solidFill>
              <a:latin typeface="Microsoft Yi Baiti" panose="03000500000000000000" pitchFamily="66" charset="0"/>
              <a:ea typeface="Microsoft Yi Baiti" panose="03000500000000000000" pitchFamily="66" charset="0"/>
            </a:endParaRPr>
          </a:p>
          <a:p>
            <a:pPr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El objetivo </a:t>
            </a:r>
            <a:r>
              <a:rPr lang="es-AR" sz="2400" dirty="0">
                <a:solidFill>
                  <a:schemeClr val="bg2">
                    <a:lumMod val="50000"/>
                  </a:schemeClr>
                </a:solidFill>
                <a:latin typeface="Microsoft Yi Baiti" panose="03000500000000000000" pitchFamily="66" charset="0"/>
                <a:ea typeface="Microsoft Yi Baiti" panose="03000500000000000000" pitchFamily="66" charset="0"/>
              </a:rPr>
              <a:t>que este trabajo se propone es predecir el género musical de una canción entre 11 clases diferentes, a partir de una serie de características musicales –variables- que una canción posee. Se intentará aplicar en el entorno de </a:t>
            </a:r>
            <a:r>
              <a:rPr lang="es-AR" sz="2400" i="1" dirty="0">
                <a:solidFill>
                  <a:schemeClr val="bg2">
                    <a:lumMod val="50000"/>
                  </a:schemeClr>
                </a:solidFill>
                <a:latin typeface="Microsoft Yi Baiti" panose="03000500000000000000" pitchFamily="66" charset="0"/>
                <a:ea typeface="Microsoft Yi Baiti" panose="03000500000000000000" pitchFamily="66" charset="0"/>
              </a:rPr>
              <a:t>Python</a:t>
            </a:r>
            <a:r>
              <a:rPr lang="es-AR" sz="2400" dirty="0">
                <a:solidFill>
                  <a:schemeClr val="bg2">
                    <a:lumMod val="50000"/>
                  </a:schemeClr>
                </a:solidFill>
                <a:latin typeface="Microsoft Yi Baiti" panose="03000500000000000000" pitchFamily="66" charset="0"/>
                <a:ea typeface="Microsoft Yi Baiti" panose="03000500000000000000" pitchFamily="66" charset="0"/>
              </a:rPr>
              <a:t> una serie de modelos de predicción incluidos en las librerías </a:t>
            </a:r>
            <a:r>
              <a:rPr lang="es-AR" sz="2400" i="1" dirty="0" smtClean="0">
                <a:solidFill>
                  <a:schemeClr val="bg2">
                    <a:lumMod val="50000"/>
                  </a:schemeClr>
                </a:solidFill>
                <a:latin typeface="Microsoft Yi Baiti" panose="03000500000000000000" pitchFamily="66" charset="0"/>
                <a:ea typeface="Microsoft Yi Baiti" panose="03000500000000000000" pitchFamily="66" charset="0"/>
              </a:rPr>
              <a:t>Scikit-</a:t>
            </a:r>
            <a:r>
              <a:rPr lang="es-AR" sz="2400" i="1" dirty="0" err="1" smtClean="0">
                <a:solidFill>
                  <a:schemeClr val="bg2">
                    <a:lumMod val="50000"/>
                  </a:schemeClr>
                </a:solidFill>
                <a:latin typeface="Microsoft Yi Baiti" panose="03000500000000000000" pitchFamily="66" charset="0"/>
                <a:ea typeface="Microsoft Yi Baiti" panose="03000500000000000000" pitchFamily="66" charset="0"/>
              </a:rPr>
              <a:t>Learn</a:t>
            </a:r>
            <a:r>
              <a:rPr lang="es-AR" sz="2400" dirty="0">
                <a:solidFill>
                  <a:schemeClr val="bg2">
                    <a:lumMod val="50000"/>
                  </a:schemeClr>
                </a:solidFill>
                <a:latin typeface="Microsoft Yi Baiti" panose="03000500000000000000" pitchFamily="66" charset="0"/>
                <a:ea typeface="Microsoft Yi Baiti" panose="03000500000000000000" pitchFamily="66" charset="0"/>
              </a:rPr>
              <a:t>.</a:t>
            </a:r>
          </a:p>
          <a:p>
            <a:pPr algn="just">
              <a:lnSpc>
                <a:spcPct val="107000"/>
              </a:lnSpc>
              <a:spcAft>
                <a:spcPts val="800"/>
              </a:spcAft>
            </a:pPr>
            <a:endParaRPr lang="es-AR" sz="2400" i="1" u="sng" dirty="0">
              <a:solidFill>
                <a:srgbClr val="595959"/>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a:solidFill>
                <a:srgbClr val="595959"/>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4</a:t>
            </a:fld>
            <a:endParaRPr lang="es-AR"/>
          </a:p>
        </p:txBody>
      </p:sp>
      <p:sp>
        <p:nvSpPr>
          <p:cNvPr id="9" name="Marcador de pie de página 8"/>
          <p:cNvSpPr>
            <a:spLocks noGrp="1"/>
          </p:cNvSpPr>
          <p:nvPr>
            <p:ph type="ftr" sz="quarter" idx="11"/>
          </p:nvPr>
        </p:nvSpPr>
        <p:spPr/>
        <p:txBody>
          <a:bodyPr/>
          <a:lstStyle/>
          <a:p>
            <a:r>
              <a:rPr lang="es-AR" dirty="0" smtClean="0"/>
              <a:t>CODERHOUSE - 2024</a:t>
            </a:r>
            <a:endParaRPr lang="es-AR"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Tree>
    <p:extLst>
      <p:ext uri="{BB962C8B-B14F-4D97-AF65-F5344CB8AC3E}">
        <p14:creationId xmlns:p14="http://schemas.microsoft.com/office/powerpoint/2010/main" val="76963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162427" y="667978"/>
            <a:ext cx="9632014" cy="3950569"/>
          </a:xfrm>
          <a:prstGeom prst="rect">
            <a:avLst/>
          </a:prstGeom>
        </p:spPr>
        <p:txBody>
          <a:bodyPr wrap="square">
            <a:spAutoFit/>
          </a:bodyPr>
          <a:lstStyle/>
          <a:p>
            <a:pPr algn="just"/>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AUDIENCIA</a:t>
            </a:r>
          </a:p>
          <a:p>
            <a:pPr algn="just"/>
            <a:endParaRPr lang="es-AR" sz="2800" i="1" u="sng" dirty="0">
              <a:solidFill>
                <a:schemeClr val="bg2">
                  <a:lumMod val="50000"/>
                </a:schemeClr>
              </a:solidFill>
              <a:latin typeface="Microsoft Yi Baiti" panose="03000500000000000000" pitchFamily="66" charset="0"/>
              <a:ea typeface="Microsoft Yi Baiti" panose="03000500000000000000" pitchFamily="66" charset="0"/>
            </a:endParaRP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El proyecto está pensado para que sirva como herramienta práctica que brinde soluciones concretas en la creación de </a:t>
            </a:r>
            <a:r>
              <a:rPr lang="es-AR" sz="2400" i="1" dirty="0">
                <a:solidFill>
                  <a:schemeClr val="bg2">
                    <a:lumMod val="50000"/>
                  </a:schemeClr>
                </a:solidFill>
                <a:latin typeface="Microsoft Yi Baiti" panose="03000500000000000000" pitchFamily="66" charset="0"/>
                <a:ea typeface="Microsoft Yi Baiti" panose="03000500000000000000" pitchFamily="66" charset="0"/>
              </a:rPr>
              <a:t>playlists</a:t>
            </a:r>
            <a:r>
              <a:rPr lang="es-AR" sz="2400" dirty="0">
                <a:solidFill>
                  <a:schemeClr val="bg2">
                    <a:lumMod val="50000"/>
                  </a:schemeClr>
                </a:solidFill>
                <a:latin typeface="Microsoft Yi Baiti" panose="03000500000000000000" pitchFamily="66" charset="0"/>
                <a:ea typeface="Microsoft Yi Baiti" panose="03000500000000000000" pitchFamily="66" charset="0"/>
              </a:rPr>
              <a:t>, de modo que se piensa fundamentalmente en una audiencia de nivel operativo y/o </a:t>
            </a:r>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táctico.</a:t>
            </a: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a:solidFill>
                <a:srgbClr val="595959"/>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5</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Tree>
    <p:extLst>
      <p:ext uri="{BB962C8B-B14F-4D97-AF65-F5344CB8AC3E}">
        <p14:creationId xmlns:p14="http://schemas.microsoft.com/office/powerpoint/2010/main" val="373715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4104"/>
            <a:ext cx="9632014" cy="6166560"/>
          </a:xfrm>
          <a:prstGeom prst="rect">
            <a:avLst/>
          </a:prstGeom>
        </p:spPr>
        <p:txBody>
          <a:bodyPr wrap="square">
            <a:spAutoFit/>
          </a:bodyPr>
          <a:lstStyle/>
          <a:p>
            <a:pPr algn="just"/>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PROBLEMA DE NEGOCIO</a:t>
            </a:r>
          </a:p>
          <a:p>
            <a:pPr algn="just"/>
            <a:endParaRPr lang="es-AR" sz="2800" dirty="0">
              <a:solidFill>
                <a:schemeClr val="bg2">
                  <a:lumMod val="50000"/>
                </a:schemeClr>
              </a:solidFill>
              <a:latin typeface="Microsoft Yi Baiti" panose="03000500000000000000" pitchFamily="66" charset="0"/>
              <a:ea typeface="Microsoft Yi Baiti" panose="03000500000000000000" pitchFamily="66" charset="0"/>
            </a:endParaRP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El modelo se piensa como una herramienta de utilidad en diferentes ámbitos vinculados a la industria musical. Particularmente, se propone servir como parte dentro de un proceso de generación de </a:t>
            </a:r>
            <a:r>
              <a:rPr lang="es-AR" sz="2400" i="1" dirty="0">
                <a:solidFill>
                  <a:schemeClr val="bg2">
                    <a:lumMod val="50000"/>
                  </a:schemeClr>
                </a:solidFill>
                <a:latin typeface="Microsoft Yi Baiti" panose="03000500000000000000" pitchFamily="66" charset="0"/>
                <a:ea typeface="Microsoft Yi Baiti" panose="03000500000000000000" pitchFamily="66" charset="0"/>
              </a:rPr>
              <a:t>playlists</a:t>
            </a:r>
            <a:r>
              <a:rPr lang="es-AR" sz="2400" dirty="0">
                <a:solidFill>
                  <a:schemeClr val="bg2">
                    <a:lumMod val="50000"/>
                  </a:schemeClr>
                </a:solidFill>
                <a:latin typeface="Microsoft Yi Baiti" panose="03000500000000000000" pitchFamily="66" charset="0"/>
                <a:ea typeface="Microsoft Yi Baiti" panose="03000500000000000000" pitchFamily="66" charset="0"/>
              </a:rPr>
              <a:t> en aplicaciones musicales, dado que dicho sistema de múltiples </a:t>
            </a:r>
            <a:r>
              <a:rPr lang="es-AR" sz="2400" i="1" dirty="0">
                <a:solidFill>
                  <a:schemeClr val="bg2">
                    <a:lumMod val="50000"/>
                  </a:schemeClr>
                </a:solidFill>
                <a:latin typeface="Microsoft Yi Baiti" panose="03000500000000000000" pitchFamily="66" charset="0"/>
                <a:ea typeface="Microsoft Yi Baiti" panose="03000500000000000000" pitchFamily="66" charset="0"/>
              </a:rPr>
              <a:t>playlists</a:t>
            </a:r>
            <a:r>
              <a:rPr lang="es-AR" sz="2400" dirty="0">
                <a:solidFill>
                  <a:schemeClr val="bg2">
                    <a:lumMod val="50000"/>
                  </a:schemeClr>
                </a:solidFill>
                <a:latin typeface="Microsoft Yi Baiti" panose="03000500000000000000" pitchFamily="66" charset="0"/>
                <a:ea typeface="Microsoft Yi Baiti" panose="03000500000000000000" pitchFamily="66" charset="0"/>
              </a:rPr>
              <a:t> se constituye hoy en día como la principal forma en la que se reproduce (y promociona, claro) la música, de manera tal que cuando un artista o una distribuidora de música lance y publique una producción musical en alguna aplicación (Spotify, TIDAL, etc.), luego la misma pueda ser catalogada e incluida en diferentes </a:t>
            </a:r>
            <a:r>
              <a:rPr lang="es-AR" sz="2400" i="1" dirty="0">
                <a:solidFill>
                  <a:schemeClr val="bg2">
                    <a:lumMod val="50000"/>
                  </a:schemeClr>
                </a:solidFill>
                <a:latin typeface="Microsoft Yi Baiti" panose="03000500000000000000" pitchFamily="66" charset="0"/>
                <a:ea typeface="Microsoft Yi Baiti" panose="03000500000000000000" pitchFamily="66" charset="0"/>
              </a:rPr>
              <a:t>playlists</a:t>
            </a:r>
            <a:r>
              <a:rPr lang="es-AR" sz="2400" dirty="0">
                <a:solidFill>
                  <a:schemeClr val="bg2">
                    <a:lumMod val="50000"/>
                  </a:schemeClr>
                </a:solidFill>
                <a:latin typeface="Microsoft Yi Baiti" panose="03000500000000000000" pitchFamily="66" charset="0"/>
                <a:ea typeface="Microsoft Yi Baiti" panose="03000500000000000000" pitchFamily="66" charset="0"/>
              </a:rPr>
              <a:t> de manera asertiva y coherente de forma automática mediante un modelo algorítmico que prediga dicha clase musical.</a:t>
            </a: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a:solidFill>
                <a:srgbClr val="595959"/>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6</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Tree>
    <p:extLst>
      <p:ext uri="{BB962C8B-B14F-4D97-AF65-F5344CB8AC3E}">
        <p14:creationId xmlns:p14="http://schemas.microsoft.com/office/powerpoint/2010/main" val="407063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81041"/>
            <a:ext cx="9632014" cy="6345904"/>
          </a:xfrm>
          <a:prstGeom prst="rect">
            <a:avLst/>
          </a:prstGeom>
        </p:spPr>
        <p:txBody>
          <a:bodyPr wrap="square">
            <a:spAutoFit/>
          </a:bodyPr>
          <a:lstStyle/>
          <a:p>
            <a:pPr algn="just"/>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METADATA</a:t>
            </a:r>
          </a:p>
          <a:p>
            <a:pPr algn="just"/>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El dataset elegido es el siguiente:</a:t>
            </a:r>
          </a:p>
          <a:p>
            <a:pPr algn="just"/>
            <a:r>
              <a:rPr lang="es-AR" sz="2400" u="sng" dirty="0">
                <a:solidFill>
                  <a:schemeClr val="bg2">
                    <a:lumMod val="50000"/>
                  </a:schemeClr>
                </a:solidFill>
                <a:latin typeface="Microsoft Yi Baiti" panose="03000500000000000000" pitchFamily="66" charset="0"/>
                <a:ea typeface="Microsoft Yi Baiti" panose="03000500000000000000" pitchFamily="66" charset="0"/>
                <a:hlinkClick r:id="rId2"/>
              </a:rPr>
              <a:t>https://www.kaggle.com/datasets/purumalgi/music-genre-classification</a:t>
            </a: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Contiene 3 archivos: train.csv, test.csv y submission.csv.  Sin embargo y dado que se trata de un dataset para competencias, en este caso particular sólo se trabajará con el archivo train.csv. </a:t>
            </a: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 El archivo de entrenamiento y ajuste del modelo, es decir train.csv, posee 17.996 registros y 17 columnas. Los registros poseen información sobre el nombre de artista y de la canción y una serie variables inherentes a sus características y, finalmente, la variable “</a:t>
            </a:r>
            <a:r>
              <a:rPr lang="es-AR" sz="2400" dirty="0" err="1">
                <a:solidFill>
                  <a:schemeClr val="bg2">
                    <a:lumMod val="50000"/>
                  </a:schemeClr>
                </a:solidFill>
                <a:latin typeface="Microsoft Yi Baiti" panose="03000500000000000000" pitchFamily="66" charset="0"/>
                <a:ea typeface="Microsoft Yi Baiti" panose="03000500000000000000" pitchFamily="66" charset="0"/>
              </a:rPr>
              <a:t>Class</a:t>
            </a:r>
            <a:r>
              <a:rPr lang="es-AR" sz="2400" dirty="0">
                <a:solidFill>
                  <a:schemeClr val="bg2">
                    <a:lumMod val="50000"/>
                  </a:schemeClr>
                </a:solidFill>
                <a:latin typeface="Microsoft Yi Baiti" panose="03000500000000000000" pitchFamily="66" charset="0"/>
                <a:ea typeface="Microsoft Yi Baiti" panose="03000500000000000000" pitchFamily="66" charset="0"/>
              </a:rPr>
              <a:t>” que será nuestra variable </a:t>
            </a:r>
            <a:r>
              <a:rPr lang="es-AR" sz="2400" i="1" dirty="0">
                <a:solidFill>
                  <a:schemeClr val="bg2">
                    <a:lumMod val="50000"/>
                  </a:schemeClr>
                </a:solidFill>
                <a:latin typeface="Microsoft Yi Baiti" panose="03000500000000000000" pitchFamily="66" charset="0"/>
                <a:ea typeface="Microsoft Yi Baiti" panose="03000500000000000000" pitchFamily="66" charset="0"/>
              </a:rPr>
              <a:t>target</a:t>
            </a:r>
            <a:r>
              <a:rPr lang="es-AR" sz="2400" dirty="0">
                <a:solidFill>
                  <a:schemeClr val="bg2">
                    <a:lumMod val="50000"/>
                  </a:schemeClr>
                </a:solidFill>
                <a:latin typeface="Microsoft Yi Baiti" panose="03000500000000000000" pitchFamily="66" charset="0"/>
                <a:ea typeface="Microsoft Yi Baiti" panose="03000500000000000000" pitchFamily="66" charset="0"/>
              </a:rPr>
              <a:t>.</a:t>
            </a: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Los tipos de variables son los siguientes:</a:t>
            </a:r>
          </a:p>
          <a:p>
            <a:pPr algn="just"/>
            <a:r>
              <a:rPr lang="es-AR" sz="2400" dirty="0" err="1">
                <a:solidFill>
                  <a:schemeClr val="bg2">
                    <a:lumMod val="50000"/>
                  </a:schemeClr>
                </a:solidFill>
                <a:latin typeface="Microsoft Yi Baiti" panose="03000500000000000000" pitchFamily="66" charset="0"/>
                <a:ea typeface="Microsoft Yi Baiti" panose="03000500000000000000" pitchFamily="66" charset="0"/>
              </a:rPr>
              <a:t>dtypes</a:t>
            </a:r>
            <a:r>
              <a:rPr lang="es-AR" sz="2400" dirty="0">
                <a:solidFill>
                  <a:schemeClr val="bg2">
                    <a:lumMod val="50000"/>
                  </a:schemeClr>
                </a:solidFill>
                <a:latin typeface="Microsoft Yi Baiti" panose="03000500000000000000" pitchFamily="66" charset="0"/>
                <a:ea typeface="Microsoft Yi Baiti" panose="03000500000000000000" pitchFamily="66" charset="0"/>
              </a:rPr>
              <a:t>: float64(12), int64(3), </a:t>
            </a:r>
            <a:r>
              <a:rPr lang="es-AR" sz="2400" dirty="0" err="1">
                <a:solidFill>
                  <a:schemeClr val="bg2">
                    <a:lumMod val="50000"/>
                  </a:schemeClr>
                </a:solidFill>
                <a:latin typeface="Microsoft Yi Baiti" panose="03000500000000000000" pitchFamily="66" charset="0"/>
                <a:ea typeface="Microsoft Yi Baiti" panose="03000500000000000000" pitchFamily="66" charset="0"/>
              </a:rPr>
              <a:t>object</a:t>
            </a:r>
            <a:r>
              <a:rPr lang="es-AR" sz="2400" dirty="0">
                <a:solidFill>
                  <a:schemeClr val="bg2">
                    <a:lumMod val="50000"/>
                  </a:schemeClr>
                </a:solidFill>
                <a:latin typeface="Microsoft Yi Baiti" panose="03000500000000000000" pitchFamily="66" charset="0"/>
                <a:ea typeface="Microsoft Yi Baiti" panose="03000500000000000000" pitchFamily="66" charset="0"/>
              </a:rPr>
              <a:t>(2)</a:t>
            </a:r>
            <a:endParaRPr lang="es-AR" sz="2400" i="1" u="sng" dirty="0" smtClean="0">
              <a:solidFill>
                <a:schemeClr val="bg2">
                  <a:lumMod val="50000"/>
                </a:schemeClr>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a:solidFill>
                <a:schemeClr val="bg2">
                  <a:lumMod val="50000"/>
                </a:schemeClr>
              </a:solidFill>
              <a:effectLst/>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u="sng" dirty="0" smtClean="0">
              <a:solidFill>
                <a:srgbClr val="595959"/>
              </a:solidFill>
              <a:latin typeface="Microsoft Yi Baiti" panose="03000500000000000000" pitchFamily="66" charset="0"/>
              <a:ea typeface="Microsoft Yi Baiti" panose="03000500000000000000" pitchFamily="66" charset="0"/>
              <a:cs typeface="Times New Roman" panose="02020603050405020304" pitchFamily="18"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7</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Tree>
    <p:extLst>
      <p:ext uri="{BB962C8B-B14F-4D97-AF65-F5344CB8AC3E}">
        <p14:creationId xmlns:p14="http://schemas.microsoft.com/office/powerpoint/2010/main" val="16790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3"/>
            <a:ext cx="9632014" cy="5848139"/>
          </a:xfrm>
          <a:prstGeom prst="rect">
            <a:avLst/>
          </a:prstGeom>
        </p:spPr>
        <p:txBody>
          <a:bodyPr wrap="square">
            <a:spAutoFit/>
          </a:bodyPr>
          <a:lstStyle/>
          <a:p>
            <a:pPr algn="just"/>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PREGUNTAS DE INTERÉS. HIPÓTESIS</a:t>
            </a:r>
          </a:p>
          <a:p>
            <a:pPr algn="just"/>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a:t>
            </a:r>
            <a:r>
              <a:rPr lang="es-AR" sz="2400" dirty="0">
                <a:solidFill>
                  <a:schemeClr val="bg2">
                    <a:lumMod val="50000"/>
                  </a:schemeClr>
                </a:solidFill>
                <a:latin typeface="Microsoft Yi Baiti" panose="03000500000000000000" pitchFamily="66" charset="0"/>
                <a:ea typeface="Microsoft Yi Baiti" panose="03000500000000000000" pitchFamily="66" charset="0"/>
              </a:rPr>
              <a:t>Existe relación entre el género musical de una canción y sus diferentes características musicales?</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a:t>
            </a:r>
            <a:r>
              <a:rPr lang="es-AR" sz="2400" dirty="0">
                <a:solidFill>
                  <a:schemeClr val="bg2">
                    <a:lumMod val="50000"/>
                  </a:schemeClr>
                </a:solidFill>
                <a:latin typeface="Microsoft Yi Baiti" panose="03000500000000000000" pitchFamily="66" charset="0"/>
                <a:ea typeface="Microsoft Yi Baiti" panose="03000500000000000000" pitchFamily="66" charset="0"/>
              </a:rPr>
              <a:t>Hay géneros musicales más populares que otros? </a:t>
            </a:r>
            <a:r>
              <a:rPr lang="es-AR" sz="2400" dirty="0">
                <a:solidFill>
                  <a:schemeClr val="bg2">
                    <a:lumMod val="50000"/>
                  </a:schemeClr>
                </a:solidFill>
                <a:latin typeface="Microsoft Yi Baiti" panose="03000500000000000000" pitchFamily="66" charset="0"/>
                <a:ea typeface="Microsoft Yi Baiti" panose="03000500000000000000" pitchFamily="66" charset="0"/>
              </a:rPr>
              <a:t>¿Cuáles serían?</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a:t>
            </a:r>
            <a:r>
              <a:rPr lang="es-AR" sz="2400" dirty="0">
                <a:solidFill>
                  <a:schemeClr val="bg2">
                    <a:lumMod val="50000"/>
                  </a:schemeClr>
                </a:solidFill>
                <a:latin typeface="Microsoft Yi Baiti" panose="03000500000000000000" pitchFamily="66" charset="0"/>
                <a:ea typeface="Microsoft Yi Baiti" panose="03000500000000000000" pitchFamily="66" charset="0"/>
              </a:rPr>
              <a:t>Qué características comparten entre sí los diferentes géneros?</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a:t>
            </a:r>
            <a:r>
              <a:rPr lang="es-AR" sz="2400" dirty="0">
                <a:solidFill>
                  <a:schemeClr val="bg2">
                    <a:lumMod val="50000"/>
                  </a:schemeClr>
                </a:solidFill>
                <a:latin typeface="Microsoft Yi Baiti" panose="03000500000000000000" pitchFamily="66" charset="0"/>
                <a:ea typeface="Microsoft Yi Baiti" panose="03000500000000000000" pitchFamily="66" charset="0"/>
              </a:rPr>
              <a:t>Se pueden determinar patrones?</a:t>
            </a:r>
          </a:p>
          <a:p>
            <a:pPr algn="just"/>
            <a:r>
              <a:rPr lang="es-AR" sz="2400" dirty="0">
                <a:solidFill>
                  <a:schemeClr val="bg2">
                    <a:lumMod val="50000"/>
                  </a:schemeClr>
                </a:solidFill>
                <a:latin typeface="Microsoft Yi Baiti" panose="03000500000000000000" pitchFamily="66" charset="0"/>
                <a:ea typeface="Microsoft Yi Baiti" panose="03000500000000000000" pitchFamily="66" charset="0"/>
              </a:rPr>
              <a:t>En ese sentido, se proponen las siguientes hipótesis:</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-El </a:t>
            </a:r>
            <a:r>
              <a:rPr lang="es-AR" sz="2400" dirty="0">
                <a:solidFill>
                  <a:schemeClr val="bg2">
                    <a:lumMod val="50000"/>
                  </a:schemeClr>
                </a:solidFill>
                <a:latin typeface="Microsoft Yi Baiti" panose="03000500000000000000" pitchFamily="66" charset="0"/>
                <a:ea typeface="Microsoft Yi Baiti" panose="03000500000000000000" pitchFamily="66" charset="0"/>
              </a:rPr>
              <a:t>rock el género con más energía</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-La </a:t>
            </a:r>
            <a:r>
              <a:rPr lang="es-AR" sz="2400" dirty="0">
                <a:solidFill>
                  <a:schemeClr val="bg2">
                    <a:lumMod val="50000"/>
                  </a:schemeClr>
                </a:solidFill>
                <a:latin typeface="Microsoft Yi Baiti" panose="03000500000000000000" pitchFamily="66" charset="0"/>
                <a:ea typeface="Microsoft Yi Baiti" panose="03000500000000000000" pitchFamily="66" charset="0"/>
              </a:rPr>
              <a:t>gente prefiere escuchar canciones alegres y bailables</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-El </a:t>
            </a:r>
            <a:r>
              <a:rPr lang="es-AR" sz="2400" dirty="0">
                <a:solidFill>
                  <a:schemeClr val="bg2">
                    <a:lumMod val="50000"/>
                  </a:schemeClr>
                </a:solidFill>
                <a:latin typeface="Microsoft Yi Baiti" panose="03000500000000000000" pitchFamily="66" charset="0"/>
                <a:ea typeface="Microsoft Yi Baiti" panose="03000500000000000000" pitchFamily="66" charset="0"/>
              </a:rPr>
              <a:t>pop es el género con mayor popularidad</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-El </a:t>
            </a:r>
            <a:r>
              <a:rPr lang="es-AR" sz="2400" dirty="0">
                <a:solidFill>
                  <a:schemeClr val="bg2">
                    <a:lumMod val="50000"/>
                  </a:schemeClr>
                </a:solidFill>
                <a:latin typeface="Microsoft Yi Baiti" panose="03000500000000000000" pitchFamily="66" charset="0"/>
                <a:ea typeface="Microsoft Yi Baiti" panose="03000500000000000000" pitchFamily="66" charset="0"/>
              </a:rPr>
              <a:t>hip hop tiene alta vocabularidad</a:t>
            </a:r>
          </a:p>
          <a:p>
            <a:pPr lvl="0" algn="just"/>
            <a:r>
              <a:rPr lang="es-AR" sz="2400" dirty="0" smtClean="0">
                <a:solidFill>
                  <a:schemeClr val="bg2">
                    <a:lumMod val="50000"/>
                  </a:schemeClr>
                </a:solidFill>
                <a:latin typeface="Microsoft Yi Baiti" panose="03000500000000000000" pitchFamily="66" charset="0"/>
                <a:ea typeface="Microsoft Yi Baiti" panose="03000500000000000000" pitchFamily="66" charset="0"/>
              </a:rPr>
              <a:t>-El </a:t>
            </a:r>
            <a:r>
              <a:rPr lang="es-AR" sz="2400" dirty="0">
                <a:solidFill>
                  <a:schemeClr val="bg2">
                    <a:lumMod val="50000"/>
                  </a:schemeClr>
                </a:solidFill>
                <a:latin typeface="Microsoft Yi Baiti" panose="03000500000000000000" pitchFamily="66" charset="0"/>
                <a:ea typeface="Microsoft Yi Baiti" panose="03000500000000000000" pitchFamily="66" charset="0"/>
              </a:rPr>
              <a:t>género “acústico” es el que arroja mayores valores de “acusticidad”</a:t>
            </a:r>
          </a:p>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8</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Tree>
    <p:extLst>
      <p:ext uri="{BB962C8B-B14F-4D97-AF65-F5344CB8AC3E}">
        <p14:creationId xmlns:p14="http://schemas.microsoft.com/office/powerpoint/2010/main" val="150968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968" y="0"/>
            <a:ext cx="273361" cy="6858000"/>
          </a:xfrm>
          <a:prstGeom prst="rect">
            <a:avLst/>
          </a:prstGeom>
          <a:solidFill>
            <a:schemeClr val="bg2">
              <a:lumMod val="75000"/>
            </a:schemeClr>
          </a:solid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6" name="Rectángulo 5"/>
          <p:cNvSpPr/>
          <p:nvPr/>
        </p:nvSpPr>
        <p:spPr>
          <a:xfrm>
            <a:off x="1279993" y="690774"/>
            <a:ext cx="5813138" cy="985270"/>
          </a:xfrm>
          <a:prstGeom prst="rect">
            <a:avLst/>
          </a:prstGeom>
        </p:spPr>
        <p:txBody>
          <a:bodyPr wrap="square">
            <a:spAutoFit/>
          </a:bodyPr>
          <a:lstStyle/>
          <a:p>
            <a:pPr algn="just">
              <a:lnSpc>
                <a:spcPct val="107000"/>
              </a:lnSpc>
              <a:spcAft>
                <a:spcPts val="800"/>
              </a:spcAft>
            </a:pPr>
            <a:endParaRPr lang="es-AR" sz="2400" dirty="0">
              <a:solidFill>
                <a:schemeClr val="bg2">
                  <a:lumMod val="50000"/>
                </a:schemeClr>
              </a:solidFill>
              <a:latin typeface="Microsoft Yi Baiti" panose="03000500000000000000" pitchFamily="66" charset="0"/>
              <a:ea typeface="Microsoft Yi Baiti" panose="03000500000000000000" pitchFamily="66" charset="0"/>
            </a:endParaRPr>
          </a:p>
          <a:p>
            <a:pPr algn="just">
              <a:lnSpc>
                <a:spcPct val="107000"/>
              </a:lnSpc>
              <a:spcAft>
                <a:spcPts val="800"/>
              </a:spcAft>
            </a:pPr>
            <a:endParaRPr lang="es-AR" sz="2400" i="1" dirty="0" smtClean="0">
              <a:effectLst/>
              <a:latin typeface="Microsoft Yi Baiti" panose="03000500000000000000" pitchFamily="66" charset="0"/>
              <a:ea typeface="Microsoft Yi Baiti" panose="03000500000000000000" pitchFamily="66" charset="0"/>
              <a:cs typeface="Times New Roman" panose="02020603050405020304" pitchFamily="18" charset="0"/>
            </a:endParaRPr>
          </a:p>
        </p:txBody>
      </p:sp>
      <p:sp>
        <p:nvSpPr>
          <p:cNvPr id="8" name="Marcador de número de diapositiva 7"/>
          <p:cNvSpPr>
            <a:spLocks noGrp="1"/>
          </p:cNvSpPr>
          <p:nvPr>
            <p:ph type="sldNum" sz="quarter" idx="12"/>
          </p:nvPr>
        </p:nvSpPr>
        <p:spPr/>
        <p:txBody>
          <a:bodyPr/>
          <a:lstStyle/>
          <a:p>
            <a:fld id="{D8129D50-5E0A-4860-9F33-D0283CC72680}" type="slidenum">
              <a:rPr lang="es-AR" smtClean="0"/>
              <a:t>9</a:t>
            </a:fld>
            <a:endParaRPr lang="es-AR"/>
          </a:p>
        </p:txBody>
      </p:sp>
      <p:sp>
        <p:nvSpPr>
          <p:cNvPr id="9" name="Marcador de pie de página 8"/>
          <p:cNvSpPr>
            <a:spLocks noGrp="1"/>
          </p:cNvSpPr>
          <p:nvPr>
            <p:ph type="ftr" sz="quarter" idx="11"/>
          </p:nvPr>
        </p:nvSpPr>
        <p:spPr/>
        <p:txBody>
          <a:bodyPr/>
          <a:lstStyle/>
          <a:p>
            <a:r>
              <a:rPr lang="es-AR" smtClean="0"/>
              <a:t>CODERHOUSE - 2024</a:t>
            </a:r>
            <a:endParaRPr lang="es-A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31" y="5416505"/>
            <a:ext cx="929640" cy="939845"/>
          </a:xfrm>
          <a:prstGeom prst="rect">
            <a:avLst/>
          </a:prstGeom>
        </p:spPr>
      </p:pic>
      <p:sp>
        <p:nvSpPr>
          <p:cNvPr id="2" name="CuadroTexto 1"/>
          <p:cNvSpPr txBox="1"/>
          <p:nvPr/>
        </p:nvSpPr>
        <p:spPr>
          <a:xfrm>
            <a:off x="1279993" y="690774"/>
            <a:ext cx="7720316" cy="1446550"/>
          </a:xfrm>
          <a:prstGeom prst="rect">
            <a:avLst/>
          </a:prstGeom>
          <a:noFill/>
        </p:spPr>
        <p:txBody>
          <a:bodyPr wrap="square" rtlCol="0">
            <a:spAutoFit/>
          </a:bodyPr>
          <a:lstStyle/>
          <a:p>
            <a:r>
              <a:rPr lang="es-AR" sz="2800" u="sng" dirty="0" smtClean="0">
                <a:solidFill>
                  <a:schemeClr val="bg2">
                    <a:lumMod val="50000"/>
                  </a:schemeClr>
                </a:solidFill>
                <a:latin typeface="Microsoft Yi Baiti" panose="03000500000000000000" pitchFamily="66" charset="0"/>
                <a:ea typeface="Microsoft Yi Baiti" panose="03000500000000000000" pitchFamily="66" charset="0"/>
              </a:rPr>
              <a:t>MEDIDAS DE TENDENCIA CENTRAL Y DISPERSIÓN</a:t>
            </a:r>
          </a:p>
          <a:p>
            <a:endParaRPr lang="es-AR" sz="2400" u="sng" dirty="0" smtClean="0">
              <a:latin typeface="Microsoft Yi Baiti" panose="03000500000000000000" pitchFamily="66" charset="0"/>
              <a:ea typeface="Microsoft Yi Baiti" panose="03000500000000000000" pitchFamily="66" charset="0"/>
            </a:endParaRPr>
          </a:p>
          <a:p>
            <a:endParaRPr lang="es-AR" dirty="0"/>
          </a:p>
          <a:p>
            <a:endParaRPr lang="es-AR"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781" y="1523873"/>
            <a:ext cx="6154438" cy="38102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895346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1656</Words>
  <Application>Microsoft Office PowerPoint</Application>
  <PresentationFormat>Panorámica</PresentationFormat>
  <Paragraphs>156</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Calibri Light</vt:lpstr>
      <vt:lpstr>Microsoft Yi Baiti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UTN Facultad Regional Santa 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36</cp:revision>
  <dcterms:created xsi:type="dcterms:W3CDTF">2024-08-03T18:46:30Z</dcterms:created>
  <dcterms:modified xsi:type="dcterms:W3CDTF">2024-08-03T22:05:36Z</dcterms:modified>
</cp:coreProperties>
</file>