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70" r:id="rId9"/>
    <p:sldId id="269" r:id="rId10"/>
    <p:sldId id="262" r:id="rId11"/>
    <p:sldId id="263" r:id="rId12"/>
    <p:sldId id="265" r:id="rId13"/>
    <p:sldId id="26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83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487606"/>
            <a:ext cx="9144000" cy="298100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56068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0822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18269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1637069"/>
            <a:ext cx="2764094" cy="497020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703006" y="1637069"/>
            <a:ext cx="7869494" cy="497020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488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>
            <a:lvl1pPr>
              <a:defRPr lang="es-ES" dirty="0"/>
            </a:lvl1pPr>
            <a:lvl2pPr>
              <a:defRPr lang="es-ES" dirty="0"/>
            </a:lvl2pPr>
            <a:lvl3pPr>
              <a:defRPr lang="es-ES" dirty="0"/>
            </a:lvl3pPr>
            <a:lvl4pPr>
              <a:defRPr lang="es-ES" sz="1800" dirty="0"/>
            </a:lvl4pPr>
            <a:lvl5pPr>
              <a:defRPr lang="es-AR" dirty="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B104BD2-D5E5-4270-91DC-52AED080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122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87196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75169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851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5751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5751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7709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490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40284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0284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71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401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6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1665851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673789"/>
            <a:ext cx="3932237" cy="487362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3EBC581-EBB8-4377-BF67-89D06421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7188" cy="12692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415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169534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1695345"/>
            <a:ext cx="3932237" cy="488156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29FD1131-5488-4CD0-AE0A-2AD7EDDDF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7188" cy="126924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502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482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estilo</a:t>
            </a:r>
            <a:endParaRPr lang="es-AR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571144"/>
            <a:ext cx="10515600" cy="4990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</a:t>
            </a:r>
            <a:br>
              <a:rPr lang="es-ES" dirty="0"/>
            </a:br>
            <a:r>
              <a:rPr lang="es-ES" dirty="0"/>
              <a:t>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0B0A3B-3613-4B0D-93D3-088039ADE850}"/>
              </a:ext>
            </a:extLst>
          </p:cNvPr>
          <p:cNvSpPr/>
          <p:nvPr/>
        </p:nvSpPr>
        <p:spPr>
          <a:xfrm>
            <a:off x="0" y="1257140"/>
            <a:ext cx="12192000" cy="45719"/>
          </a:xfrm>
          <a:prstGeom prst="rect">
            <a:avLst/>
          </a:prstGeom>
          <a:solidFill>
            <a:srgbClr val="457F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192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43A45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4D03E"/>
        </a:buClr>
        <a:buFont typeface="Arial" panose="020B0604020202020204" pitchFamily="34" charset="0"/>
        <a:buChar char="•"/>
        <a:defRPr sz="22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F0066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4D03E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F4D03E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pagin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Vínculos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Enlaces entre recursos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535720" cy="5043510"/>
          </a:xfrm>
        </p:spPr>
        <p:txBody>
          <a:bodyPr>
            <a:normAutofit/>
          </a:bodyPr>
          <a:lstStyle/>
          <a:p>
            <a:r>
              <a:rPr lang="es-AR" dirty="0"/>
              <a:t>Depende del valor del </a:t>
            </a:r>
            <a:r>
              <a:rPr lang="es-AR" dirty="0" err="1"/>
              <a:t>href</a:t>
            </a:r>
            <a:r>
              <a:rPr lang="es-AR" dirty="0"/>
              <a:t> (lo que diga el </a:t>
            </a:r>
            <a:r>
              <a:rPr lang="es-AR" dirty="0" err="1"/>
              <a:t>href</a:t>
            </a:r>
            <a:r>
              <a:rPr lang="es-AR" dirty="0"/>
              <a:t>)</a:t>
            </a:r>
          </a:p>
          <a:p>
            <a:r>
              <a:rPr lang="es-AR" dirty="0"/>
              <a:t>Abrir un documento que el navegador “entienda” su extensión:</a:t>
            </a:r>
            <a:endParaRPr lang="es-AR" b="1" dirty="0">
              <a:solidFill>
                <a:srgbClr val="0070C0"/>
              </a:solidFill>
            </a:endParaRPr>
          </a:p>
          <a:p>
            <a:pPr lvl="1"/>
            <a:r>
              <a:rPr lang="es-AR" sz="2400" b="1" dirty="0">
                <a:solidFill>
                  <a:srgbClr val="0070C0"/>
                </a:solidFill>
              </a:rPr>
              <a:t>&lt;a </a:t>
            </a:r>
            <a:r>
              <a:rPr lang="es-AR" sz="2400" b="1" dirty="0" err="1">
                <a:solidFill>
                  <a:srgbClr val="0070C0"/>
                </a:solidFill>
              </a:rPr>
              <a:t>href</a:t>
            </a:r>
            <a:r>
              <a:rPr lang="es-AR" sz="2400" b="1" dirty="0">
                <a:solidFill>
                  <a:srgbClr val="0070C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productos.html</a:t>
            </a:r>
            <a:r>
              <a:rPr lang="es-AR" sz="2400" b="1" dirty="0">
                <a:solidFill>
                  <a:srgbClr val="0070C0"/>
                </a:solidFill>
              </a:rPr>
              <a:t>”&gt; </a:t>
            </a:r>
            <a:r>
              <a:rPr lang="es-AR" sz="2400" dirty="0"/>
              <a:t>productos</a:t>
            </a:r>
            <a:r>
              <a:rPr lang="es-AR" sz="2400" b="1" dirty="0">
                <a:solidFill>
                  <a:srgbClr val="FF0000"/>
                </a:solidFill>
              </a:rPr>
              <a:t> </a:t>
            </a:r>
            <a:r>
              <a:rPr lang="es-AR" sz="2400" b="1" dirty="0">
                <a:solidFill>
                  <a:srgbClr val="0070C0"/>
                </a:solidFill>
              </a:rPr>
              <a:t>&lt;/a&gt;</a:t>
            </a:r>
          </a:p>
          <a:p>
            <a:pPr lvl="1"/>
            <a:r>
              <a:rPr lang="es-AR" sz="2400" b="1" dirty="0">
                <a:solidFill>
                  <a:srgbClr val="0070C0"/>
                </a:solidFill>
              </a:rPr>
              <a:t>&lt;a </a:t>
            </a:r>
            <a:r>
              <a:rPr lang="es-AR" sz="2400" b="1" dirty="0" err="1">
                <a:solidFill>
                  <a:srgbClr val="0070C0"/>
                </a:solidFill>
              </a:rPr>
              <a:t>href</a:t>
            </a:r>
            <a:r>
              <a:rPr lang="es-AR" sz="2400" b="1" dirty="0">
                <a:solidFill>
                  <a:srgbClr val="0070C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curriculum.pdf</a:t>
            </a:r>
            <a:r>
              <a:rPr lang="es-AR" sz="2400" b="1" dirty="0">
                <a:solidFill>
                  <a:srgbClr val="0070C0"/>
                </a:solidFill>
              </a:rPr>
              <a:t>”&gt; </a:t>
            </a:r>
            <a:r>
              <a:rPr lang="es-AR" sz="2400" dirty="0"/>
              <a:t>mi </a:t>
            </a:r>
            <a:r>
              <a:rPr lang="es-AR" sz="2400" dirty="0" err="1"/>
              <a:t>curriculum</a:t>
            </a:r>
            <a:r>
              <a:rPr lang="es-AR" sz="2400" dirty="0"/>
              <a:t> </a:t>
            </a:r>
            <a:r>
              <a:rPr lang="es-AR" sz="2400" b="1" dirty="0">
                <a:solidFill>
                  <a:srgbClr val="0070C0"/>
                </a:solidFill>
              </a:rPr>
              <a:t>&lt;/a&gt;</a:t>
            </a:r>
          </a:p>
          <a:p>
            <a:r>
              <a:rPr lang="es-AR" dirty="0"/>
              <a:t>Abrir una imagen sola en una ventana del navegador:</a:t>
            </a:r>
          </a:p>
          <a:p>
            <a:pPr lvl="1"/>
            <a:r>
              <a:rPr lang="es-AR" sz="2400" b="1" dirty="0">
                <a:solidFill>
                  <a:srgbClr val="0070C0"/>
                </a:solidFill>
              </a:rPr>
              <a:t>&lt;a </a:t>
            </a:r>
            <a:r>
              <a:rPr lang="es-AR" sz="2400" b="1" dirty="0" err="1">
                <a:solidFill>
                  <a:srgbClr val="0070C0"/>
                </a:solidFill>
              </a:rPr>
              <a:t>href</a:t>
            </a:r>
            <a:r>
              <a:rPr lang="es-AR" sz="2400" b="1" dirty="0">
                <a:solidFill>
                  <a:srgbClr val="0070C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foto.jpg</a:t>
            </a:r>
            <a:r>
              <a:rPr lang="es-AR" sz="2400" b="1" dirty="0">
                <a:solidFill>
                  <a:srgbClr val="0070C0"/>
                </a:solidFill>
              </a:rPr>
              <a:t>”&gt; </a:t>
            </a:r>
            <a:r>
              <a:rPr lang="es-AR" sz="2400" dirty="0"/>
              <a:t>ver foto </a:t>
            </a:r>
            <a:r>
              <a:rPr lang="es-AR" sz="2400" b="1" dirty="0">
                <a:solidFill>
                  <a:srgbClr val="0070C0"/>
                </a:solidFill>
              </a:rPr>
              <a:t>&lt;/a&gt;</a:t>
            </a:r>
          </a:p>
          <a:p>
            <a:pPr lvl="1"/>
            <a:endParaRPr lang="es-AR" sz="24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Otras acciones del vínculo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679736" cy="5114948"/>
          </a:xfrm>
        </p:spPr>
        <p:txBody>
          <a:bodyPr>
            <a:noAutofit/>
          </a:bodyPr>
          <a:lstStyle/>
          <a:p>
            <a:r>
              <a:rPr lang="es-AR" dirty="0"/>
              <a:t>Descargar un archivo: cuando no “conoce” la extensión del mismo, no puede abrirlo y lo descarga: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curriculum.docx</a:t>
            </a:r>
            <a:r>
              <a:rPr lang="es-AR" b="1" dirty="0">
                <a:solidFill>
                  <a:srgbClr val="0070C0"/>
                </a:solidFill>
              </a:rPr>
              <a:t>”&gt;</a:t>
            </a:r>
            <a:r>
              <a:rPr lang="es-AR" dirty="0"/>
              <a:t>descargar CV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  <a:endParaRPr lang="es-AR" dirty="0"/>
          </a:p>
          <a:p>
            <a:r>
              <a:rPr lang="es-AR" dirty="0"/>
              <a:t>También se puede “forzar” la descarga del archivo aunque la extensión sea conocida, mediante el atributo </a:t>
            </a:r>
            <a:r>
              <a:rPr lang="es-AR" dirty="0" err="1"/>
              <a:t>download</a:t>
            </a:r>
            <a:r>
              <a:rPr lang="es-AR" dirty="0"/>
              <a:t> (con o sin valor):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curriculum.pdf</a:t>
            </a:r>
            <a:r>
              <a:rPr lang="es-AR" b="1" dirty="0">
                <a:solidFill>
                  <a:srgbClr val="0070C0"/>
                </a:solidFill>
              </a:rPr>
              <a:t>” </a:t>
            </a:r>
            <a:r>
              <a:rPr lang="es-AR" b="1" dirty="0" err="1">
                <a:solidFill>
                  <a:srgbClr val="0070C0"/>
                </a:solidFill>
              </a:rPr>
              <a:t>download</a:t>
            </a:r>
            <a:r>
              <a:rPr lang="es-AR" b="1" dirty="0">
                <a:solidFill>
                  <a:srgbClr val="0070C0"/>
                </a:solidFill>
              </a:rPr>
              <a:t>&gt;</a:t>
            </a:r>
            <a:r>
              <a:rPr lang="es-AR" dirty="0"/>
              <a:t>descargar CV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  <a:endParaRPr lang="es-AR" dirty="0"/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curriculum.pdf</a:t>
            </a:r>
            <a:r>
              <a:rPr lang="es-AR" b="1" dirty="0">
                <a:solidFill>
                  <a:srgbClr val="0070C0"/>
                </a:solidFill>
              </a:rPr>
              <a:t>” </a:t>
            </a:r>
            <a:r>
              <a:rPr lang="es-AR" b="1" dirty="0" err="1">
                <a:solidFill>
                  <a:srgbClr val="0070C0"/>
                </a:solidFill>
              </a:rPr>
              <a:t>download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 err="1">
                <a:solidFill>
                  <a:srgbClr val="C90751"/>
                </a:solidFill>
              </a:rPr>
              <a:t>mis_datos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descargar CV con otro nombre de archivo </a:t>
            </a:r>
            <a:r>
              <a:rPr lang="es-AR" b="1" dirty="0">
                <a:solidFill>
                  <a:srgbClr val="0070C0"/>
                </a:solidFill>
              </a:rPr>
              <a:t>&lt;/a&gt; 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dirty="0"/>
              <a:t>(el valor para el nuevo nombre no es soportado por todos los browsers)</a:t>
            </a:r>
          </a:p>
          <a:p>
            <a:pPr lvl="1"/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Otras acciones del vínculo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607728" cy="4853136"/>
          </a:xfrm>
        </p:spPr>
        <p:txBody>
          <a:bodyPr>
            <a:normAutofit/>
          </a:bodyPr>
          <a:lstStyle/>
          <a:p>
            <a:r>
              <a:rPr lang="es-AR" sz="2400" dirty="0"/>
              <a:t>Envío de mail: en realidad abre el </a:t>
            </a:r>
            <a:r>
              <a:rPr lang="es-AR" sz="2400" dirty="0" err="1"/>
              <a:t>soft</a:t>
            </a:r>
            <a:r>
              <a:rPr lang="es-AR" sz="2400" dirty="0"/>
              <a:t> predeterminado, que tenga el usuario, para envío de mail (completa el campo </a:t>
            </a:r>
            <a:r>
              <a:rPr lang="es-AR" sz="2400" dirty="0" err="1"/>
              <a:t>to</a:t>
            </a:r>
            <a:r>
              <a:rPr lang="es-AR" sz="2400" dirty="0"/>
              <a:t>):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mailto:pepe@pepe.com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envío</a:t>
            </a:r>
            <a:r>
              <a:rPr lang="es-AR" b="1" dirty="0">
                <a:solidFill>
                  <a:srgbClr val="0070C0"/>
                </a:solidFill>
              </a:rPr>
              <a:t> </a:t>
            </a:r>
            <a:r>
              <a:rPr lang="es-AR" dirty="0"/>
              <a:t>mail 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</a:p>
          <a:p>
            <a:pPr lvl="1"/>
            <a:r>
              <a:rPr lang="es-AR" dirty="0"/>
              <a:t>Acepta otros parámetros: </a:t>
            </a:r>
            <a:r>
              <a:rPr lang="es-AR" dirty="0" err="1"/>
              <a:t>subject</a:t>
            </a:r>
            <a:r>
              <a:rPr lang="es-AR" dirty="0"/>
              <a:t> (asunto), cc (con copia a), </a:t>
            </a:r>
            <a:r>
              <a:rPr lang="es-AR" dirty="0" err="1"/>
              <a:t>body</a:t>
            </a:r>
            <a:r>
              <a:rPr lang="es-AR" dirty="0"/>
              <a:t> (cuerpo del mensaje)</a:t>
            </a:r>
            <a:br>
              <a:rPr lang="es-AR" dirty="0"/>
            </a:br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mailto:pepe@pepe.com</a:t>
            </a:r>
            <a:r>
              <a:rPr lang="es-AR" b="1" dirty="0">
                <a:solidFill>
                  <a:srgbClr val="00B050"/>
                </a:solidFill>
              </a:rPr>
              <a:t>?</a:t>
            </a:r>
            <a:r>
              <a:rPr lang="es-AR" b="1" dirty="0">
                <a:solidFill>
                  <a:srgbClr val="7030A0"/>
                </a:solidFill>
              </a:rPr>
              <a:t>cc=otro@mail.com</a:t>
            </a:r>
            <a:r>
              <a:rPr lang="es-AR" b="1" dirty="0">
                <a:solidFill>
                  <a:srgbClr val="00B050"/>
                </a:solidFill>
              </a:rPr>
              <a:t>&amp;</a:t>
            </a:r>
            <a:r>
              <a:rPr lang="es-AR" b="1" dirty="0">
                <a:solidFill>
                  <a:srgbClr val="C90751"/>
                </a:solidFill>
              </a:rPr>
              <a:t>subject=Asunto</a:t>
            </a:r>
            <a:r>
              <a:rPr lang="es-AR" b="1" dirty="0">
                <a:solidFill>
                  <a:srgbClr val="00B050"/>
                </a:solidFill>
              </a:rPr>
              <a:t>&amp;</a:t>
            </a:r>
            <a:r>
              <a:rPr lang="es-AR" b="1" dirty="0">
                <a:solidFill>
                  <a:srgbClr val="7030A0"/>
                </a:solidFill>
              </a:rPr>
              <a:t>body=Hola%20a%20todos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envío mail 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  <a:endParaRPr lang="es-AR" dirty="0"/>
          </a:p>
          <a:p>
            <a:r>
              <a:rPr lang="es-AR" sz="2400" dirty="0"/>
              <a:t>Recargar el documento actual o vínculo genérico (no es igual que presionar F5, lleva el </a:t>
            </a:r>
            <a:r>
              <a:rPr lang="es-AR" sz="2400" dirty="0" err="1"/>
              <a:t>body</a:t>
            </a:r>
            <a:r>
              <a:rPr lang="es-AR" sz="2400" dirty="0"/>
              <a:t> al top, no se recarga el caché):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#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recarga la página 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</a:p>
          <a:p>
            <a:pPr lvl="1"/>
            <a:endParaRPr lang="es-AR" sz="2000" u="sng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Acciones especiales (sin URL)</a:t>
            </a:r>
            <a:endParaRPr lang="es-AR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Los vínculos también pueden recibir otro atributo que determina si el recurso se abre en la misma pestaña/ventana o en una nueva:</a:t>
            </a:r>
          </a:p>
          <a:p>
            <a:pPr lvl="1"/>
            <a:r>
              <a:rPr lang="es-AR" dirty="0"/>
              <a:t>En la misma pestaña/ventana:</a:t>
            </a:r>
            <a:br>
              <a:rPr lang="es-AR" dirty="0"/>
            </a:br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productos.html</a:t>
            </a:r>
            <a:r>
              <a:rPr lang="es-AR" b="1" dirty="0">
                <a:solidFill>
                  <a:srgbClr val="0070C0"/>
                </a:solidFill>
              </a:rPr>
              <a:t>” target=“</a:t>
            </a:r>
            <a:r>
              <a:rPr lang="es-AR" b="1" dirty="0">
                <a:solidFill>
                  <a:srgbClr val="C90751"/>
                </a:solidFill>
              </a:rPr>
              <a:t>_</a:t>
            </a:r>
            <a:r>
              <a:rPr lang="es-AR" b="1" dirty="0" err="1">
                <a:solidFill>
                  <a:srgbClr val="C90751"/>
                </a:solidFill>
              </a:rPr>
              <a:t>self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productos </a:t>
            </a:r>
            <a:r>
              <a:rPr lang="es-AR" b="1" dirty="0">
                <a:solidFill>
                  <a:srgbClr val="0070C0"/>
                </a:solidFill>
              </a:rPr>
              <a:t>&lt;/a&gt;</a:t>
            </a:r>
            <a:r>
              <a:rPr lang="es-AR" dirty="0"/>
              <a:t> </a:t>
            </a:r>
            <a:r>
              <a:rPr lang="es-AR" dirty="0">
                <a:solidFill>
                  <a:srgbClr val="00B050"/>
                </a:solidFill>
              </a:rPr>
              <a:t>(acción por defecto)</a:t>
            </a:r>
          </a:p>
          <a:p>
            <a:pPr lvl="1"/>
            <a:r>
              <a:rPr lang="es-AR" dirty="0"/>
              <a:t>En una </a:t>
            </a:r>
            <a:r>
              <a:rPr lang="es-AR" dirty="0" err="1"/>
              <a:t>pextaña</a:t>
            </a:r>
            <a:r>
              <a:rPr lang="es-AR" dirty="0"/>
              <a:t>/ventana nueva:</a:t>
            </a:r>
            <a:br>
              <a:rPr lang="es-AR" dirty="0"/>
            </a:br>
            <a:r>
              <a:rPr lang="es-AR" dirty="0"/>
              <a:t> </a:t>
            </a:r>
            <a:r>
              <a:rPr lang="es-AR" b="1" dirty="0">
                <a:solidFill>
                  <a:srgbClr val="0070C0"/>
                </a:solidFill>
              </a:rPr>
              <a:t>&lt;a </a:t>
            </a:r>
            <a:r>
              <a:rPr lang="es-AR" b="1" dirty="0" err="1">
                <a:solidFill>
                  <a:srgbClr val="0070C0"/>
                </a:solidFill>
              </a:rPr>
              <a:t>href</a:t>
            </a:r>
            <a:r>
              <a:rPr lang="es-AR" b="1" dirty="0">
                <a:solidFill>
                  <a:srgbClr val="0070C0"/>
                </a:solidFill>
              </a:rPr>
              <a:t>=“</a:t>
            </a:r>
            <a:r>
              <a:rPr lang="es-AR" b="1" dirty="0">
                <a:solidFill>
                  <a:srgbClr val="C90751"/>
                </a:solidFill>
              </a:rPr>
              <a:t>productos.html</a:t>
            </a:r>
            <a:r>
              <a:rPr lang="es-AR" b="1" dirty="0">
                <a:solidFill>
                  <a:srgbClr val="0070C0"/>
                </a:solidFill>
              </a:rPr>
              <a:t>” target=“</a:t>
            </a:r>
            <a:r>
              <a:rPr lang="es-AR" b="1" dirty="0">
                <a:solidFill>
                  <a:srgbClr val="C90751"/>
                </a:solidFill>
              </a:rPr>
              <a:t>_</a:t>
            </a:r>
            <a:r>
              <a:rPr lang="es-AR" b="1" dirty="0" err="1">
                <a:solidFill>
                  <a:srgbClr val="C90751"/>
                </a:solidFill>
              </a:rPr>
              <a:t>blank</a:t>
            </a:r>
            <a:r>
              <a:rPr lang="es-AR" b="1" dirty="0">
                <a:solidFill>
                  <a:srgbClr val="0070C0"/>
                </a:solidFill>
              </a:rPr>
              <a:t>”&gt; </a:t>
            </a:r>
            <a:r>
              <a:rPr lang="es-AR" dirty="0"/>
              <a:t>productos </a:t>
            </a:r>
            <a:r>
              <a:rPr lang="es-AR" b="1" dirty="0">
                <a:solidFill>
                  <a:srgbClr val="0070C0"/>
                </a:solidFill>
              </a:rPr>
              <a:t>&lt;/a&gt; 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b="1" dirty="0"/>
              <a:t>Atributo target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607728" cy="5114948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La idea es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evitar que el usuario </a:t>
            </a:r>
            <a:r>
              <a:rPr lang="es-AR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scrollee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hasta la parte del documento que quiere consultar.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Esa parte del documento debe tener un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ancla con nombre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(una marca). El ancla puede ser:</a:t>
            </a:r>
          </a:p>
          <a:p>
            <a:pPr lvl="1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Atributo ID en la etiqueta destino</a:t>
            </a:r>
          </a:p>
          <a:p>
            <a:pPr lvl="1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Vínculo sin contenido y con atributo ID (sin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Vínculo sin contenido y con atributo NAME (sin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[deprecado en html5]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atributo ID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no es específico ni exclusivo de las anclas sino que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 a una etiqueta (como su DNI) por lo tanto su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debe ser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UNICO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por documento (cualquier etiqueta puede tener id pero su valor no puede repetirse en un mismo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s-AR" dirty="0"/>
              <a:t>Anclas con nombre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487488" y="3212976"/>
            <a:ext cx="7072362" cy="504056"/>
          </a:xfrm>
          <a:prstGeom prst="rect">
            <a:avLst/>
          </a:prstGeom>
          <a:solidFill>
            <a:srgbClr val="FF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A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MÁS USADO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607728" cy="5114948"/>
          </a:xfrm>
        </p:spPr>
        <p:txBody>
          <a:bodyPr>
            <a:normAutofit/>
          </a:bodyPr>
          <a:lstStyle/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También debemos tener 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vínculos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(en general en la parte superior del documento</a:t>
            </a:r>
            <a:r>
              <a:rPr lang="es-AR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que “apunten” a esas anclas 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desde su </a:t>
            </a:r>
            <a:r>
              <a:rPr lang="es-AR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AR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 de esos vínculos comienza recargando la página con el </a:t>
            </a:r>
            <a:r>
              <a:rPr lang="es-AR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Seguido por el nombre del ancla: 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s-AR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=“#</a:t>
            </a:r>
            <a:r>
              <a:rPr lang="es-AR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nombre_ancla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”&gt; </a:t>
            </a:r>
            <a:r>
              <a:rPr lang="es-A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 al ancla 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Si “apuntamos” a un ancla de otro documento, primero se incluye la ruta relativa y luego el ancla:</a:t>
            </a:r>
            <a:b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s-AR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es-AR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productos.html#nombre_ancla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”&gt; </a:t>
            </a:r>
            <a:br>
              <a:rPr lang="es-A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AR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ir al ancla de productos </a:t>
            </a:r>
            <a:r>
              <a:rPr lang="es-AR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r>
              <a:rPr lang="es-AR" dirty="0"/>
              <a:t>Vínculos ancla</a:t>
            </a:r>
          </a:p>
        </p:txBody>
      </p:sp>
      <p:sp>
        <p:nvSpPr>
          <p:cNvPr id="7" name="6 Llamada rectangular redondeada"/>
          <p:cNvSpPr/>
          <p:nvPr/>
        </p:nvSpPr>
        <p:spPr>
          <a:xfrm>
            <a:off x="3183930" y="1124744"/>
            <a:ext cx="4214842" cy="1643074"/>
          </a:xfrm>
          <a:prstGeom prst="wedgeRoundRectCallout">
            <a:avLst>
              <a:gd name="adj1" fmla="val -31373"/>
              <a:gd name="adj2" fmla="val 96430"/>
              <a:gd name="adj3" fmla="val 16667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>
                <a:latin typeface="Calibri" panose="020F0502020204030204" pitchFamily="34" charset="0"/>
                <a:cs typeface="Calibri" panose="020F0502020204030204" pitchFamily="34" charset="0"/>
              </a:rPr>
              <a:t>El nombre del ancla no debe incluir espacios, ni acentos, ni eñes, ni caracteres especiales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 Vínculos ancla</a:t>
            </a:r>
          </a:p>
        </p:txBody>
      </p:sp>
      <p:pic>
        <p:nvPicPr>
          <p:cNvPr id="26" name="25 Imagen" descr="pag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88" y="1562114"/>
            <a:ext cx="4914900" cy="37242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7" name="26 Imagen" descr="pag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26" y="2945085"/>
            <a:ext cx="4914900" cy="37242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30" name="29 Rectángulo"/>
          <p:cNvSpPr/>
          <p:nvPr/>
        </p:nvSpPr>
        <p:spPr>
          <a:xfrm>
            <a:off x="2746920" y="5006001"/>
            <a:ext cx="1571636" cy="142876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37 CuadroTexto"/>
          <p:cNvSpPr txBox="1"/>
          <p:nvPr/>
        </p:nvSpPr>
        <p:spPr>
          <a:xfrm>
            <a:off x="2389731" y="5506066"/>
            <a:ext cx="2095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s-AR" b="1" dirty="0" err="1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=“#nuevos”&gt;</a:t>
            </a:r>
          </a:p>
          <a:p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1 Nuevos elementos</a:t>
            </a:r>
          </a:p>
          <a:p>
            <a:r>
              <a:rPr lang="es-AR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&lt;/a&gt;</a:t>
            </a:r>
          </a:p>
        </p:txBody>
      </p:sp>
      <p:sp>
        <p:nvSpPr>
          <p:cNvPr id="39" name="38 Rectángulo"/>
          <p:cNvSpPr/>
          <p:nvPr/>
        </p:nvSpPr>
        <p:spPr>
          <a:xfrm>
            <a:off x="6318820" y="2945084"/>
            <a:ext cx="1071570" cy="21431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39 CuadroTexto"/>
          <p:cNvSpPr txBox="1"/>
          <p:nvPr/>
        </p:nvSpPr>
        <p:spPr>
          <a:xfrm>
            <a:off x="6890078" y="1868206"/>
            <a:ext cx="5110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 id=“nuevos”&gt;&lt;/a&gt;&lt;h3&gt;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Nuevos elementos</a:t>
            </a:r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&lt;/h3&gt;</a:t>
            </a:r>
          </a:p>
        </p:txBody>
      </p:sp>
      <p:sp>
        <p:nvSpPr>
          <p:cNvPr id="41" name="40 CuadroTexto"/>
          <p:cNvSpPr txBox="1"/>
          <p:nvPr/>
        </p:nvSpPr>
        <p:spPr>
          <a:xfrm>
            <a:off x="6890078" y="2206605"/>
            <a:ext cx="296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s-AR" b="1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=“nuevos”&gt;&lt;/a &gt;</a:t>
            </a:r>
          </a:p>
          <a:p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&lt;h3&gt;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Nuevos elementos</a:t>
            </a:r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&lt;/h3&gt;</a:t>
            </a:r>
          </a:p>
        </p:txBody>
      </p:sp>
      <p:sp>
        <p:nvSpPr>
          <p:cNvPr id="42" name="41 CuadroTexto"/>
          <p:cNvSpPr txBox="1"/>
          <p:nvPr/>
        </p:nvSpPr>
        <p:spPr>
          <a:xfrm>
            <a:off x="6890078" y="1498874"/>
            <a:ext cx="4318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&lt;h3 id=“nuevos”&gt;</a:t>
            </a:r>
            <a:r>
              <a:rPr lang="es-AR" dirty="0">
                <a:latin typeface="Calibri" panose="020F0502020204030204" pitchFamily="34" charset="0"/>
                <a:cs typeface="Calibri" panose="020F0502020204030204" pitchFamily="34" charset="0"/>
              </a:rPr>
              <a:t>Nuevos elementos</a:t>
            </a:r>
            <a:r>
              <a:rPr lang="es-AR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&lt;/h3&gt;</a:t>
            </a:r>
          </a:p>
        </p:txBody>
      </p:sp>
      <p:sp>
        <p:nvSpPr>
          <p:cNvPr id="11" name="10 Rectángulo"/>
          <p:cNvSpPr/>
          <p:nvPr/>
        </p:nvSpPr>
        <p:spPr>
          <a:xfrm rot="21056062">
            <a:off x="7827597" y="1801170"/>
            <a:ext cx="2571768" cy="78581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latin typeface="Calibri" panose="020F0502020204030204" pitchFamily="34" charset="0"/>
                <a:cs typeface="Calibri" panose="020F0502020204030204" pitchFamily="34" charset="0"/>
              </a:rPr>
              <a:t>Una de estas tres opciones!!!</a:t>
            </a:r>
          </a:p>
        </p:txBody>
      </p:sp>
    </p:spTree>
    <p:extLst>
      <p:ext uri="{BB962C8B-B14F-4D97-AF65-F5344CB8AC3E}">
        <p14:creationId xmlns:p14="http://schemas.microsoft.com/office/powerpoint/2010/main" val="169539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8" grpId="0"/>
      <p:bldP spid="39" grpId="0" animBg="1"/>
      <p:bldP spid="40" grpId="0"/>
      <p:bldP spid="41" grpId="0"/>
      <p:bldP spid="42" grpId="0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463712" cy="506916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AR" dirty="0"/>
              <a:t>Se agregan con la etiqueta </a:t>
            </a:r>
            <a:r>
              <a:rPr lang="es-AR" b="1" dirty="0">
                <a:solidFill>
                  <a:srgbClr val="FF0000"/>
                </a:solidFill>
              </a:rPr>
              <a:t>&lt;a&gt;</a:t>
            </a:r>
            <a:r>
              <a:rPr lang="es-AR" b="1" dirty="0">
                <a:solidFill>
                  <a:srgbClr val="0070C0"/>
                </a:solidFill>
              </a:rPr>
              <a:t>contenido</a:t>
            </a:r>
            <a:r>
              <a:rPr lang="es-AR" b="1" dirty="0">
                <a:solidFill>
                  <a:srgbClr val="FF0000"/>
                </a:solidFill>
              </a:rPr>
              <a:t>&lt;/a&gt;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AR" b="1" dirty="0"/>
              <a:t>DEBE</a:t>
            </a:r>
            <a:r>
              <a:rPr lang="es-AR" dirty="0"/>
              <a:t> tener siempre el atributo </a:t>
            </a:r>
            <a:r>
              <a:rPr lang="es-AR" b="1" dirty="0" err="1">
                <a:solidFill>
                  <a:srgbClr val="FF0000"/>
                </a:solidFill>
              </a:rPr>
              <a:t>href</a:t>
            </a:r>
            <a:r>
              <a:rPr lang="es-AR" dirty="0"/>
              <a:t> que determina la </a:t>
            </a:r>
            <a:r>
              <a:rPr lang="es-AR" b="1" dirty="0"/>
              <a:t>URL</a:t>
            </a:r>
            <a:r>
              <a:rPr lang="es-AR" dirty="0"/>
              <a:t> (localizador de recursos únicos) del recurso que se quiere vincular:</a:t>
            </a:r>
            <a:br>
              <a:rPr lang="es-AR" dirty="0"/>
            </a:br>
            <a:r>
              <a:rPr lang="es-AR" sz="3200" b="1" dirty="0">
                <a:solidFill>
                  <a:srgbClr val="FF0000"/>
                </a:solidFill>
              </a:rPr>
              <a:t>&lt;a </a:t>
            </a:r>
            <a:r>
              <a:rPr lang="es-AR" sz="3200" b="1" dirty="0" err="1">
                <a:solidFill>
                  <a:srgbClr val="FF0000"/>
                </a:solidFill>
              </a:rPr>
              <a:t>href</a:t>
            </a:r>
            <a:r>
              <a:rPr lang="es-AR" sz="3200" b="1" dirty="0">
                <a:solidFill>
                  <a:srgbClr val="FF0000"/>
                </a:solidFill>
              </a:rPr>
              <a:t>=“</a:t>
            </a:r>
            <a:r>
              <a:rPr lang="es-AR" sz="3200" b="1" dirty="0" err="1">
                <a:solidFill>
                  <a:srgbClr val="FF0000"/>
                </a:solidFill>
              </a:rPr>
              <a:t>url</a:t>
            </a:r>
            <a:r>
              <a:rPr lang="es-AR" sz="3200" b="1" dirty="0">
                <a:solidFill>
                  <a:srgbClr val="FF0000"/>
                </a:solidFill>
              </a:rPr>
              <a:t>”&gt;</a:t>
            </a:r>
            <a:r>
              <a:rPr lang="es-AR" sz="3200" b="1" dirty="0">
                <a:solidFill>
                  <a:srgbClr val="0070C0"/>
                </a:solidFill>
              </a:rPr>
              <a:t>contenido</a:t>
            </a:r>
            <a:r>
              <a:rPr lang="es-AR" sz="3200" b="1" dirty="0">
                <a:solidFill>
                  <a:srgbClr val="FF0000"/>
                </a:solidFill>
              </a:rPr>
              <a:t>&lt;/a&gt;</a:t>
            </a:r>
            <a:endParaRPr lang="es-AR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AR" dirty="0"/>
              <a:t>El contenido de la etiqueta (lo que se “transforma” en vínculo) puede ser: </a:t>
            </a:r>
            <a:r>
              <a:rPr lang="es-AR" sz="3200" b="1" dirty="0">
                <a:solidFill>
                  <a:srgbClr val="0070C0"/>
                </a:solidFill>
              </a:rPr>
              <a:t>un texto, una imagen o parte de una imagen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AR" dirty="0"/>
              <a:t>Lo “que diga” el </a:t>
            </a:r>
            <a:r>
              <a:rPr lang="es-AR" b="1" dirty="0" err="1"/>
              <a:t>href</a:t>
            </a:r>
            <a:r>
              <a:rPr lang="es-AR" dirty="0"/>
              <a:t> determina la </a:t>
            </a:r>
            <a:r>
              <a:rPr lang="es-AR" b="1" dirty="0"/>
              <a:t>acción</a:t>
            </a:r>
            <a:r>
              <a:rPr lang="es-AR" dirty="0"/>
              <a:t> del vínculo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s-AR" dirty="0"/>
              <a:t>También pueden tener el atributo </a:t>
            </a:r>
            <a:r>
              <a:rPr lang="es-AR" b="1" dirty="0" err="1"/>
              <a:t>title</a:t>
            </a:r>
            <a:r>
              <a:rPr lang="es-AR" dirty="0"/>
              <a:t> (</a:t>
            </a:r>
            <a:r>
              <a:rPr lang="es-AR" dirty="0" err="1"/>
              <a:t>tooltip</a:t>
            </a:r>
            <a:r>
              <a:rPr lang="es-AR" dirty="0"/>
              <a:t> sale con el mouse encima) se usa, sobre todo, si el contenido es una imagen.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Vínculos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0535720" cy="5114948"/>
          </a:xfrm>
        </p:spPr>
        <p:txBody>
          <a:bodyPr>
            <a:normAutofit/>
          </a:bodyPr>
          <a:lstStyle/>
          <a:p>
            <a:r>
              <a:rPr lang="es-AR" dirty="0"/>
              <a:t>La </a:t>
            </a:r>
            <a:r>
              <a:rPr lang="es-AR" b="1" dirty="0"/>
              <a:t>URL</a:t>
            </a:r>
            <a:r>
              <a:rPr lang="es-AR" dirty="0"/>
              <a:t> puede ser:</a:t>
            </a:r>
            <a:br>
              <a:rPr lang="es-AR" dirty="0"/>
            </a:br>
            <a:r>
              <a:rPr lang="es-AR" dirty="0"/>
              <a:t>- </a:t>
            </a:r>
            <a:r>
              <a:rPr lang="es-AR" b="1" dirty="0"/>
              <a:t>ABSOLUTA</a:t>
            </a:r>
            <a:r>
              <a:rPr lang="es-AR" dirty="0"/>
              <a:t>: se incluyen todas las partes que la componen: </a:t>
            </a:r>
          </a:p>
          <a:p>
            <a:pPr lvl="1"/>
            <a:r>
              <a:rPr lang="es-AR" dirty="0">
                <a:solidFill>
                  <a:srgbClr val="FF0000"/>
                </a:solidFill>
              </a:rPr>
              <a:t>protocolo</a:t>
            </a:r>
            <a:r>
              <a:rPr lang="es-AR" dirty="0"/>
              <a:t> (http o https),</a:t>
            </a:r>
          </a:p>
          <a:p>
            <a:pPr lvl="1"/>
            <a:r>
              <a:rPr lang="es-AR" dirty="0">
                <a:solidFill>
                  <a:srgbClr val="FF0000"/>
                </a:solidFill>
              </a:rPr>
              <a:t>servidor</a:t>
            </a:r>
            <a:r>
              <a:rPr lang="es-AR" dirty="0"/>
              <a:t> (</a:t>
            </a:r>
            <a:r>
              <a:rPr lang="es-AR" dirty="0">
                <a:hlinkClick r:id="rId2"/>
              </a:rPr>
              <a:t>www.mipagina.com</a:t>
            </a:r>
            <a:r>
              <a:rPr lang="es-AR" dirty="0"/>
              <a:t>) </a:t>
            </a:r>
          </a:p>
          <a:p>
            <a:pPr lvl="1"/>
            <a:r>
              <a:rPr lang="es-AR" dirty="0">
                <a:solidFill>
                  <a:srgbClr val="FF0000"/>
                </a:solidFill>
              </a:rPr>
              <a:t>ruta</a:t>
            </a:r>
            <a:r>
              <a:rPr lang="es-AR" dirty="0"/>
              <a:t> (si solo se incluye la / se abre el documento por defecto: index.html; sino por </a:t>
            </a:r>
            <a:r>
              <a:rPr lang="es-AR" dirty="0" err="1"/>
              <a:t>ej</a:t>
            </a:r>
            <a:r>
              <a:rPr lang="es-AR" dirty="0"/>
              <a:t>: /productos.html). </a:t>
            </a:r>
          </a:p>
          <a:p>
            <a:pPr lvl="1">
              <a:buNone/>
            </a:pPr>
            <a:r>
              <a:rPr lang="es-AR" dirty="0"/>
              <a:t>  </a:t>
            </a:r>
            <a:r>
              <a:rPr lang="es-AR" b="1" dirty="0"/>
              <a:t>Es para vínculos EXTERNOS al sitio.</a:t>
            </a:r>
            <a:br>
              <a:rPr lang="es-AR" b="1" dirty="0"/>
            </a:br>
            <a:endParaRPr lang="es-AR" b="1" dirty="0"/>
          </a:p>
          <a:p>
            <a:pPr lvl="1">
              <a:buNone/>
            </a:pPr>
            <a:r>
              <a:rPr lang="es-AR" dirty="0"/>
              <a:t>- </a:t>
            </a:r>
            <a:r>
              <a:rPr lang="es-AR" b="1" dirty="0"/>
              <a:t>RELATIVA</a:t>
            </a:r>
            <a:r>
              <a:rPr lang="es-AR" dirty="0"/>
              <a:t>: SOLO se incluye la ruta </a:t>
            </a:r>
            <a:r>
              <a:rPr lang="es-AR" dirty="0">
                <a:solidFill>
                  <a:srgbClr val="FF0000"/>
                </a:solidFill>
              </a:rPr>
              <a:t>a partir del documento que contiene el vínculo</a:t>
            </a:r>
            <a:r>
              <a:rPr lang="es-AR" dirty="0"/>
              <a:t>. </a:t>
            </a:r>
          </a:p>
          <a:p>
            <a:pPr lvl="1">
              <a:buNone/>
            </a:pPr>
            <a:r>
              <a:rPr lang="es-AR" dirty="0"/>
              <a:t>  </a:t>
            </a:r>
            <a:r>
              <a:rPr lang="es-AR" b="1" dirty="0"/>
              <a:t>Es para vínculos INTERNOS del sitio.</a:t>
            </a:r>
          </a:p>
          <a:p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vínculos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16864" y="1600200"/>
            <a:ext cx="11111784" cy="1042982"/>
          </a:xfrm>
        </p:spPr>
        <p:txBody>
          <a:bodyPr/>
          <a:lstStyle/>
          <a:p>
            <a:r>
              <a:rPr lang="es-AR" dirty="0"/>
              <a:t>Desde un vínculo de mi sitio quiero abrir la página de DV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Vínculos absolutos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639616" y="3714753"/>
            <a:ext cx="7650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&lt;a </a:t>
            </a:r>
            <a:r>
              <a:rPr lang="es-AR" sz="2800" b="1" dirty="0" err="1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href</a:t>
            </a:r>
            <a:r>
              <a:rPr lang="es-AR" sz="2800" b="1" dirty="0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=</a:t>
            </a:r>
            <a:r>
              <a:rPr lang="es-AR" sz="2800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“</a:t>
            </a:r>
            <a:r>
              <a:rPr lang="es-AR" sz="2800" b="1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  <a:cs typeface="Arial" pitchFamily="34" charset="0"/>
              </a:rPr>
              <a:t>http://www.davinci.edu.ar/</a:t>
            </a:r>
            <a:r>
              <a:rPr lang="es-AR" sz="2800" b="1" dirty="0">
                <a:solidFill>
                  <a:srgbClr val="00B050"/>
                </a:solidFill>
                <a:latin typeface="Consolas" panose="020B0609020204030204" pitchFamily="49" charset="0"/>
                <a:cs typeface="Arial" pitchFamily="34" charset="0"/>
              </a:rPr>
              <a:t>”</a:t>
            </a:r>
            <a:r>
              <a:rPr lang="es-AR" sz="2800" b="1" dirty="0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&gt; </a:t>
            </a:r>
          </a:p>
          <a:p>
            <a:r>
              <a:rPr lang="es-AR" sz="2800" dirty="0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	</a:t>
            </a:r>
            <a:r>
              <a:rPr lang="es-AR" sz="2800" dirty="0" err="1">
                <a:latin typeface="Consolas" panose="020B0609020204030204" pitchFamily="49" charset="0"/>
                <a:cs typeface="Arial" pitchFamily="34" charset="0"/>
              </a:rPr>
              <a:t>Mirá</a:t>
            </a:r>
            <a:r>
              <a:rPr lang="es-AR" sz="2800" dirty="0">
                <a:latin typeface="Consolas" panose="020B0609020204030204" pitchFamily="49" charset="0"/>
                <a:cs typeface="Arial" pitchFamily="34" charset="0"/>
              </a:rPr>
              <a:t> donde estudio</a:t>
            </a:r>
          </a:p>
          <a:p>
            <a:r>
              <a:rPr lang="es-AR" sz="2800" b="1" dirty="0">
                <a:solidFill>
                  <a:srgbClr val="7030A0"/>
                </a:solidFill>
                <a:latin typeface="Consolas" panose="020B0609020204030204" pitchFamily="49" charset="0"/>
                <a:cs typeface="Arial" pitchFamily="34" charset="0"/>
              </a:rPr>
              <a:t>&lt;/a&gt;</a:t>
            </a:r>
          </a:p>
        </p:txBody>
      </p:sp>
      <p:sp>
        <p:nvSpPr>
          <p:cNvPr id="5" name="4 Rectángulo"/>
          <p:cNvSpPr/>
          <p:nvPr/>
        </p:nvSpPr>
        <p:spPr>
          <a:xfrm>
            <a:off x="4439816" y="3714753"/>
            <a:ext cx="1368152" cy="525195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CuadroTexto"/>
          <p:cNvSpPr txBox="1"/>
          <p:nvPr/>
        </p:nvSpPr>
        <p:spPr>
          <a:xfrm>
            <a:off x="4088485" y="3143248"/>
            <a:ext cx="186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PROTOCOLO</a:t>
            </a:r>
          </a:p>
        </p:txBody>
      </p:sp>
      <p:sp>
        <p:nvSpPr>
          <p:cNvPr id="7" name="6 Rectángulo"/>
          <p:cNvSpPr/>
          <p:nvPr/>
        </p:nvSpPr>
        <p:spPr>
          <a:xfrm>
            <a:off x="5807968" y="3714753"/>
            <a:ext cx="3600400" cy="525195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6672064" y="3143248"/>
            <a:ext cx="1444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DOMINIO</a:t>
            </a:r>
          </a:p>
        </p:txBody>
      </p:sp>
      <p:sp>
        <p:nvSpPr>
          <p:cNvPr id="9" name="8 Rectángulo"/>
          <p:cNvSpPr/>
          <p:nvPr/>
        </p:nvSpPr>
        <p:spPr>
          <a:xfrm>
            <a:off x="9408368" y="3714753"/>
            <a:ext cx="144016" cy="525195"/>
          </a:xfrm>
          <a:prstGeom prst="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8868053" y="3143248"/>
            <a:ext cx="126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accent2">
                    <a:lumMod val="75000"/>
                  </a:schemeClr>
                </a:solidFill>
              </a:rPr>
              <a:t>RUTA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1" animBg="1"/>
      <p:bldP spid="5" grpId="2" animBg="1"/>
      <p:bldP spid="6" grpId="0"/>
      <p:bldP spid="6" grpId="1"/>
      <p:bldP spid="7" grpId="1" animBg="1"/>
      <p:bldP spid="7" grpId="2" animBg="1"/>
      <p:bldP spid="8" grpId="0"/>
      <p:bldP spid="8" grpId="1"/>
      <p:bldP spid="9" grpId="1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Vínculos relativos</a:t>
            </a:r>
            <a:endParaRPr lang="es-AR" dirty="0"/>
          </a:p>
        </p:txBody>
      </p:sp>
      <p:grpSp>
        <p:nvGrpSpPr>
          <p:cNvPr id="3" name="29 Grupo"/>
          <p:cNvGrpSpPr/>
          <p:nvPr/>
        </p:nvGrpSpPr>
        <p:grpSpPr>
          <a:xfrm>
            <a:off x="2452663" y="1785927"/>
            <a:ext cx="3503928" cy="3619465"/>
            <a:chOff x="367636" y="1643050"/>
            <a:chExt cx="3854321" cy="3981412"/>
          </a:xfrm>
        </p:grpSpPr>
        <p:sp>
          <p:nvSpPr>
            <p:cNvPr id="6" name="5 CuadroTexto"/>
            <p:cNvSpPr txBox="1"/>
            <p:nvPr/>
          </p:nvSpPr>
          <p:spPr>
            <a:xfrm>
              <a:off x="1000100" y="1730693"/>
              <a:ext cx="1359860" cy="57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err="1"/>
                <a:t>mi_sitio</a:t>
              </a:r>
              <a:endParaRPr lang="es-AR" sz="28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1714480" y="2802262"/>
              <a:ext cx="1622592" cy="57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secciones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785918" y="3643314"/>
              <a:ext cx="2436039" cy="57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productos.html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055880" y="4429132"/>
              <a:ext cx="1780090" cy="57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index.html</a:t>
              </a: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1055880" y="5048920"/>
              <a:ext cx="2215979" cy="575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contacto.html</a:t>
              </a:r>
            </a:p>
          </p:txBody>
        </p:sp>
        <p:cxnSp>
          <p:nvCxnSpPr>
            <p:cNvPr id="13" name="12 Conector recto"/>
            <p:cNvCxnSpPr/>
            <p:nvPr/>
          </p:nvCxnSpPr>
          <p:spPr>
            <a:xfrm rot="5400000">
              <a:off x="-892213" y="3750471"/>
              <a:ext cx="321471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714348" y="5356238"/>
              <a:ext cx="285752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19 Conector recto"/>
            <p:cNvCxnSpPr/>
            <p:nvPr/>
          </p:nvCxnSpPr>
          <p:spPr>
            <a:xfrm>
              <a:off x="714348" y="4714884"/>
              <a:ext cx="285752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714348" y="3143248"/>
              <a:ext cx="285752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rot="5400000">
              <a:off x="1071538" y="3571876"/>
              <a:ext cx="71438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1428728" y="3929066"/>
              <a:ext cx="35719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4 Imagen" descr="descarg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7636" y="1643050"/>
              <a:ext cx="714380" cy="698505"/>
            </a:xfrm>
            <a:prstGeom prst="rect">
              <a:avLst/>
            </a:prstGeom>
          </p:spPr>
        </p:pic>
        <p:pic>
          <p:nvPicPr>
            <p:cNvPr id="7" name="6 Imagen" descr="descarg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5880" y="2714620"/>
              <a:ext cx="714380" cy="698505"/>
            </a:xfrm>
            <a:prstGeom prst="rect">
              <a:avLst/>
            </a:prstGeom>
          </p:spPr>
        </p:pic>
      </p:grpSp>
      <p:sp>
        <p:nvSpPr>
          <p:cNvPr id="28" name="27 Rectángulo"/>
          <p:cNvSpPr/>
          <p:nvPr/>
        </p:nvSpPr>
        <p:spPr>
          <a:xfrm>
            <a:off x="3095605" y="4357695"/>
            <a:ext cx="2056546" cy="45460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Rectángulo"/>
          <p:cNvSpPr/>
          <p:nvPr/>
        </p:nvSpPr>
        <p:spPr>
          <a:xfrm>
            <a:off x="3095604" y="4929199"/>
            <a:ext cx="2640356" cy="45460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CuadroTexto"/>
          <p:cNvSpPr txBox="1"/>
          <p:nvPr/>
        </p:nvSpPr>
        <p:spPr>
          <a:xfrm>
            <a:off x="2920527" y="5824856"/>
            <a:ext cx="7001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&lt;a </a:t>
            </a:r>
            <a:r>
              <a:rPr lang="es-AR" sz="2400" b="1" dirty="0" err="1">
                <a:solidFill>
                  <a:schemeClr val="accent6">
                    <a:lumMod val="75000"/>
                  </a:schemeClr>
                </a:solidFill>
              </a:rPr>
              <a:t>href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=“contacto.html”&gt;</a:t>
            </a:r>
            <a:r>
              <a:rPr lang="es-AR" sz="2400" dirty="0"/>
              <a:t>contacto</a:t>
            </a:r>
            <a:r>
              <a:rPr lang="es-AR" sz="2400" b="1" dirty="0">
                <a:solidFill>
                  <a:schemeClr val="accent6">
                    <a:lumMod val="75000"/>
                  </a:schemeClr>
                </a:solidFill>
              </a:rPr>
              <a:t>&lt;/a&gt;</a:t>
            </a:r>
          </a:p>
        </p:txBody>
      </p:sp>
      <p:sp>
        <p:nvSpPr>
          <p:cNvPr id="32" name="31 Rectángulo"/>
          <p:cNvSpPr/>
          <p:nvPr/>
        </p:nvSpPr>
        <p:spPr>
          <a:xfrm>
            <a:off x="3738546" y="3643315"/>
            <a:ext cx="2933518" cy="500066"/>
          </a:xfrm>
          <a:prstGeom prst="rect">
            <a:avLst/>
          </a:prstGeom>
          <a:solidFill>
            <a:srgbClr val="7030A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1693847" y="5824856"/>
            <a:ext cx="945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7030A0"/>
                </a:solidFill>
              </a:rPr>
              <a:t>&lt;a </a:t>
            </a:r>
            <a:r>
              <a:rPr lang="es-AR" sz="2400" b="1" dirty="0" err="1">
                <a:solidFill>
                  <a:srgbClr val="7030A0"/>
                </a:solidFill>
              </a:rPr>
              <a:t>href</a:t>
            </a:r>
            <a:r>
              <a:rPr lang="es-AR" sz="2400" b="1" dirty="0">
                <a:solidFill>
                  <a:srgbClr val="7030A0"/>
                </a:solidFill>
              </a:rPr>
              <a:t>=“secciones/productos.html”&gt;</a:t>
            </a:r>
            <a:r>
              <a:rPr lang="es-AR" sz="2400" dirty="0"/>
              <a:t>productos</a:t>
            </a:r>
            <a:r>
              <a:rPr lang="es-AR" sz="2400" b="1" dirty="0">
                <a:solidFill>
                  <a:srgbClr val="7030A0"/>
                </a:solidFill>
              </a:rPr>
              <a:t>&lt;/a&gt;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38545" y="3643315"/>
            <a:ext cx="2933519" cy="5000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3095605" y="4357695"/>
            <a:ext cx="2056546" cy="45460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CuadroTexto"/>
          <p:cNvSpPr txBox="1"/>
          <p:nvPr/>
        </p:nvSpPr>
        <p:spPr>
          <a:xfrm>
            <a:off x="3134926" y="5824856"/>
            <a:ext cx="657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rgbClr val="FF0000"/>
                </a:solidFill>
              </a:rPr>
              <a:t>&lt;a </a:t>
            </a:r>
            <a:r>
              <a:rPr lang="es-AR" sz="2400" b="1" dirty="0" err="1">
                <a:solidFill>
                  <a:srgbClr val="FF0000"/>
                </a:solidFill>
              </a:rPr>
              <a:t>href</a:t>
            </a:r>
            <a:r>
              <a:rPr lang="es-AR" sz="2400" b="1" dirty="0">
                <a:solidFill>
                  <a:srgbClr val="FF0000"/>
                </a:solidFill>
              </a:rPr>
              <a:t>=“../index.html”&gt;</a:t>
            </a:r>
            <a:r>
              <a:rPr lang="es-AR" sz="2400" dirty="0"/>
              <a:t>inicio</a:t>
            </a:r>
            <a:r>
              <a:rPr lang="es-AR" sz="2400" b="1" dirty="0">
                <a:solidFill>
                  <a:srgbClr val="FF0000"/>
                </a:solidFill>
              </a:rPr>
              <a:t>&lt;/a&gt;</a:t>
            </a:r>
          </a:p>
        </p:txBody>
      </p:sp>
      <p:grpSp>
        <p:nvGrpSpPr>
          <p:cNvPr id="40" name="39 Grupo"/>
          <p:cNvGrpSpPr/>
          <p:nvPr/>
        </p:nvGrpSpPr>
        <p:grpSpPr>
          <a:xfrm>
            <a:off x="6672064" y="1730608"/>
            <a:ext cx="1285884" cy="1285884"/>
            <a:chOff x="4071934" y="1643050"/>
            <a:chExt cx="1285884" cy="1285884"/>
          </a:xfrm>
        </p:grpSpPr>
        <p:sp>
          <p:nvSpPr>
            <p:cNvPr id="39" name="38 Elipse"/>
            <p:cNvSpPr/>
            <p:nvPr/>
          </p:nvSpPr>
          <p:spPr>
            <a:xfrm>
              <a:off x="4071934" y="1643050"/>
              <a:ext cx="1285884" cy="128588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4000" b="1" dirty="0"/>
            </a:p>
          </p:txBody>
        </p:sp>
        <p:sp>
          <p:nvSpPr>
            <p:cNvPr id="26" name="25 CuadroTexto"/>
            <p:cNvSpPr txBox="1"/>
            <p:nvPr/>
          </p:nvSpPr>
          <p:spPr>
            <a:xfrm>
              <a:off x="4350033" y="1812185"/>
              <a:ext cx="9813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4400" b="1" dirty="0">
                  <a:solidFill>
                    <a:schemeClr val="bg1"/>
                  </a:solidFill>
                </a:rPr>
                <a:t>../</a:t>
              </a:r>
            </a:p>
          </p:txBody>
        </p:sp>
      </p:grpSp>
      <p:sp>
        <p:nvSpPr>
          <p:cNvPr id="27" name="26 CuadroTexto"/>
          <p:cNvSpPr txBox="1"/>
          <p:nvPr/>
        </p:nvSpPr>
        <p:spPr>
          <a:xfrm>
            <a:off x="8100824" y="1958052"/>
            <a:ext cx="2969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Retrocede o sale </a:t>
            </a:r>
          </a:p>
          <a:p>
            <a:r>
              <a:rPr lang="es-AR" sz="2400" dirty="0"/>
              <a:t>de una carpeta</a:t>
            </a:r>
          </a:p>
        </p:txBody>
      </p:sp>
      <p:sp>
        <p:nvSpPr>
          <p:cNvPr id="30" name="29 CuadroTexto"/>
          <p:cNvSpPr txBox="1"/>
          <p:nvPr/>
        </p:nvSpPr>
        <p:spPr>
          <a:xfrm>
            <a:off x="8159585" y="1773386"/>
            <a:ext cx="3398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Cuando se sale de</a:t>
            </a:r>
          </a:p>
          <a:p>
            <a:r>
              <a:rPr lang="es-AR" sz="2400" dirty="0"/>
              <a:t>una carpeta NO SE</a:t>
            </a:r>
          </a:p>
          <a:p>
            <a:r>
              <a:rPr lang="es-AR" sz="2400" dirty="0"/>
              <a:t>NOMBRA</a:t>
            </a:r>
          </a:p>
        </p:txBody>
      </p:sp>
      <p:sp>
        <p:nvSpPr>
          <p:cNvPr id="38" name="37 CuadroTexto"/>
          <p:cNvSpPr txBox="1"/>
          <p:nvPr/>
        </p:nvSpPr>
        <p:spPr>
          <a:xfrm>
            <a:off x="8100823" y="1958052"/>
            <a:ext cx="3886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Por CADA carpeta</a:t>
            </a:r>
          </a:p>
          <a:p>
            <a:r>
              <a:rPr lang="es-AR" sz="2400" dirty="0"/>
              <a:t>que salgo incluyo un ../</a:t>
            </a:r>
          </a:p>
        </p:txBody>
      </p:sp>
    </p:spTree>
    <p:extLst>
      <p:ext uri="{BB962C8B-B14F-4D97-AF65-F5344CB8AC3E}">
        <p14:creationId xmlns:p14="http://schemas.microsoft.com/office/powerpoint/2010/main" val="7839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29" grpId="1" animBg="1"/>
      <p:bldP spid="31" grpId="0"/>
      <p:bldP spid="31" grpId="1"/>
      <p:bldP spid="32" grpId="0" animBg="1"/>
      <p:bldP spid="32" grpId="1" animBg="1"/>
      <p:bldP spid="33" grpId="0"/>
      <p:bldP spid="33" grpId="1"/>
      <p:bldP spid="34" grpId="0" animBg="1"/>
      <p:bldP spid="35" grpId="0" animBg="1"/>
      <p:bldP spid="36" grpId="0"/>
      <p:bldP spid="27" grpId="0"/>
      <p:bldP spid="27" grpId="1"/>
      <p:bldP spid="30" grpId="0"/>
      <p:bldP spid="30" grpId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49 Grupo"/>
          <p:cNvGrpSpPr/>
          <p:nvPr/>
        </p:nvGrpSpPr>
        <p:grpSpPr>
          <a:xfrm>
            <a:off x="2452663" y="1785927"/>
            <a:ext cx="3503928" cy="3976655"/>
            <a:chOff x="928663" y="1785926"/>
            <a:chExt cx="3503928" cy="3976655"/>
          </a:xfrm>
        </p:grpSpPr>
        <p:sp>
          <p:nvSpPr>
            <p:cNvPr id="40" name="39 CuadroTexto"/>
            <p:cNvSpPr txBox="1"/>
            <p:nvPr/>
          </p:nvSpPr>
          <p:spPr>
            <a:xfrm>
              <a:off x="2223799" y="3381973"/>
              <a:ext cx="200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dirty="0"/>
                <a:t>foto. </a:t>
              </a:r>
              <a:r>
                <a:rPr lang="es-AR" sz="2800" dirty="0" err="1"/>
                <a:t>png</a:t>
              </a:r>
              <a:endParaRPr lang="es-AR" sz="2800" dirty="0"/>
            </a:p>
          </p:txBody>
        </p:sp>
        <p:sp>
          <p:nvSpPr>
            <p:cNvPr id="6" name="5 CuadroTexto"/>
            <p:cNvSpPr txBox="1"/>
            <p:nvPr/>
          </p:nvSpPr>
          <p:spPr>
            <a:xfrm>
              <a:off x="1503630" y="1865601"/>
              <a:ext cx="12362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err="1"/>
                <a:t>mi_sitio</a:t>
              </a:r>
              <a:endParaRPr lang="es-AR" sz="2800" dirty="0"/>
            </a:p>
          </p:txBody>
        </p:sp>
        <p:sp>
          <p:nvSpPr>
            <p:cNvPr id="8" name="7 CuadroTexto"/>
            <p:cNvSpPr txBox="1"/>
            <p:nvPr/>
          </p:nvSpPr>
          <p:spPr>
            <a:xfrm>
              <a:off x="2153067" y="4008740"/>
              <a:ext cx="14750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secciones</a:t>
              </a:r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2218010" y="4773333"/>
              <a:ext cx="2214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productos.html</a:t>
              </a:r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1554339" y="5239361"/>
              <a:ext cx="16182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/>
                <a:t>index.html</a:t>
              </a:r>
            </a:p>
          </p:txBody>
        </p:sp>
        <p:cxnSp>
          <p:nvCxnSpPr>
            <p:cNvPr id="13" name="12 Conector recto"/>
            <p:cNvCxnSpPr/>
            <p:nvPr/>
          </p:nvCxnSpPr>
          <p:spPr>
            <a:xfrm rot="5400000">
              <a:off x="-435586" y="3891253"/>
              <a:ext cx="3330889" cy="308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18 Conector recto"/>
            <p:cNvCxnSpPr/>
            <p:nvPr/>
          </p:nvCxnSpPr>
          <p:spPr>
            <a:xfrm>
              <a:off x="1214414" y="5570696"/>
              <a:ext cx="259775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20 Conector recto"/>
            <p:cNvCxnSpPr/>
            <p:nvPr/>
          </p:nvCxnSpPr>
          <p:spPr>
            <a:xfrm>
              <a:off x="1243856" y="4247289"/>
              <a:ext cx="259775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22 Conector recto"/>
            <p:cNvCxnSpPr/>
            <p:nvPr/>
          </p:nvCxnSpPr>
          <p:spPr>
            <a:xfrm rot="5400000">
              <a:off x="1568574" y="4708389"/>
              <a:ext cx="649436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24 Conector recto"/>
            <p:cNvCxnSpPr/>
            <p:nvPr/>
          </p:nvCxnSpPr>
          <p:spPr>
            <a:xfrm>
              <a:off x="1893292" y="5033107"/>
              <a:ext cx="324718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4 Imagen" descr="descarg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8663" y="1785926"/>
              <a:ext cx="649436" cy="635005"/>
            </a:xfrm>
            <a:prstGeom prst="rect">
              <a:avLst/>
            </a:prstGeom>
          </p:spPr>
        </p:pic>
        <p:pic>
          <p:nvPicPr>
            <p:cNvPr id="7" name="6 Imagen" descr="descarg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4339" y="3929066"/>
              <a:ext cx="649436" cy="635005"/>
            </a:xfrm>
            <a:prstGeom prst="rect">
              <a:avLst/>
            </a:prstGeom>
          </p:spPr>
        </p:pic>
        <p:sp>
          <p:nvSpPr>
            <p:cNvPr id="37" name="36 CuadroTexto"/>
            <p:cNvSpPr txBox="1"/>
            <p:nvPr/>
          </p:nvSpPr>
          <p:spPr>
            <a:xfrm>
              <a:off x="2158856" y="2617380"/>
              <a:ext cx="15288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800" dirty="0" err="1"/>
                <a:t>imagenes</a:t>
              </a:r>
              <a:endParaRPr lang="es-AR" sz="2800" dirty="0"/>
            </a:p>
          </p:txBody>
        </p:sp>
        <p:cxnSp>
          <p:nvCxnSpPr>
            <p:cNvPr id="41" name="40 Conector recto"/>
            <p:cNvCxnSpPr/>
            <p:nvPr/>
          </p:nvCxnSpPr>
          <p:spPr>
            <a:xfrm>
              <a:off x="1249645" y="2927367"/>
              <a:ext cx="259775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41 Conector recto"/>
            <p:cNvCxnSpPr/>
            <p:nvPr/>
          </p:nvCxnSpPr>
          <p:spPr>
            <a:xfrm rot="5400000">
              <a:off x="1574363" y="3317029"/>
              <a:ext cx="649436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42 Conector recto"/>
            <p:cNvCxnSpPr/>
            <p:nvPr/>
          </p:nvCxnSpPr>
          <p:spPr>
            <a:xfrm>
              <a:off x="1899081" y="3641747"/>
              <a:ext cx="324718" cy="144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43 Imagen" descr="descarga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0128" y="2537706"/>
              <a:ext cx="649436" cy="635005"/>
            </a:xfrm>
            <a:prstGeom prst="rect">
              <a:avLst/>
            </a:prstGeom>
          </p:spPr>
        </p:pic>
      </p:grp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b="1" dirty="0"/>
              <a:t>Ruta relativa también para imágenes</a:t>
            </a:r>
            <a:endParaRPr lang="es-AR" dirty="0"/>
          </a:p>
        </p:txBody>
      </p:sp>
      <p:sp>
        <p:nvSpPr>
          <p:cNvPr id="28" name="27 Rectángulo"/>
          <p:cNvSpPr/>
          <p:nvPr/>
        </p:nvSpPr>
        <p:spPr>
          <a:xfrm>
            <a:off x="3043652" y="5286389"/>
            <a:ext cx="2108499" cy="45460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28 Rectángulo"/>
          <p:cNvSpPr/>
          <p:nvPr/>
        </p:nvSpPr>
        <p:spPr>
          <a:xfrm>
            <a:off x="3738546" y="3429001"/>
            <a:ext cx="1779946" cy="454605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CuadroTexto"/>
          <p:cNvSpPr txBox="1"/>
          <p:nvPr/>
        </p:nvSpPr>
        <p:spPr>
          <a:xfrm>
            <a:off x="600327" y="6000769"/>
            <a:ext cx="10991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400" b="1" dirty="0">
                <a:solidFill>
                  <a:srgbClr val="7030A0"/>
                </a:solidFill>
              </a:rPr>
              <a:t>&lt;</a:t>
            </a:r>
            <a:r>
              <a:rPr lang="es-AR" sz="2400" b="1" dirty="0" err="1">
                <a:solidFill>
                  <a:srgbClr val="7030A0"/>
                </a:solidFill>
              </a:rPr>
              <a:t>img</a:t>
            </a:r>
            <a:r>
              <a:rPr lang="es-AR" sz="2400" b="1" dirty="0">
                <a:solidFill>
                  <a:srgbClr val="7030A0"/>
                </a:solidFill>
              </a:rPr>
              <a:t> </a:t>
            </a:r>
            <a:r>
              <a:rPr lang="es-AR" sz="2400" b="1" dirty="0" err="1">
                <a:solidFill>
                  <a:srgbClr val="7030A0"/>
                </a:solidFill>
              </a:rPr>
              <a:t>src</a:t>
            </a:r>
            <a:r>
              <a:rPr lang="es-AR" sz="2400" b="1" dirty="0">
                <a:solidFill>
                  <a:srgbClr val="7030A0"/>
                </a:solidFill>
              </a:rPr>
              <a:t>=“</a:t>
            </a:r>
            <a:r>
              <a:rPr lang="es-AR" sz="2400" b="1" dirty="0" err="1">
                <a:solidFill>
                  <a:srgbClr val="C90751"/>
                </a:solidFill>
              </a:rPr>
              <a:t>imagenes</a:t>
            </a:r>
            <a:r>
              <a:rPr lang="es-AR" sz="2400" b="1" dirty="0">
                <a:solidFill>
                  <a:srgbClr val="C90751"/>
                </a:solidFill>
              </a:rPr>
              <a:t>/foto.png</a:t>
            </a:r>
            <a:r>
              <a:rPr lang="es-AR" sz="2400" b="1" dirty="0">
                <a:solidFill>
                  <a:srgbClr val="7030A0"/>
                </a:solidFill>
              </a:rPr>
              <a:t>” </a:t>
            </a:r>
            <a:r>
              <a:rPr lang="es-AR" sz="2400" b="1" dirty="0" err="1">
                <a:solidFill>
                  <a:srgbClr val="7030A0"/>
                </a:solidFill>
              </a:rPr>
              <a:t>alt</a:t>
            </a:r>
            <a:r>
              <a:rPr lang="es-AR" sz="2400" b="1" dirty="0">
                <a:solidFill>
                  <a:srgbClr val="7030A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No te olvides de mi</a:t>
            </a:r>
            <a:r>
              <a:rPr lang="es-AR" sz="2400" b="1" dirty="0">
                <a:solidFill>
                  <a:srgbClr val="7030A0"/>
                </a:solidFill>
              </a:rPr>
              <a:t>”&gt;</a:t>
            </a:r>
          </a:p>
        </p:txBody>
      </p:sp>
      <p:sp>
        <p:nvSpPr>
          <p:cNvPr id="34" name="33 Rectángulo"/>
          <p:cNvSpPr/>
          <p:nvPr/>
        </p:nvSpPr>
        <p:spPr>
          <a:xfrm>
            <a:off x="3738546" y="4831784"/>
            <a:ext cx="2785170" cy="45460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474365" y="6000769"/>
            <a:ext cx="11243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sz="2400" b="1" dirty="0">
                <a:solidFill>
                  <a:srgbClr val="7030A0"/>
                </a:solidFill>
              </a:rPr>
              <a:t>&lt;</a:t>
            </a:r>
            <a:r>
              <a:rPr lang="es-AR" sz="2400" b="1" dirty="0" err="1">
                <a:solidFill>
                  <a:srgbClr val="7030A0"/>
                </a:solidFill>
              </a:rPr>
              <a:t>img</a:t>
            </a:r>
            <a:r>
              <a:rPr lang="es-AR" sz="2400" b="1" dirty="0">
                <a:solidFill>
                  <a:srgbClr val="7030A0"/>
                </a:solidFill>
              </a:rPr>
              <a:t> </a:t>
            </a:r>
            <a:r>
              <a:rPr lang="es-AR" sz="2400" b="1" dirty="0" err="1">
                <a:solidFill>
                  <a:srgbClr val="7030A0"/>
                </a:solidFill>
              </a:rPr>
              <a:t>src</a:t>
            </a:r>
            <a:r>
              <a:rPr lang="es-AR" sz="2400" b="1" dirty="0">
                <a:solidFill>
                  <a:srgbClr val="7030A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../</a:t>
            </a:r>
            <a:r>
              <a:rPr lang="es-AR" sz="2400" b="1" dirty="0" err="1">
                <a:solidFill>
                  <a:srgbClr val="C90751"/>
                </a:solidFill>
              </a:rPr>
              <a:t>imagenes</a:t>
            </a:r>
            <a:r>
              <a:rPr lang="es-AR" sz="2400" b="1" dirty="0">
                <a:solidFill>
                  <a:srgbClr val="C90751"/>
                </a:solidFill>
              </a:rPr>
              <a:t>/foto.png</a:t>
            </a:r>
            <a:r>
              <a:rPr lang="es-AR" sz="2400" b="1" dirty="0">
                <a:solidFill>
                  <a:srgbClr val="7030A0"/>
                </a:solidFill>
              </a:rPr>
              <a:t>” </a:t>
            </a:r>
            <a:r>
              <a:rPr lang="es-AR" sz="2400" b="1" dirty="0" err="1">
                <a:solidFill>
                  <a:srgbClr val="7030A0"/>
                </a:solidFill>
              </a:rPr>
              <a:t>alt</a:t>
            </a:r>
            <a:r>
              <a:rPr lang="es-AR" sz="2400" b="1" dirty="0">
                <a:solidFill>
                  <a:srgbClr val="7030A0"/>
                </a:solidFill>
              </a:rPr>
              <a:t>=“</a:t>
            </a:r>
            <a:r>
              <a:rPr lang="es-AR" sz="2400" b="1" dirty="0">
                <a:solidFill>
                  <a:srgbClr val="C90751"/>
                </a:solidFill>
              </a:rPr>
              <a:t>No te olvides de mi</a:t>
            </a:r>
            <a:r>
              <a:rPr lang="es-AR" sz="2400" b="1" dirty="0">
                <a:solidFill>
                  <a:srgbClr val="7030A0"/>
                </a:solidFill>
              </a:rPr>
              <a:t>”&gt;</a:t>
            </a:r>
          </a:p>
        </p:txBody>
      </p:sp>
    </p:spTree>
    <p:extLst>
      <p:ext uri="{BB962C8B-B14F-4D97-AF65-F5344CB8AC3E}">
        <p14:creationId xmlns:p14="http://schemas.microsoft.com/office/powerpoint/2010/main" val="7839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8" grpId="1" animBg="1"/>
      <p:bldP spid="29" grpId="0" animBg="1"/>
      <p:bldP spid="33" grpId="0"/>
      <p:bldP spid="33" grpId="1"/>
      <p:bldP spid="34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DF14DE-22B8-4B09-A016-4DB0456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nombres de todos los recursos en web (archivos </a:t>
            </a:r>
            <a:r>
              <a:rPr lang="es-ES" dirty="0" err="1"/>
              <a:t>html</a:t>
            </a:r>
            <a:r>
              <a:rPr lang="es-ES" dirty="0"/>
              <a:t>, </a:t>
            </a:r>
            <a:r>
              <a:rPr lang="es-ES" dirty="0" err="1"/>
              <a:t>css</a:t>
            </a:r>
            <a:r>
              <a:rPr lang="es-ES" dirty="0"/>
              <a:t>, imágenes, videos, etc.) </a:t>
            </a:r>
            <a:r>
              <a:rPr lang="es-ES" b="1" dirty="0">
                <a:solidFill>
                  <a:srgbClr val="0070C0"/>
                </a:solidFill>
              </a:rPr>
              <a:t>no deben </a:t>
            </a:r>
            <a:r>
              <a:rPr lang="es-ES" dirty="0">
                <a:solidFill>
                  <a:srgbClr val="0070C0"/>
                </a:solidFill>
              </a:rPr>
              <a:t>contener espacios, acentos, eñes ni caracteres especiales</a:t>
            </a:r>
            <a:r>
              <a:rPr lang="es-ES" dirty="0"/>
              <a:t> (salvo el _  o -) </a:t>
            </a:r>
            <a:r>
              <a:rPr lang="es-ES" dirty="0">
                <a:solidFill>
                  <a:srgbClr val="0070C0"/>
                </a:solidFill>
              </a:rPr>
              <a:t>y, preferentemente, en minúsculas</a:t>
            </a:r>
            <a:r>
              <a:rPr lang="es-ES" dirty="0"/>
              <a:t>.</a:t>
            </a:r>
          </a:p>
          <a:p>
            <a:r>
              <a:rPr lang="es-ES" dirty="0"/>
              <a:t>Esto es porque en la barra de direcciones del navegador </a:t>
            </a:r>
            <a:r>
              <a:rPr lang="es-ES" dirty="0">
                <a:solidFill>
                  <a:srgbClr val="0070C0"/>
                </a:solidFill>
              </a:rPr>
              <a:t>no se aceptan</a:t>
            </a:r>
            <a:r>
              <a:rPr lang="es-ES" dirty="0"/>
              <a:t> ese tipo de caracteres y </a:t>
            </a:r>
            <a:r>
              <a:rPr lang="es-ES" b="1" dirty="0">
                <a:solidFill>
                  <a:srgbClr val="0070C0"/>
                </a:solidFill>
              </a:rPr>
              <a:t>son reemplazados</a:t>
            </a:r>
            <a:r>
              <a:rPr lang="es-ES" dirty="0"/>
              <a:t>.</a:t>
            </a:r>
          </a:p>
          <a:p>
            <a:r>
              <a:rPr lang="es-ES" dirty="0"/>
              <a:t>Si </a:t>
            </a:r>
            <a:r>
              <a:rPr lang="es-ES" dirty="0" err="1"/>
              <a:t>linkeamos</a:t>
            </a:r>
            <a:r>
              <a:rPr lang="es-ES" dirty="0"/>
              <a:t> un </a:t>
            </a:r>
            <a:r>
              <a:rPr lang="es-ES" dirty="0" err="1"/>
              <a:t>html</a:t>
            </a:r>
            <a:r>
              <a:rPr lang="es-ES" dirty="0"/>
              <a:t> cuyo nombre sea</a:t>
            </a:r>
            <a:r>
              <a:rPr lang="es-ES" b="1" dirty="0"/>
              <a:t> mi perfil.html </a:t>
            </a:r>
            <a:r>
              <a:rPr lang="es-ES" dirty="0"/>
              <a:t>la etiqueta nos queda:</a:t>
            </a:r>
            <a:r>
              <a:rPr lang="es-ES" dirty="0">
                <a:solidFill>
                  <a:srgbClr val="7030A0"/>
                </a:solidFill>
              </a:rPr>
              <a:t>&lt;a </a:t>
            </a:r>
            <a:r>
              <a:rPr lang="es-ES" dirty="0" err="1">
                <a:solidFill>
                  <a:srgbClr val="7030A0"/>
                </a:solidFill>
              </a:rPr>
              <a:t>href</a:t>
            </a:r>
            <a:r>
              <a:rPr lang="es-ES" dirty="0">
                <a:solidFill>
                  <a:srgbClr val="7030A0"/>
                </a:solidFill>
              </a:rPr>
              <a:t>="</a:t>
            </a:r>
            <a:r>
              <a:rPr lang="es-ES" dirty="0">
                <a:solidFill>
                  <a:srgbClr val="C90751"/>
                </a:solidFill>
              </a:rPr>
              <a:t>mi perfil.html</a:t>
            </a:r>
            <a:r>
              <a:rPr lang="es-ES" dirty="0">
                <a:solidFill>
                  <a:srgbClr val="7030A0"/>
                </a:solidFill>
              </a:rPr>
              <a:t>"&gt;</a:t>
            </a:r>
            <a:r>
              <a:rPr lang="es-ES" dirty="0"/>
              <a:t>mi perfil</a:t>
            </a:r>
            <a:r>
              <a:rPr lang="es-ES" dirty="0">
                <a:solidFill>
                  <a:srgbClr val="7030A0"/>
                </a:solidFill>
              </a:rPr>
              <a:t>&lt;/a&gt; </a:t>
            </a:r>
            <a:r>
              <a:rPr lang="es-ES" dirty="0"/>
              <a:t>pero en la barra de direcciones del browser queda: </a:t>
            </a:r>
            <a:r>
              <a:rPr lang="es-ES" dirty="0">
                <a:solidFill>
                  <a:srgbClr val="C90751"/>
                </a:solidFill>
              </a:rPr>
              <a:t>mi</a:t>
            </a:r>
            <a:r>
              <a:rPr lang="es-ES" b="1" dirty="0">
                <a:solidFill>
                  <a:srgbClr val="C90751"/>
                </a:solidFill>
              </a:rPr>
              <a:t>%20</a:t>
            </a:r>
            <a:r>
              <a:rPr lang="es-ES" dirty="0">
                <a:solidFill>
                  <a:srgbClr val="C90751"/>
                </a:solidFill>
              </a:rPr>
              <a:t>perfil.html</a:t>
            </a:r>
          </a:p>
          <a:p>
            <a:r>
              <a:rPr lang="es-ES" dirty="0"/>
              <a:t>El navegador </a:t>
            </a:r>
            <a:r>
              <a:rPr lang="es-ES" dirty="0">
                <a:solidFill>
                  <a:srgbClr val="0070C0"/>
                </a:solidFill>
              </a:rPr>
              <a:t>reemplazó el espacio por </a:t>
            </a:r>
            <a:r>
              <a:rPr lang="es-ES" b="1" dirty="0">
                <a:solidFill>
                  <a:srgbClr val="0070C0"/>
                </a:solidFill>
              </a:rPr>
              <a:t>%20 </a:t>
            </a:r>
            <a:r>
              <a:rPr lang="es-ES" dirty="0"/>
              <a:t>ya que no pueden haber rutas que contengan espacios (pasará lo mismo con el resto de los caracteres no permitidos).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99DDBA-65AB-4FA6-9A7F-50CBB15E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importantes</a:t>
            </a:r>
          </a:p>
        </p:txBody>
      </p:sp>
    </p:spTree>
    <p:extLst>
      <p:ext uri="{BB962C8B-B14F-4D97-AF65-F5344CB8AC3E}">
        <p14:creationId xmlns:p14="http://schemas.microsoft.com/office/powerpoint/2010/main" val="1075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DF14DE-22B8-4B09-A016-4DB0456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Al intentar navegar ese </a:t>
            </a:r>
            <a:r>
              <a:rPr lang="es-ES" dirty="0" err="1"/>
              <a:t>html</a:t>
            </a:r>
            <a:r>
              <a:rPr lang="es-ES" dirty="0"/>
              <a:t> que tiene espacios en su nombre vemos que falla y el browser dice “Archivo no encontrado”. Si esto sucede con el nombre de una imagen localmente veremos que funciona, pero al subir el sitio a un servidor </a:t>
            </a:r>
            <a:r>
              <a:rPr lang="es-ES" dirty="0">
                <a:solidFill>
                  <a:srgbClr val="0070C0"/>
                </a:solidFill>
              </a:rPr>
              <a:t>la imagen no se incrustará</a:t>
            </a:r>
            <a:r>
              <a:rPr lang="es-ES" dirty="0">
                <a:solidFill>
                  <a:srgbClr val="C90751"/>
                </a:solidFill>
              </a:rPr>
              <a:t> </a:t>
            </a:r>
            <a:r>
              <a:rPr lang="es-ES" dirty="0"/>
              <a:t>y la aparecerá rota ya que buscará un archivo que se llame, por ejemplo, </a:t>
            </a:r>
            <a:r>
              <a:rPr lang="es-ES" dirty="0">
                <a:solidFill>
                  <a:srgbClr val="C90751"/>
                </a:solidFill>
              </a:rPr>
              <a:t>mi%20foto.jpg </a:t>
            </a:r>
            <a:r>
              <a:rPr lang="es-ES" dirty="0"/>
              <a:t>en vez de </a:t>
            </a:r>
            <a:r>
              <a:rPr lang="es-ES" dirty="0">
                <a:solidFill>
                  <a:srgbClr val="C90751"/>
                </a:solidFill>
              </a:rPr>
              <a:t>mi foto.jpg</a:t>
            </a:r>
            <a:r>
              <a:rPr lang="es-ES" dirty="0"/>
              <a:t>.</a:t>
            </a:r>
          </a:p>
          <a:p>
            <a:r>
              <a:rPr lang="es-ES" dirty="0"/>
              <a:t>Además, el sitio debe presentar </a:t>
            </a:r>
            <a:r>
              <a:rPr lang="es-ES" dirty="0">
                <a:solidFill>
                  <a:srgbClr val="0070C0"/>
                </a:solidFill>
              </a:rPr>
              <a:t>coherencia estética y funcional</a:t>
            </a:r>
            <a:r>
              <a:rPr lang="es-ES" dirty="0"/>
              <a:t>.</a:t>
            </a:r>
          </a:p>
          <a:p>
            <a:r>
              <a:rPr lang="es-ES" dirty="0">
                <a:solidFill>
                  <a:srgbClr val="0070C0"/>
                </a:solidFill>
              </a:rPr>
              <a:t>Coherencia estética </a:t>
            </a:r>
            <a:r>
              <a:rPr lang="es-ES" dirty="0"/>
              <a:t>significa que las distintas secciones deben presentarse en </a:t>
            </a:r>
            <a:r>
              <a:rPr lang="es-ES" dirty="0">
                <a:solidFill>
                  <a:srgbClr val="0070C0"/>
                </a:solidFill>
              </a:rPr>
              <a:t>“sistema gráfico” </a:t>
            </a:r>
            <a:r>
              <a:rPr lang="es-ES" dirty="0"/>
              <a:t>(que nos dé la sensación de seguir estando en el mismo sitio al navegarlas) y con </a:t>
            </a:r>
            <a:r>
              <a:rPr lang="es-ES" dirty="0">
                <a:solidFill>
                  <a:srgbClr val="0070C0"/>
                </a:solidFill>
              </a:rPr>
              <a:t>elementos repetidos </a:t>
            </a:r>
            <a:r>
              <a:rPr lang="es-ES" dirty="0"/>
              <a:t>en todas ellas y </a:t>
            </a:r>
            <a:r>
              <a:rPr lang="es-ES" dirty="0">
                <a:solidFill>
                  <a:srgbClr val="0070C0"/>
                </a:solidFill>
              </a:rPr>
              <a:t>en el mismo lugar</a:t>
            </a:r>
            <a:r>
              <a:rPr lang="es-ES" dirty="0"/>
              <a:t> (encabezado, logo, barra de navegación, pie de página, etc.).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99DDBA-65AB-4FA6-9A7F-50CBB15E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importantes</a:t>
            </a:r>
          </a:p>
        </p:txBody>
      </p:sp>
    </p:spTree>
    <p:extLst>
      <p:ext uri="{BB962C8B-B14F-4D97-AF65-F5344CB8AC3E}">
        <p14:creationId xmlns:p14="http://schemas.microsoft.com/office/powerpoint/2010/main" val="336413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CDF14DE-22B8-4B09-A016-4DB0456E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Coherencia funcional </a:t>
            </a:r>
            <a:r>
              <a:rPr lang="es-ES" dirty="0"/>
              <a:t>significa que el sitio funcione como una </a:t>
            </a:r>
            <a:r>
              <a:rPr lang="es-ES" dirty="0">
                <a:solidFill>
                  <a:srgbClr val="0070C0"/>
                </a:solidFill>
              </a:rPr>
              <a:t>unidad</a:t>
            </a:r>
            <a:r>
              <a:rPr lang="es-ES" dirty="0"/>
              <a:t> (aunque esté formado por varios archivos) y que </a:t>
            </a:r>
            <a:r>
              <a:rPr lang="es-ES" dirty="0">
                <a:solidFill>
                  <a:srgbClr val="0070C0"/>
                </a:solidFill>
              </a:rPr>
              <a:t>sus áreas sensibles </a:t>
            </a:r>
            <a:r>
              <a:rPr lang="es-ES" dirty="0"/>
              <a:t>(vínculos) presenten su </a:t>
            </a:r>
            <a:r>
              <a:rPr lang="es-ES" dirty="0">
                <a:solidFill>
                  <a:srgbClr val="0070C0"/>
                </a:solidFill>
              </a:rPr>
              <a:t>acción</a:t>
            </a:r>
            <a:r>
              <a:rPr lang="es-ES" dirty="0"/>
              <a:t> de manera </a:t>
            </a:r>
            <a:r>
              <a:rPr lang="es-ES" dirty="0">
                <a:solidFill>
                  <a:srgbClr val="0070C0"/>
                </a:solidFill>
              </a:rPr>
              <a:t>adecuada </a:t>
            </a:r>
            <a:r>
              <a:rPr lang="es-ES" dirty="0"/>
              <a:t>(que todos los vínculos funcionen).</a:t>
            </a:r>
          </a:p>
          <a:p>
            <a:r>
              <a:rPr lang="es-ES" dirty="0"/>
              <a:t>La </a:t>
            </a:r>
            <a:r>
              <a:rPr lang="es-ES" dirty="0">
                <a:solidFill>
                  <a:srgbClr val="0070C0"/>
                </a:solidFill>
              </a:rPr>
              <a:t>usabilidad</a:t>
            </a:r>
            <a:r>
              <a:rPr lang="es-ES" dirty="0"/>
              <a:t> recomienda que la </a:t>
            </a:r>
            <a:r>
              <a:rPr lang="es-ES" dirty="0">
                <a:solidFill>
                  <a:srgbClr val="0070C0"/>
                </a:solidFill>
              </a:rPr>
              <a:t>barra de navegación del sitio </a:t>
            </a:r>
            <a:r>
              <a:rPr lang="es-ES" dirty="0"/>
              <a:t>(conjunto de links que nos permiten navegar todos sus archivos) </a:t>
            </a:r>
            <a:r>
              <a:rPr lang="es-ES" dirty="0">
                <a:solidFill>
                  <a:srgbClr val="0070C0"/>
                </a:solidFill>
              </a:rPr>
              <a:t>presente siempre todos sus botones</a:t>
            </a:r>
            <a:r>
              <a:rPr lang="es-ES" dirty="0"/>
              <a:t> (vínculos) </a:t>
            </a:r>
            <a:r>
              <a:rPr lang="es-ES" dirty="0">
                <a:solidFill>
                  <a:srgbClr val="0070C0"/>
                </a:solidFill>
              </a:rPr>
              <a:t>y</a:t>
            </a:r>
            <a:r>
              <a:rPr lang="es-ES" dirty="0"/>
              <a:t> </a:t>
            </a:r>
            <a:r>
              <a:rPr lang="es-ES" dirty="0">
                <a:solidFill>
                  <a:srgbClr val="0070C0"/>
                </a:solidFill>
              </a:rPr>
              <a:t>en el mismo orden</a:t>
            </a:r>
            <a:r>
              <a:rPr lang="es-ES" dirty="0"/>
              <a:t>.</a:t>
            </a:r>
          </a:p>
          <a:p>
            <a:r>
              <a:rPr lang="es-ES" dirty="0"/>
              <a:t>De esta manera </a:t>
            </a:r>
            <a:r>
              <a:rPr lang="es-ES" dirty="0">
                <a:solidFill>
                  <a:srgbClr val="0070C0"/>
                </a:solidFill>
              </a:rPr>
              <a:t>el usuario siempre estará “ubicado” </a:t>
            </a:r>
            <a:r>
              <a:rPr lang="es-ES" dirty="0"/>
              <a:t>espacialmente en la parte del sitio en el que se encuentra.</a:t>
            </a:r>
          </a:p>
          <a:p>
            <a:r>
              <a:rPr lang="es-ES" dirty="0"/>
              <a:t>Otra recomendación es que el </a:t>
            </a:r>
            <a:r>
              <a:rPr lang="es-ES" dirty="0">
                <a:solidFill>
                  <a:srgbClr val="0070C0"/>
                </a:solidFill>
              </a:rPr>
              <a:t>título principal </a:t>
            </a:r>
            <a:r>
              <a:rPr lang="es-ES" dirty="0"/>
              <a:t>del sitio (ubica en tema al usuario) sea </a:t>
            </a:r>
            <a:r>
              <a:rPr lang="es-ES" dirty="0">
                <a:solidFill>
                  <a:srgbClr val="0070C0"/>
                </a:solidFill>
              </a:rPr>
              <a:t>el mismo </a:t>
            </a:r>
            <a:r>
              <a:rPr lang="es-ES" dirty="0"/>
              <a:t>en todas las secciones.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B99DDBA-65AB-4FA6-9A7F-50CBB15E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Consideraciones importantes</a:t>
            </a:r>
          </a:p>
        </p:txBody>
      </p:sp>
    </p:spTree>
    <p:extLst>
      <p:ext uri="{BB962C8B-B14F-4D97-AF65-F5344CB8AC3E}">
        <p14:creationId xmlns:p14="http://schemas.microsoft.com/office/powerpoint/2010/main" val="26789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MIO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6C281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O" id="{39936AC7-8EC2-402A-BF5C-8453ED35CD55}" vid="{5B204F7E-32DC-4077-B1FA-54D942CF7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MIO</Template>
  <TotalTime>615</TotalTime>
  <Words>1531</Words>
  <Application>Microsoft Office PowerPoint</Application>
  <PresentationFormat>Panorámica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Verdana</vt:lpstr>
      <vt:lpstr>Wingdings</vt:lpstr>
      <vt:lpstr>MIO</vt:lpstr>
      <vt:lpstr>Vínculos</vt:lpstr>
      <vt:lpstr>Vínculos</vt:lpstr>
      <vt:lpstr>Tipos de vínculos</vt:lpstr>
      <vt:lpstr>Vínculos absolutos</vt:lpstr>
      <vt:lpstr>Vínculos relativos</vt:lpstr>
      <vt:lpstr>Ruta relativa también para imágenes</vt:lpstr>
      <vt:lpstr>Consideraciones importantes</vt:lpstr>
      <vt:lpstr>Consideraciones importantes</vt:lpstr>
      <vt:lpstr>Consideraciones importantes</vt:lpstr>
      <vt:lpstr>Otras acciones del vínculo</vt:lpstr>
      <vt:lpstr>Otras acciones del vínculo</vt:lpstr>
      <vt:lpstr>Acciones especiales (sin URL)</vt:lpstr>
      <vt:lpstr>Atributo target</vt:lpstr>
      <vt:lpstr>Anclas con nombre</vt:lpstr>
      <vt:lpstr>Vínculos ancla</vt:lpstr>
      <vt:lpstr>Ejemplo Vínculos ancla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Vínculos</dc:title>
  <dc:creator>Juna Multimedia</dc:creator>
  <cp:lastModifiedBy>Omar Toyos</cp:lastModifiedBy>
  <cp:revision>59</cp:revision>
  <dcterms:created xsi:type="dcterms:W3CDTF">2015-08-23T14:27:45Z</dcterms:created>
  <dcterms:modified xsi:type="dcterms:W3CDTF">2021-04-23T11:32:17Z</dcterms:modified>
</cp:coreProperties>
</file>