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65" r:id="rId5"/>
    <p:sldId id="261" r:id="rId6"/>
    <p:sldId id="264" r:id="rId7"/>
    <p:sldId id="257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nato CATALFAMO" initials="RC" lastIdx="2" clrIdx="0">
    <p:extLst>
      <p:ext uri="{19B8F6BF-5375-455C-9EA6-DF929625EA0E}">
        <p15:presenceInfo xmlns:p15="http://schemas.microsoft.com/office/powerpoint/2012/main" userId="9a7a1a1726ca6d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3883F-1066-4100-BE89-28BC2D73FDB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1CBE-9625-4521-B51C-3BBF5DEE0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4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91CBE-9625-4521-B51C-3BBF5DEE0C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5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91CBE-9625-4521-B51C-3BBF5DEE0C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9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91CBE-9625-4521-B51C-3BBF5DEE0C0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5FF-5272-400C-92AE-72EE06FCFA0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F031-3337-4E04-AF75-58748153C72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6F56-FCED-4AFD-9D09-B8C79CF92F6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DD88-5C3A-447E-BD4D-A36A552915F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D476-8E78-4BD8-88BA-EEBC1473FFDD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C36-A247-401F-89F4-01E14A4C146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BF34-B94B-4E87-AFD7-851B72805D54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44AD-544C-43D4-BB20-2473BF44BE1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AF7A-AB6E-4C6E-B05E-388127566D5F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BEC-3DCC-4DDE-87E6-44BD20C1562F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A977-0A39-49A4-BD51-1C97ECEA7BF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DD73-0053-4F6A-9730-2B6C1519548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37F0-1D09-407D-BDDF-B6A65984706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062-52D1-445B-9D7D-3CD26B6B584D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6E91-06D6-4663-8724-2BDFB870651E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631-779A-4552-AE75-F20CEB3365A2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CE2F-6620-48A9-B564-534B80345E2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Grand marché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Rapport mensuel de février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25" y="374073"/>
            <a:ext cx="2871989" cy="265635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86310" cy="1088781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46788" y="1712891"/>
            <a:ext cx="9345212" cy="3696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hlinkClick r:id="rId3" action="ppaction://hlinksldjump"/>
            </a:endParaRPr>
          </a:p>
          <a:p>
            <a:r>
              <a:rPr lang="fr-FR" dirty="0" smtClean="0">
                <a:hlinkClick r:id="rId3" action="ppaction://hlinksldjump"/>
              </a:rPr>
              <a:t>La nourriture CA et évolution.    </a:t>
            </a:r>
          </a:p>
          <a:p>
            <a:r>
              <a:rPr lang="fr-FR" dirty="0" smtClean="0">
                <a:hlinkClick r:id="rId4" action="ppaction://hlinksldjump"/>
              </a:rPr>
              <a:t>Montant du panier du mois.                                                                                     </a:t>
            </a:r>
            <a:endParaRPr lang="fr-FR" dirty="0" smtClean="0"/>
          </a:p>
          <a:p>
            <a:r>
              <a:rPr lang="fr-FR" dirty="0" smtClean="0">
                <a:hlinkClick r:id="rId5" action="ppaction://hlinksldjump"/>
              </a:rPr>
              <a:t>Visite </a:t>
            </a:r>
            <a:r>
              <a:rPr lang="fr-FR" dirty="0" smtClean="0">
                <a:hlinkClick r:id="rId5" action="ppaction://hlinksldjump"/>
              </a:rPr>
              <a:t>du site en fonction des ventes.        </a:t>
            </a:r>
            <a:endParaRPr lang="fr-FR" dirty="0" smtClean="0"/>
          </a:p>
          <a:p>
            <a:r>
              <a:rPr lang="fr-FR" dirty="0" smtClean="0">
                <a:hlinkClick r:id="rId6" action="ppaction://hlinksldjump"/>
              </a:rPr>
              <a:t>Panier réaliser en fonction du temps</a:t>
            </a:r>
            <a:r>
              <a:rPr lang="fr-FR" dirty="0">
                <a:hlinkClick r:id="rId6" action="ppaction://hlinksldjump"/>
              </a:rPr>
              <a:t>.</a:t>
            </a: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>
                <a:hlinkClick r:id="rId7" action="ppaction://hlinksldjump"/>
              </a:rPr>
              <a:t>Variabilité du temps passé par les visiteurs sur le site. </a:t>
            </a:r>
            <a:r>
              <a:rPr lang="fr-FR" dirty="0">
                <a:hlinkClick r:id="rId4" action="ppaction://hlinksldjump"/>
              </a:rPr>
              <a:t>                                                                             </a:t>
            </a:r>
            <a:r>
              <a:rPr lang="fr-FR" dirty="0" smtClean="0"/>
              <a:t>    </a:t>
            </a:r>
            <a:endParaRPr lang="fr-FR" dirty="0" smtClean="0"/>
          </a:p>
          <a:p>
            <a:r>
              <a:rPr lang="fr-FR" dirty="0" smtClean="0">
                <a:hlinkClick r:id="rId8" action="ppaction://hlinksldjump"/>
              </a:rPr>
              <a:t>Conclusion.  </a:t>
            </a:r>
          </a:p>
          <a:p>
            <a:r>
              <a:rPr lang="fr-FR" dirty="0" smtClean="0">
                <a:hlinkClick r:id="rId9" action="ppaction://hlinksldjump"/>
              </a:rPr>
              <a:t>À retenir.                                           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1479235" y="970344"/>
            <a:ext cx="71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3796" y="336740"/>
            <a:ext cx="8911687" cy="1321450"/>
          </a:xfrm>
        </p:spPr>
        <p:txBody>
          <a:bodyPr/>
          <a:lstStyle/>
          <a:p>
            <a:pPr algn="ctr"/>
            <a:r>
              <a:rPr lang="fr-FR" dirty="0" smtClean="0"/>
              <a:t>La nourriture, un investissement réussi en progression au cours du temps.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34" y="1912891"/>
            <a:ext cx="6937441" cy="3941382"/>
          </a:xfrm>
        </p:spPr>
      </p:pic>
      <p:sp>
        <p:nvSpPr>
          <p:cNvPr id="7" name="ZoneTexte 6"/>
          <p:cNvSpPr txBox="1"/>
          <p:nvPr/>
        </p:nvSpPr>
        <p:spPr>
          <a:xfrm>
            <a:off x="9157856" y="1955456"/>
            <a:ext cx="27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Nourriture:</a:t>
            </a:r>
            <a:endParaRPr lang="fr-FR" u="sng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89" y="1769628"/>
            <a:ext cx="669591" cy="54130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157856" y="3353719"/>
            <a:ext cx="227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/>
          </a:p>
          <a:p>
            <a:r>
              <a:rPr lang="fr-FR" u="sng" dirty="0" smtClean="0"/>
              <a:t>High-tech: </a:t>
            </a:r>
            <a:endParaRPr lang="fr-FR" u="sng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55" y="3527400"/>
            <a:ext cx="588567" cy="45334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117344" y="4656819"/>
            <a:ext cx="235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/>
          </a:p>
          <a:p>
            <a:r>
              <a:rPr lang="fr-FR" u="sng" dirty="0" smtClean="0"/>
              <a:t>Bien de conso:</a:t>
            </a:r>
            <a:endParaRPr lang="fr-FR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584" y="4823144"/>
            <a:ext cx="828815" cy="75700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9157856" y="2426356"/>
            <a:ext cx="327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+80% </a:t>
            </a:r>
            <a:r>
              <a:rPr lang="fr-FR" dirty="0" smtClean="0"/>
              <a:t>de CA entre septembre et février.</a:t>
            </a:r>
          </a:p>
          <a:p>
            <a:r>
              <a:rPr lang="fr-FR" b="1" dirty="0" smtClean="0"/>
              <a:t>+36,7% </a:t>
            </a:r>
            <a:r>
              <a:rPr lang="fr-FR" dirty="0" smtClean="0"/>
              <a:t>le dernier mois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57856" y="4056655"/>
            <a:ext cx="25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b="1" dirty="0" smtClean="0"/>
              <a:t>-11% </a:t>
            </a:r>
            <a:r>
              <a:rPr lang="fr-FR" dirty="0" smtClean="0"/>
              <a:t>de CA entre septembre et janvier.</a:t>
            </a:r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117345" y="5159763"/>
            <a:ext cx="276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b="1" dirty="0" smtClean="0"/>
              <a:t>+40% </a:t>
            </a:r>
            <a:r>
              <a:rPr lang="fr-FR" dirty="0" smtClean="0"/>
              <a:t>de CA entre septembre et février </a:t>
            </a:r>
          </a:p>
          <a:p>
            <a:r>
              <a:rPr lang="fr-FR" b="1" dirty="0" smtClean="0"/>
              <a:t>-1,48% </a:t>
            </a:r>
            <a:r>
              <a:rPr lang="fr-FR" dirty="0" smtClean="0"/>
              <a:t>le dernier mois.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29051" y="5937607"/>
            <a:ext cx="281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CA : </a:t>
            </a:r>
            <a:r>
              <a:rPr lang="fr-FR" b="1" dirty="0" smtClean="0"/>
              <a:t>+10,44% </a:t>
            </a:r>
            <a:endParaRPr lang="fr-FR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94" y="5872382"/>
            <a:ext cx="669591" cy="5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7483" y="435720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Montant moyen du panier en fonction des achats.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072962"/>
            <a:ext cx="6934894" cy="4213538"/>
          </a:xfrm>
        </p:spPr>
      </p:pic>
      <p:sp>
        <p:nvSpPr>
          <p:cNvPr id="5" name="ZoneTexte 4"/>
          <p:cNvSpPr txBox="1"/>
          <p:nvPr/>
        </p:nvSpPr>
        <p:spPr>
          <a:xfrm>
            <a:off x="8420794" y="2279044"/>
            <a:ext cx="30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Environ 30-40 d’euros par panier observé le plus fréquemment dépensé.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94" y="353157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3071" y="537074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V</a:t>
            </a:r>
            <a:r>
              <a:rPr lang="fr-FR" dirty="0" smtClean="0"/>
              <a:t>isite du site par rapport aux nombres de ventes réalisés.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48" y="2094963"/>
            <a:ext cx="4857749" cy="3778250"/>
          </a:xfrm>
        </p:spPr>
      </p:pic>
      <p:sp>
        <p:nvSpPr>
          <p:cNvPr id="5" name="ZoneTexte 4"/>
          <p:cNvSpPr txBox="1"/>
          <p:nvPr/>
        </p:nvSpPr>
        <p:spPr>
          <a:xfrm>
            <a:off x="7946265" y="2328513"/>
            <a:ext cx="329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Une visite exponentielle, qui influe sur la hausse des nombres de ventes plus ou moins efficace à l’achat !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7" y="3805841"/>
            <a:ext cx="2466975" cy="18478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3611" y="401860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Le temps, un facteur dominant au montant du panier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1" y="1736502"/>
            <a:ext cx="6881052" cy="4727798"/>
          </a:xfrm>
        </p:spPr>
      </p:pic>
      <p:sp>
        <p:nvSpPr>
          <p:cNvPr id="5" name="ZoneTexte 4"/>
          <p:cNvSpPr txBox="1"/>
          <p:nvPr/>
        </p:nvSpPr>
        <p:spPr>
          <a:xfrm>
            <a:off x="9086396" y="1993884"/>
            <a:ext cx="250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5-8min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424271" y="3346165"/>
            <a:ext cx="238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&gt;8 min, un panier plus conséquent mais moins fréquent.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1" y="1502409"/>
            <a:ext cx="1352281" cy="13522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281489" y="4883112"/>
            <a:ext cx="252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temps augmente les bénéfices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6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9561" y="598352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variabilité du temps passé par les visiteurs sur le site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0" y="1879242"/>
            <a:ext cx="6599424" cy="4344137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498" y="3955775"/>
            <a:ext cx="1311750" cy="127131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165204" y="2306472"/>
            <a:ext cx="272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Diminution du temps passé sur le site de l’ordre d’un peu moins de 1min de mars à février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279779" y="5300049"/>
            <a:ext cx="251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Tendance encore à la baisse le dernier mois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7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7313" y="567987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lang="fr-FR" dirty="0" smtClean="0"/>
              <a:t>Points positifs </a:t>
            </a:r>
          </a:p>
          <a:p>
            <a:pPr lvl="4"/>
            <a:r>
              <a:rPr lang="fr-FR" dirty="0"/>
              <a:t>Une nouvelle catégorie prédominante -&gt; La </a:t>
            </a:r>
            <a:r>
              <a:rPr lang="fr-FR" dirty="0" smtClean="0"/>
              <a:t>nourriture.</a:t>
            </a:r>
            <a:endParaRPr lang="fr-FR" dirty="0"/>
          </a:p>
          <a:p>
            <a:pPr lvl="4"/>
            <a:r>
              <a:rPr lang="fr-FR" dirty="0"/>
              <a:t>Un investissement réussi et </a:t>
            </a:r>
            <a:r>
              <a:rPr lang="fr-FR" dirty="0" smtClean="0"/>
              <a:t>visible.</a:t>
            </a:r>
          </a:p>
          <a:p>
            <a:pPr lvl="4"/>
            <a:r>
              <a:rPr lang="fr-FR" dirty="0"/>
              <a:t> </a:t>
            </a:r>
            <a:r>
              <a:rPr lang="fr-FR" dirty="0" smtClean="0"/>
              <a:t>Un CA en augmentation. </a:t>
            </a:r>
            <a:endParaRPr lang="fr-FR" dirty="0"/>
          </a:p>
          <a:p>
            <a:pPr lvl="4"/>
            <a:r>
              <a:rPr lang="fr-FR" dirty="0"/>
              <a:t>Un panier moyen de </a:t>
            </a:r>
            <a:r>
              <a:rPr lang="fr-FR" dirty="0" smtClean="0"/>
              <a:t>30-40</a:t>
            </a:r>
            <a:r>
              <a:rPr lang="fr-FR" baseline="30000" dirty="0" smtClean="0"/>
              <a:t> euros</a:t>
            </a:r>
            <a:endParaRPr lang="fr-FR" dirty="0"/>
          </a:p>
          <a:p>
            <a:pPr lvl="4"/>
            <a:r>
              <a:rPr lang="fr-FR" dirty="0"/>
              <a:t>Une affluence en </a:t>
            </a:r>
            <a:r>
              <a:rPr lang="fr-FR" dirty="0" smtClean="0"/>
              <a:t>augmentation.</a:t>
            </a:r>
          </a:p>
          <a:p>
            <a:pPr lvl="4"/>
            <a:endParaRPr lang="fr-FR" dirty="0" smtClean="0"/>
          </a:p>
          <a:p>
            <a:pPr lvl="4"/>
            <a:endParaRPr lang="fr-FR" dirty="0" smtClean="0"/>
          </a:p>
          <a:p>
            <a:r>
              <a:rPr lang="fr-FR" dirty="0" smtClean="0"/>
              <a:t>Points </a:t>
            </a:r>
            <a:r>
              <a:rPr lang="fr-FR" dirty="0" smtClean="0"/>
              <a:t>négatif</a:t>
            </a:r>
          </a:p>
          <a:p>
            <a:endParaRPr lang="fr-FR" dirty="0" smtClean="0"/>
          </a:p>
          <a:p>
            <a:pPr lvl="4"/>
            <a:r>
              <a:rPr lang="fr-FR" dirty="0" smtClean="0"/>
              <a:t>Une captation des clients moins efficace</a:t>
            </a:r>
          </a:p>
          <a:p>
            <a:pPr marL="1828800" lvl="4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pPr marL="1828800" lvl="4" indent="0">
              <a:buNone/>
            </a:pPr>
            <a:endParaRPr lang="fr-FR" dirty="0" smtClean="0"/>
          </a:p>
          <a:p>
            <a:pPr marL="1828800" lvl="4" indent="0">
              <a:buNone/>
            </a:pPr>
            <a:endParaRPr lang="fr-FR" dirty="0" smtClean="0"/>
          </a:p>
          <a:p>
            <a:pPr marL="1828800" lvl="4" indent="0">
              <a:buNone/>
            </a:pPr>
            <a:endParaRPr lang="fr-FR" dirty="0" smtClean="0"/>
          </a:p>
          <a:p>
            <a:pPr marL="1828800" lvl="4" indent="0">
              <a:buNone/>
            </a:pPr>
            <a:endParaRPr lang="fr-FR" dirty="0" smtClean="0"/>
          </a:p>
          <a:p>
            <a:pPr marL="1828800" lvl="4" indent="0">
              <a:buNone/>
            </a:pPr>
            <a:endParaRPr lang="fr-FR" dirty="0"/>
          </a:p>
          <a:p>
            <a:pPr marL="1828800" lvl="4" indent="0">
              <a:buNone/>
            </a:pPr>
            <a:endParaRPr lang="fr-FR" dirty="0" smtClean="0"/>
          </a:p>
          <a:p>
            <a:pPr lvl="4"/>
            <a:endParaRPr lang="fr-FR" dirty="0" smtClean="0"/>
          </a:p>
          <a:p>
            <a:pPr lvl="4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4"/>
            <a:endParaRPr lang="fr-FR" dirty="0" smtClean="0"/>
          </a:p>
          <a:p>
            <a:pPr lvl="4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5" y="2484683"/>
            <a:ext cx="1443037" cy="11956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4892955"/>
            <a:ext cx="1443037" cy="119601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retenir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un client passe de temps sur le site plus sont panier sera conséquent.</a:t>
            </a:r>
          </a:p>
          <a:p>
            <a:r>
              <a:rPr lang="fr-FR" dirty="0" smtClean="0"/>
              <a:t>Le CA de la nourriture augmente.</a:t>
            </a:r>
          </a:p>
          <a:p>
            <a:r>
              <a:rPr lang="fr-FR" dirty="0" smtClean="0"/>
              <a:t>Le CA des biens de consommations reste stable.</a:t>
            </a:r>
          </a:p>
          <a:p>
            <a:r>
              <a:rPr lang="fr-FR" dirty="0"/>
              <a:t>L</a:t>
            </a:r>
            <a:r>
              <a:rPr lang="fr-FR" dirty="0" smtClean="0"/>
              <a:t>a hausse du CA total est présent sans la catégorie high-tech.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03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2249</TotalTime>
  <Words>337</Words>
  <Application>Microsoft Office PowerPoint</Application>
  <PresentationFormat>Grand écran</PresentationFormat>
  <Paragraphs>76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Le Grand marché</vt:lpstr>
      <vt:lpstr>Sommaire</vt:lpstr>
      <vt:lpstr>La nourriture, un investissement réussi en progression au cours du temps.</vt:lpstr>
      <vt:lpstr>Montant moyen du panier en fonction des achats. </vt:lpstr>
      <vt:lpstr>Visite du site par rapport aux nombres de ventes réalisés.</vt:lpstr>
      <vt:lpstr>Le temps, un facteur dominant au montant du panier</vt:lpstr>
      <vt:lpstr>variabilité du temps passé par les visiteurs sur le site</vt:lpstr>
      <vt:lpstr>Conclusion</vt:lpstr>
      <vt:lpstr>À retenir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 marché</dc:title>
  <dc:creator>Rénato CATALFAMO</dc:creator>
  <cp:lastModifiedBy>Rénato CATALFAMO</cp:lastModifiedBy>
  <cp:revision>77</cp:revision>
  <dcterms:created xsi:type="dcterms:W3CDTF">2021-06-25T16:27:33Z</dcterms:created>
  <dcterms:modified xsi:type="dcterms:W3CDTF">2021-07-07T12:35:34Z</dcterms:modified>
</cp:coreProperties>
</file>