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807" r:id="rId2"/>
  </p:sldMasterIdLst>
  <p:sldIdLst>
    <p:sldId id="269" r:id="rId3"/>
    <p:sldId id="271" r:id="rId4"/>
    <p:sldId id="257" r:id="rId5"/>
    <p:sldId id="259" r:id="rId6"/>
    <p:sldId id="260" r:id="rId7"/>
    <p:sldId id="261" r:id="rId8"/>
    <p:sldId id="263" r:id="rId9"/>
    <p:sldId id="262" r:id="rId10"/>
    <p:sldId id="267" r:id="rId11"/>
    <p:sldId id="270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2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22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855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03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763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457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671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7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155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832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19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763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38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3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515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811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51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3523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4043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456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9545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73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70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1765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164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28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95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2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97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55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00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30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89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B3663-61C8-4C9E-A0D3-D39AE5D8124F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42F80D-FF45-4193-B42C-5D5D118F2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03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00914" y="562707"/>
            <a:ext cx="8825658" cy="68649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« Data-</a:t>
            </a:r>
            <a:r>
              <a:rPr lang="fr-FR" dirty="0" err="1" smtClean="0"/>
              <a:t>Immo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72" y="1786596"/>
            <a:ext cx="7695028" cy="46568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07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524" y="583166"/>
            <a:ext cx="8911687" cy="1280890"/>
          </a:xfrm>
        </p:spPr>
        <p:txBody>
          <a:bodyPr/>
          <a:lstStyle/>
          <a:p>
            <a:pPr algn="ctr"/>
            <a:r>
              <a:rPr lang="fr-FR" dirty="0" smtClean="0"/>
              <a:t>Création des tables 1</a:t>
            </a:r>
            <a:r>
              <a:rPr lang="fr-FR" baseline="30000" dirty="0" smtClean="0"/>
              <a:t>er</a:t>
            </a:r>
            <a:r>
              <a:rPr lang="fr-FR" dirty="0" smtClean="0"/>
              <a:t> méthode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38" y="1744193"/>
            <a:ext cx="3734321" cy="44202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42" y="1696562"/>
            <a:ext cx="3515216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503299"/>
            <a:ext cx="10515600" cy="1325563"/>
          </a:xfrm>
        </p:spPr>
        <p:txBody>
          <a:bodyPr/>
          <a:lstStyle/>
          <a:p>
            <a:r>
              <a:rPr lang="fr-FR" dirty="0" smtClean="0"/>
              <a:t>Création des tables 2</a:t>
            </a:r>
            <a:r>
              <a:rPr lang="fr-FR" baseline="30000" dirty="0" smtClean="0"/>
              <a:t>nd</a:t>
            </a:r>
            <a:r>
              <a:rPr lang="fr-FR" dirty="0" smtClean="0"/>
              <a:t> méthode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83" y="1325563"/>
            <a:ext cx="8625385" cy="568014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9449937" y="1325563"/>
            <a:ext cx="290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des tables en amont sous MySQL.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8700447" y="1406412"/>
            <a:ext cx="5652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419354" y="2064191"/>
            <a:ext cx="2544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Faire correspondre l’identifiant des « tables CSV » réalisé en </a:t>
            </a:r>
            <a:r>
              <a:rPr lang="fr-FR" dirty="0" smtClean="0">
                <a:solidFill>
                  <a:srgbClr val="FF0000"/>
                </a:solidFill>
              </a:rPr>
              <a:t>clé primaire</a:t>
            </a:r>
            <a:r>
              <a:rPr lang="fr-FR" dirty="0"/>
              <a:t> </a:t>
            </a:r>
            <a:r>
              <a:rPr lang="fr-FR" dirty="0" smtClean="0">
                <a:solidFill>
                  <a:srgbClr val="FF0000"/>
                </a:solidFill>
              </a:rPr>
              <a:t>et auto-incrémenté.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8700447" y="2544950"/>
            <a:ext cx="5958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8669866" y="3838179"/>
            <a:ext cx="5958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9419354" y="3648132"/>
            <a:ext cx="264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Définir </a:t>
            </a:r>
            <a:r>
              <a:rPr lang="fr-FR" dirty="0" smtClean="0">
                <a:solidFill>
                  <a:srgbClr val="FF0000"/>
                </a:solidFill>
              </a:rPr>
              <a:t>le type de donnée</a:t>
            </a:r>
            <a:r>
              <a:rPr lang="fr-FR" dirty="0" smtClean="0"/>
              <a:t> pour chaque colonne de chaque table.</a:t>
            </a:r>
            <a:endParaRPr lang="fr-FR" dirty="0"/>
          </a:p>
        </p:txBody>
      </p:sp>
      <p:sp>
        <p:nvSpPr>
          <p:cNvPr id="12" name="Flèche droite 11"/>
          <p:cNvSpPr/>
          <p:nvPr/>
        </p:nvSpPr>
        <p:spPr>
          <a:xfrm>
            <a:off x="8669866" y="5299882"/>
            <a:ext cx="5958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9419355" y="5045850"/>
            <a:ext cx="2772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L’opération est répété pour les 4 tables. </a:t>
            </a:r>
            <a:r>
              <a:rPr lang="fr-FR" dirty="0"/>
              <a:t>I</a:t>
            </a:r>
            <a:r>
              <a:rPr lang="fr-FR" dirty="0" smtClean="0"/>
              <a:t>l faut aussi garder l’ordre des colonnes en fonction</a:t>
            </a:r>
            <a:r>
              <a:rPr lang="fr-FR" dirty="0"/>
              <a:t> </a:t>
            </a:r>
            <a:r>
              <a:rPr lang="fr-FR" dirty="0" smtClean="0"/>
              <a:t>des « tables CSV ».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99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33064" y="557301"/>
            <a:ext cx="8911687" cy="1280890"/>
          </a:xfrm>
        </p:spPr>
        <p:txBody>
          <a:bodyPr/>
          <a:lstStyle/>
          <a:p>
            <a:pPr algn="ctr"/>
            <a:r>
              <a:rPr lang="fr-FR" dirty="0" smtClean="0"/>
              <a:t>Importation des tables en csv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8871045" cy="516731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044751" y="1690688"/>
            <a:ext cx="1637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Importation des 4 tables en csv.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9084700" y="1703015"/>
            <a:ext cx="74639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>
            <a:off x="9084700" y="2994813"/>
            <a:ext cx="74639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831097" y="3017780"/>
            <a:ext cx="2360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Les tables doivent correspondre aux tables créés sous SQL Workbench.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887605" y="4856923"/>
            <a:ext cx="179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Importation terminé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4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595095"/>
            <a:ext cx="10515600" cy="1325563"/>
          </a:xfrm>
        </p:spPr>
        <p:txBody>
          <a:bodyPr/>
          <a:lstStyle/>
          <a:p>
            <a:r>
              <a:rPr lang="fr-FR" dirty="0" smtClean="0"/>
              <a:t>Fin de création du schéma et des bases.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27407"/>
            <a:ext cx="7874758" cy="543059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802807" y="1583141"/>
            <a:ext cx="337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tables sont importées dans un schéma nommer « </a:t>
            </a:r>
            <a:r>
              <a:rPr lang="fr-FR" dirty="0" err="1" smtClean="0"/>
              <a:t>DataImmo</a:t>
            </a:r>
            <a:r>
              <a:rPr lang="fr-FR" dirty="0" smtClean="0"/>
              <a:t> ».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802807" y="2795990"/>
            <a:ext cx="286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Chaque table renvoi 34169 lignes.</a:t>
            </a: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8193205" y="1669914"/>
            <a:ext cx="60960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8193205" y="2795990"/>
            <a:ext cx="60960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15400" y="3988557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select </a:t>
            </a:r>
            <a:r>
              <a:rPr lang="fr-FR" dirty="0" err="1" smtClean="0"/>
              <a:t>now</a:t>
            </a:r>
            <a:r>
              <a:rPr lang="fr-FR" dirty="0" smtClean="0"/>
              <a:t>() indique l’instant T.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>
            <a:off x="8193205" y="3988557"/>
            <a:ext cx="60960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42298" y="569519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S</a:t>
            </a:r>
            <a:r>
              <a:rPr lang="fr-FR" dirty="0" smtClean="0"/>
              <a:t>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61916" y="1587688"/>
            <a:ext cx="8915400" cy="4826760"/>
          </a:xfrm>
        </p:spPr>
        <p:txBody>
          <a:bodyPr/>
          <a:lstStyle/>
          <a:p>
            <a:r>
              <a:rPr lang="fr-FR" dirty="0">
                <a:hlinkClick r:id="rId2" action="ppaction://hlinksldjump"/>
              </a:rPr>
              <a:t>Modification de la base de </a:t>
            </a:r>
            <a:r>
              <a:rPr lang="fr-FR" dirty="0" smtClean="0">
                <a:hlinkClick r:id="rId2" action="ppaction://hlinksldjump"/>
              </a:rPr>
              <a:t>donnée / Excel</a:t>
            </a:r>
            <a:endParaRPr lang="fr-FR" dirty="0" smtClean="0"/>
          </a:p>
          <a:p>
            <a:r>
              <a:rPr lang="fr-FR" dirty="0">
                <a:hlinkClick r:id="rId3" action="ppaction://hlinksldjump"/>
              </a:rPr>
              <a:t>Création du dictionnaire des </a:t>
            </a:r>
            <a:r>
              <a:rPr lang="fr-FR" dirty="0" smtClean="0">
                <a:hlinkClick r:id="rId3" action="ppaction://hlinksldjump"/>
              </a:rPr>
              <a:t>variables</a:t>
            </a:r>
            <a:endParaRPr lang="fr-FR" dirty="0" smtClean="0"/>
          </a:p>
          <a:p>
            <a:r>
              <a:rPr lang="fr-FR" dirty="0">
                <a:hlinkClick r:id="rId4" action="ppaction://hlinksldjump"/>
              </a:rPr>
              <a:t>Création du schéma / </a:t>
            </a:r>
            <a:r>
              <a:rPr lang="fr-FR" dirty="0" smtClean="0">
                <a:hlinkClick r:id="rId4" action="ppaction://hlinksldjump"/>
              </a:rPr>
              <a:t>UML</a:t>
            </a:r>
            <a:endParaRPr lang="fr-FR" dirty="0" smtClean="0"/>
          </a:p>
          <a:p>
            <a:r>
              <a:rPr lang="fr-FR" dirty="0">
                <a:hlinkClick r:id="rId5" action="ppaction://hlinksldjump"/>
              </a:rPr>
              <a:t>Modèle conceptuel / Power </a:t>
            </a:r>
            <a:r>
              <a:rPr lang="fr-FR" dirty="0" smtClean="0">
                <a:hlinkClick r:id="rId5" action="ppaction://hlinksldjump"/>
              </a:rPr>
              <a:t>Architect</a:t>
            </a:r>
            <a:endParaRPr lang="fr-FR" dirty="0" smtClean="0"/>
          </a:p>
          <a:p>
            <a:r>
              <a:rPr lang="fr-FR" dirty="0">
                <a:hlinkClick r:id="rId6" action="ppaction://hlinksldjump"/>
              </a:rPr>
              <a:t>Préparation des tables avant l’importation </a:t>
            </a:r>
            <a:r>
              <a:rPr lang="fr-FR" dirty="0" smtClean="0">
                <a:hlinkClick r:id="rId6" action="ppaction://hlinksldjump"/>
              </a:rPr>
              <a:t>1/2</a:t>
            </a:r>
            <a:endParaRPr lang="fr-FR" dirty="0" smtClean="0"/>
          </a:p>
          <a:p>
            <a:r>
              <a:rPr lang="fr-FR" dirty="0">
                <a:hlinkClick r:id="rId7" action="ppaction://hlinksldjump"/>
              </a:rPr>
              <a:t>Préparation des tables </a:t>
            </a:r>
            <a:r>
              <a:rPr lang="fr-FR" dirty="0" smtClean="0">
                <a:hlinkClick r:id="rId7" action="ppaction://hlinksldjump"/>
              </a:rPr>
              <a:t>avant </a:t>
            </a:r>
            <a:r>
              <a:rPr lang="fr-FR" dirty="0">
                <a:hlinkClick r:id="rId7" action="ppaction://hlinksldjump"/>
              </a:rPr>
              <a:t>importation </a:t>
            </a:r>
            <a:r>
              <a:rPr lang="fr-FR" dirty="0" smtClean="0">
                <a:hlinkClick r:id="rId7" action="ppaction://hlinksldjump"/>
              </a:rPr>
              <a:t>2/2</a:t>
            </a:r>
            <a:endParaRPr lang="fr-FR" dirty="0" smtClean="0"/>
          </a:p>
          <a:p>
            <a:r>
              <a:rPr lang="fr-FR" dirty="0">
                <a:hlinkClick r:id="rId8" action="ppaction://hlinksldjump"/>
              </a:rPr>
              <a:t>Téléchargement de SQL </a:t>
            </a:r>
            <a:r>
              <a:rPr lang="fr-FR" dirty="0" smtClean="0">
                <a:hlinkClick r:id="rId8" action="ppaction://hlinksldjump"/>
              </a:rPr>
              <a:t>Workbench</a:t>
            </a:r>
            <a:endParaRPr lang="fr-FR" dirty="0" smtClean="0"/>
          </a:p>
          <a:p>
            <a:r>
              <a:rPr lang="fr-FR" dirty="0">
                <a:hlinkClick r:id="rId6" action="ppaction://hlinksldjump"/>
              </a:rPr>
              <a:t>Création des tables 1</a:t>
            </a:r>
            <a:r>
              <a:rPr lang="fr-FR" baseline="30000" dirty="0">
                <a:hlinkClick r:id="rId6" action="ppaction://hlinksldjump"/>
              </a:rPr>
              <a:t>er</a:t>
            </a:r>
            <a:r>
              <a:rPr lang="fr-FR" dirty="0">
                <a:hlinkClick r:id="rId6" action="ppaction://hlinksldjump"/>
              </a:rPr>
              <a:t> </a:t>
            </a:r>
            <a:r>
              <a:rPr lang="fr-FR" dirty="0" smtClean="0">
                <a:hlinkClick r:id="rId6" action="ppaction://hlinksldjump"/>
              </a:rPr>
              <a:t>méthode</a:t>
            </a:r>
            <a:endParaRPr lang="fr-FR" dirty="0" smtClean="0"/>
          </a:p>
          <a:p>
            <a:r>
              <a:rPr lang="fr-FR" dirty="0">
                <a:hlinkClick r:id="rId9" action="ppaction://hlinksldjump"/>
              </a:rPr>
              <a:t>Création des tables 2</a:t>
            </a:r>
            <a:r>
              <a:rPr lang="fr-FR" baseline="30000" dirty="0">
                <a:hlinkClick r:id="rId9" action="ppaction://hlinksldjump"/>
              </a:rPr>
              <a:t>nd</a:t>
            </a:r>
            <a:r>
              <a:rPr lang="fr-FR" dirty="0">
                <a:hlinkClick r:id="rId9" action="ppaction://hlinksldjump"/>
              </a:rPr>
              <a:t> </a:t>
            </a:r>
            <a:r>
              <a:rPr lang="fr-FR" dirty="0" smtClean="0">
                <a:hlinkClick r:id="rId9" action="ppaction://hlinksldjump"/>
              </a:rPr>
              <a:t>méthode</a:t>
            </a:r>
            <a:endParaRPr lang="fr-FR" dirty="0" smtClean="0"/>
          </a:p>
          <a:p>
            <a:r>
              <a:rPr lang="fr-FR" dirty="0">
                <a:hlinkClick r:id="rId10" action="ppaction://hlinksldjump"/>
              </a:rPr>
              <a:t>Importation des tables en </a:t>
            </a:r>
            <a:r>
              <a:rPr lang="fr-FR" dirty="0" smtClean="0">
                <a:hlinkClick r:id="rId10" action="ppaction://hlinksldjump"/>
              </a:rPr>
              <a:t>csv</a:t>
            </a:r>
            <a:endParaRPr lang="fr-FR" dirty="0" smtClean="0"/>
          </a:p>
          <a:p>
            <a:r>
              <a:rPr lang="fr-FR" dirty="0">
                <a:hlinkClick r:id="rId11" action="ppaction://hlinksldjump"/>
              </a:rPr>
              <a:t>Fin de création du schéma et des </a:t>
            </a:r>
            <a:r>
              <a:rPr lang="fr-FR" dirty="0" smtClean="0">
                <a:hlinkClick r:id="rId11" action="ppaction://hlinksldjump"/>
              </a:rPr>
              <a:t>bases</a:t>
            </a:r>
            <a:endParaRPr lang="fr-FR" dirty="0" smtClean="0"/>
          </a:p>
          <a:p>
            <a:r>
              <a:rPr lang="fr-FR" dirty="0" smtClean="0"/>
              <a:t>Requêtes en </a:t>
            </a:r>
            <a:r>
              <a:rPr lang="fr-FR" smtClean="0"/>
              <a:t>fichier PDF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6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9467" y="588454"/>
            <a:ext cx="8911687" cy="1280890"/>
          </a:xfrm>
        </p:spPr>
        <p:txBody>
          <a:bodyPr/>
          <a:lstStyle/>
          <a:p>
            <a:pPr algn="ctr"/>
            <a:r>
              <a:rPr lang="fr-FR" dirty="0" smtClean="0"/>
              <a:t>Modification de la base de donnée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7642746" cy="493528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802806" y="2434206"/>
            <a:ext cx="3220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Concaténation des colonnes pour avoir l’adresse complète.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802806" y="3886742"/>
            <a:ext cx="3043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Puis sélection des colonnes les plus importante pour la création du schéma « Data-</a:t>
            </a:r>
            <a:r>
              <a:rPr lang="fr-FR" dirty="0" err="1" smtClean="0"/>
              <a:t>Immo</a:t>
            </a:r>
            <a:r>
              <a:rPr lang="fr-FR" dirty="0" smtClean="0"/>
              <a:t> ».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8052600" y="2543972"/>
            <a:ext cx="66874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8052600" y="4158329"/>
            <a:ext cx="66874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1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810" y="493141"/>
            <a:ext cx="8911687" cy="1280890"/>
          </a:xfrm>
        </p:spPr>
        <p:txBody>
          <a:bodyPr/>
          <a:lstStyle/>
          <a:p>
            <a:pPr algn="ctr"/>
            <a:r>
              <a:rPr lang="fr-FR" dirty="0" smtClean="0"/>
              <a:t>Création du dictionnaire des variables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7" y="1487606"/>
            <a:ext cx="8237953" cy="518034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830101" y="2627122"/>
            <a:ext cx="3057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Pour la création du schémas relationnel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UML / Power Architect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Flèche vers le bas 4"/>
          <p:cNvSpPr/>
          <p:nvPr/>
        </p:nvSpPr>
        <p:spPr>
          <a:xfrm>
            <a:off x="10239164" y="1670891"/>
            <a:ext cx="484632" cy="690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830101" y="3975744"/>
            <a:ext cx="2920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Pour la création des tables </a:t>
            </a:r>
            <a:r>
              <a:rPr lang="fr-FR" dirty="0" smtClean="0">
                <a:solidFill>
                  <a:srgbClr val="FF0000"/>
                </a:solidFill>
              </a:rPr>
              <a:t>SQL Workbench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Flèche vers le haut 6"/>
          <p:cNvSpPr/>
          <p:nvPr/>
        </p:nvSpPr>
        <p:spPr>
          <a:xfrm>
            <a:off x="10239164" y="4865902"/>
            <a:ext cx="484632" cy="7433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0438" y="388739"/>
            <a:ext cx="8911687" cy="1280890"/>
          </a:xfrm>
        </p:spPr>
        <p:txBody>
          <a:bodyPr/>
          <a:lstStyle/>
          <a:p>
            <a:pPr algn="ctr"/>
            <a:r>
              <a:rPr lang="fr-FR" dirty="0" smtClean="0"/>
              <a:t>Création du schéma / UML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65" y="1391820"/>
            <a:ext cx="7916380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757" y="610042"/>
            <a:ext cx="8911687" cy="1280890"/>
          </a:xfrm>
        </p:spPr>
        <p:txBody>
          <a:bodyPr/>
          <a:lstStyle/>
          <a:p>
            <a:pPr algn="ctr"/>
            <a:r>
              <a:rPr lang="fr-FR" dirty="0" smtClean="0"/>
              <a:t>Modèle conceptuel / Power Architect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92" y="1250487"/>
            <a:ext cx="10297962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1231" y="145671"/>
            <a:ext cx="8911687" cy="1280890"/>
          </a:xfrm>
        </p:spPr>
        <p:txBody>
          <a:bodyPr/>
          <a:lstStyle/>
          <a:p>
            <a:pPr algn="ctr"/>
            <a:r>
              <a:rPr lang="fr-FR" dirty="0" smtClean="0"/>
              <a:t>Préparation des tables avant l’importation 1/2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776"/>
            <a:ext cx="6250675" cy="537822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025019" y="2240907"/>
            <a:ext cx="4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de la clé primaire en rajoutant une première colonne auto-incrémenté.</a:t>
            </a: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6832661" y="22662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8025019" y="3285814"/>
            <a:ext cx="411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Sous SQL Workbench, la première ligne avec les entêtes pour importer</a:t>
            </a:r>
            <a:r>
              <a:rPr lang="fr-FR" dirty="0"/>
              <a:t> </a:t>
            </a:r>
            <a:r>
              <a:rPr lang="fr-FR" dirty="0" smtClean="0"/>
              <a:t>est enlever.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>
            <a:off x="6832661" y="344751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915701" y="4094328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79" y="5194696"/>
            <a:ext cx="2484029" cy="99612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7137779" y="4409868"/>
            <a:ext cx="466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chaque table, le même principe est réalisé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9214340" y="5508093"/>
            <a:ext cx="28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Les tables sont prêtes !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6149" y="153192"/>
            <a:ext cx="8911687" cy="1280890"/>
          </a:xfrm>
        </p:spPr>
        <p:txBody>
          <a:bodyPr/>
          <a:lstStyle/>
          <a:p>
            <a:pPr algn="ctr"/>
            <a:r>
              <a:rPr lang="fr-FR" dirty="0" smtClean="0"/>
              <a:t>Préparation des tables avant importation 2/2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082"/>
            <a:ext cx="7734684" cy="542391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63293" y="2591165"/>
            <a:ext cx="324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Enregistrement des </a:t>
            </a:r>
            <a:r>
              <a:rPr lang="fr-FR" dirty="0" smtClean="0">
                <a:solidFill>
                  <a:srgbClr val="FF0000"/>
                </a:solidFill>
              </a:rPr>
              <a:t>4 tables </a:t>
            </a:r>
            <a:r>
              <a:rPr lang="fr-FR" dirty="0" smtClean="0"/>
              <a:t> en </a:t>
            </a:r>
            <a:r>
              <a:rPr lang="fr-FR" dirty="0" smtClean="0">
                <a:solidFill>
                  <a:srgbClr val="FF0000"/>
                </a:solidFill>
              </a:rPr>
              <a:t>csv.</a:t>
            </a:r>
            <a:endParaRPr lang="fr-FR" dirty="0"/>
          </a:p>
        </p:txBody>
      </p:sp>
      <p:sp>
        <p:nvSpPr>
          <p:cNvPr id="6" name="Flèche vers le haut 5"/>
          <p:cNvSpPr/>
          <p:nvPr/>
        </p:nvSpPr>
        <p:spPr>
          <a:xfrm>
            <a:off x="9845060" y="3648228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8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5038" y="533255"/>
            <a:ext cx="8761413" cy="706964"/>
          </a:xfrm>
        </p:spPr>
        <p:txBody>
          <a:bodyPr/>
          <a:lstStyle/>
          <a:p>
            <a:r>
              <a:rPr lang="fr-FR" dirty="0" smtClean="0"/>
              <a:t>Téléchargement de SQL </a:t>
            </a:r>
            <a:r>
              <a:rPr lang="fr-FR" dirty="0"/>
              <a:t>W</a:t>
            </a:r>
            <a:r>
              <a:rPr lang="fr-FR" dirty="0" smtClean="0"/>
              <a:t>orkbench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60500"/>
            <a:ext cx="7888406" cy="53975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103710" y="2073533"/>
            <a:ext cx="356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Téléchargement de MySQL. Une vidéo détail la configuration du début à la fin !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88" y="4594786"/>
            <a:ext cx="2388779" cy="18397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6187484" y="4005173"/>
            <a:ext cx="6185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https://www.youtube.com/watch?v=K1SOagDC3Xg</a:t>
            </a:r>
          </a:p>
        </p:txBody>
      </p:sp>
      <p:sp>
        <p:nvSpPr>
          <p:cNvPr id="8" name="Flèche droite 7"/>
          <p:cNvSpPr/>
          <p:nvPr/>
        </p:nvSpPr>
        <p:spPr>
          <a:xfrm>
            <a:off x="5649747" y="3947523"/>
            <a:ext cx="5207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8165</TotalTime>
  <Words>321</Words>
  <Application>Microsoft Office PowerPoint</Application>
  <PresentationFormat>Grand écran</PresentationFormat>
  <Paragraphs>47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 3</vt:lpstr>
      <vt:lpstr>Brin</vt:lpstr>
      <vt:lpstr>1_Brin</vt:lpstr>
      <vt:lpstr>« Data-Immo »</vt:lpstr>
      <vt:lpstr>Sommaire</vt:lpstr>
      <vt:lpstr>Modification de la base de donnée </vt:lpstr>
      <vt:lpstr>Création du dictionnaire des variables</vt:lpstr>
      <vt:lpstr>Création du schéma / UML</vt:lpstr>
      <vt:lpstr>Modèle conceptuel / Power Architect</vt:lpstr>
      <vt:lpstr>Préparation des tables avant l’importation 1/2</vt:lpstr>
      <vt:lpstr>Préparation des tables avant importation 2/2</vt:lpstr>
      <vt:lpstr>Téléchargement de SQL Workbench</vt:lpstr>
      <vt:lpstr>Création des tables 1er méthode</vt:lpstr>
      <vt:lpstr>Création des tables 2nd méthode</vt:lpstr>
      <vt:lpstr>Importation des tables en csv</vt:lpstr>
      <vt:lpstr>Fin de création du schéma et des bases.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Rénato CATALFAMO</dc:creator>
  <cp:lastModifiedBy>Rénato CATALFAMO</cp:lastModifiedBy>
  <cp:revision>59</cp:revision>
  <dcterms:created xsi:type="dcterms:W3CDTF">2021-08-05T14:46:17Z</dcterms:created>
  <dcterms:modified xsi:type="dcterms:W3CDTF">2021-08-19T15:00:34Z</dcterms:modified>
</cp:coreProperties>
</file>