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4"/>
  </p:notesMasterIdLst>
  <p:sldIdLst>
    <p:sldId id="256" r:id="rId2"/>
    <p:sldId id="270" r:id="rId3"/>
    <p:sldId id="280" r:id="rId4"/>
    <p:sldId id="258" r:id="rId5"/>
    <p:sldId id="257" r:id="rId6"/>
    <p:sldId id="259" r:id="rId7"/>
    <p:sldId id="260" r:id="rId8"/>
    <p:sldId id="271" r:id="rId9"/>
    <p:sldId id="273" r:id="rId10"/>
    <p:sldId id="261" r:id="rId11"/>
    <p:sldId id="274" r:id="rId12"/>
    <p:sldId id="276" r:id="rId13"/>
    <p:sldId id="262" r:id="rId14"/>
    <p:sldId id="269" r:id="rId15"/>
    <p:sldId id="263" r:id="rId16"/>
    <p:sldId id="279" r:id="rId17"/>
    <p:sldId id="265" r:id="rId18"/>
    <p:sldId id="266" r:id="rId19"/>
    <p:sldId id="267" r:id="rId20"/>
    <p:sldId id="277" r:id="rId21"/>
    <p:sldId id="268" r:id="rId22"/>
    <p:sldId id="281"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0664" autoAdjust="0"/>
  </p:normalViewPr>
  <p:slideViewPr>
    <p:cSldViewPr snapToGrid="0">
      <p:cViewPr varScale="1">
        <p:scale>
          <a:sx n="67" d="100"/>
          <a:sy n="67"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09B95-3C9A-41F5-849E-301BBB352E4D}" type="datetimeFigureOut">
              <a:rPr lang="fr-FR" smtClean="0"/>
              <a:t>30/09/2021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03196-425B-4AFC-AA9D-497885E1EA54}" type="slidenum">
              <a:rPr lang="fr-FR" smtClean="0"/>
              <a:t>‹N°›</a:t>
            </a:fld>
            <a:endParaRPr lang="fr-FR"/>
          </a:p>
        </p:txBody>
      </p:sp>
    </p:spTree>
    <p:extLst>
      <p:ext uri="{BB962C8B-B14F-4D97-AF65-F5344CB8AC3E}">
        <p14:creationId xmlns:p14="http://schemas.microsoft.com/office/powerpoint/2010/main" val="143792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7803196-425B-4AFC-AA9D-497885E1EA54}" type="slidenum">
              <a:rPr lang="fr-FR" smtClean="0"/>
              <a:t>4</a:t>
            </a:fld>
            <a:endParaRPr lang="fr-FR"/>
          </a:p>
        </p:txBody>
      </p:sp>
    </p:spTree>
    <p:extLst>
      <p:ext uri="{BB962C8B-B14F-4D97-AF65-F5344CB8AC3E}">
        <p14:creationId xmlns:p14="http://schemas.microsoft.com/office/powerpoint/2010/main" val="403704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27806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185352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206530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184279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397756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4B1273-C3A8-426C-9CE5-0C4E65264E3C}" type="datetimeFigureOut">
              <a:rPr lang="fr-FR" smtClean="0"/>
              <a:t>30/09/2021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423885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64B1273-C3A8-426C-9CE5-0C4E65264E3C}" type="datetimeFigureOut">
              <a:rPr lang="fr-FR" smtClean="0"/>
              <a:t>30/09/2021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41755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64B1273-C3A8-426C-9CE5-0C4E65264E3C}" type="datetimeFigureOut">
              <a:rPr lang="fr-FR" smtClean="0"/>
              <a:t>30/09/2021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36466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4B1273-C3A8-426C-9CE5-0C4E65264E3C}" type="datetimeFigureOut">
              <a:rPr lang="fr-FR" smtClean="0"/>
              <a:t>30/09/2021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309017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4B1273-C3A8-426C-9CE5-0C4E65264E3C}" type="datetimeFigureOut">
              <a:rPr lang="fr-FR" smtClean="0"/>
              <a:t>30/09/2021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134490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64B1273-C3A8-426C-9CE5-0C4E65264E3C}" type="datetimeFigureOut">
              <a:rPr lang="fr-FR" smtClean="0"/>
              <a:t>30/09/2021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D7C9C-5E28-4755-8DAA-96C4937977A8}" type="slidenum">
              <a:rPr lang="fr-FR" smtClean="0"/>
              <a:t>‹N°›</a:t>
            </a:fld>
            <a:endParaRPr lang="fr-FR"/>
          </a:p>
        </p:txBody>
      </p:sp>
    </p:spTree>
    <p:extLst>
      <p:ext uri="{BB962C8B-B14F-4D97-AF65-F5344CB8AC3E}">
        <p14:creationId xmlns:p14="http://schemas.microsoft.com/office/powerpoint/2010/main" val="64077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B1273-C3A8-426C-9CE5-0C4E65264E3C}" type="datetimeFigureOut">
              <a:rPr lang="fr-FR" smtClean="0"/>
              <a:t>30/09/2021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D7C9C-5E28-4755-8DAA-96C4937977A8}" type="slidenum">
              <a:rPr lang="fr-FR" smtClean="0"/>
              <a:t>‹N°›</a:t>
            </a:fld>
            <a:endParaRPr lang="fr-FR"/>
          </a:p>
        </p:txBody>
      </p:sp>
    </p:spTree>
    <p:extLst>
      <p:ext uri="{BB962C8B-B14F-4D97-AF65-F5344CB8AC3E}">
        <p14:creationId xmlns:p14="http://schemas.microsoft.com/office/powerpoint/2010/main" val="369519089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0.xml"/><Relationship Id="rId1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9.xml"/><Relationship Id="rId12" Type="http://schemas.openxmlformats.org/officeDocument/2006/relationships/slide" Target="slide21.xml"/><Relationship Id="rId17" Type="http://schemas.openxmlformats.org/officeDocument/2006/relationships/slide" Target="slide13.xml"/><Relationship Id="rId2" Type="http://schemas.openxmlformats.org/officeDocument/2006/relationships/slide" Target="slide3.xml"/><Relationship Id="rId16" Type="http://schemas.openxmlformats.org/officeDocument/2006/relationships/slide" Target="slide12.xml"/><Relationship Id="rId20"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8.xml"/><Relationship Id="rId5" Type="http://schemas.openxmlformats.org/officeDocument/2006/relationships/slide" Target="slide5.xml"/><Relationship Id="rId15" Type="http://schemas.openxmlformats.org/officeDocument/2006/relationships/slide" Target="slide11.xml"/><Relationship Id="rId10" Type="http://schemas.openxmlformats.org/officeDocument/2006/relationships/slide" Target="slide20.xml"/><Relationship Id="rId19" Type="http://schemas.openxmlformats.org/officeDocument/2006/relationships/slide" Target="slide15.xml"/><Relationship Id="rId4" Type="http://schemas.openxmlformats.org/officeDocument/2006/relationships/slide" Target="slide17.xml"/><Relationship Id="rId9" Type="http://schemas.openxmlformats.org/officeDocument/2006/relationships/slide" Target="slide7.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fao.org/faostat/fr/#data"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67536" y="2716326"/>
            <a:ext cx="10504509" cy="2262781"/>
          </a:xfrm>
        </p:spPr>
        <p:txBody>
          <a:bodyPr>
            <a:normAutofit fontScale="90000"/>
          </a:bodyPr>
          <a:lstStyle/>
          <a:p>
            <a:pPr algn="ctr"/>
            <a:r>
              <a:rPr lang="fr-FR" dirty="0"/>
              <a:t>Organisation des Nations Unies pour l’alimentation et l’agriculture</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61" y="573201"/>
            <a:ext cx="2143125" cy="2143125"/>
          </a:xfrm>
          <a:prstGeom prst="rect">
            <a:avLst/>
          </a:prstGeom>
        </p:spPr>
      </p:pic>
      <p:sp>
        <p:nvSpPr>
          <p:cNvPr id="3" name="Rectangle 2"/>
          <p:cNvSpPr/>
          <p:nvPr/>
        </p:nvSpPr>
        <p:spPr>
          <a:xfrm>
            <a:off x="7248633" y="6051929"/>
            <a:ext cx="3902350" cy="369332"/>
          </a:xfrm>
          <a:prstGeom prst="rect">
            <a:avLst/>
          </a:prstGeom>
        </p:spPr>
        <p:txBody>
          <a:bodyPr wrap="none">
            <a:spAutoFit/>
          </a:bodyPr>
          <a:lstStyle/>
          <a:p>
            <a:r>
              <a:rPr lang="fr-FR" dirty="0"/>
              <a:t>Analyse des données pour l’année 2017</a:t>
            </a:r>
          </a:p>
        </p:txBody>
      </p:sp>
    </p:spTree>
    <p:extLst>
      <p:ext uri="{BB962C8B-B14F-4D97-AF65-F5344CB8AC3E}">
        <p14:creationId xmlns:p14="http://schemas.microsoft.com/office/powerpoint/2010/main" val="2382643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08" y="3449482"/>
            <a:ext cx="6083300" cy="2829320"/>
          </a:xfrm>
          <a:prstGeom prst="rect">
            <a:avLst/>
          </a:prstGeom>
        </p:spPr>
      </p:pic>
      <p:sp>
        <p:nvSpPr>
          <p:cNvPr id="3" name="Espace réservé du contenu 2"/>
          <p:cNvSpPr>
            <a:spLocks noGrp="1"/>
          </p:cNvSpPr>
          <p:nvPr>
            <p:ph idx="1"/>
          </p:nvPr>
        </p:nvSpPr>
        <p:spPr>
          <a:xfrm>
            <a:off x="838199" y="1825625"/>
            <a:ext cx="11036121" cy="4351338"/>
          </a:xfrm>
        </p:spPr>
        <p:txBody>
          <a:bodyPr>
            <a:normAutofit/>
          </a:bodyPr>
          <a:lstStyle/>
          <a:p>
            <a:pPr marL="0" indent="0">
              <a:buNone/>
            </a:pPr>
            <a:r>
              <a:rPr lang="fr-FR" sz="1800" dirty="0" smtClean="0"/>
              <a:t>Il y a 9% de la population thaïlandaise qui est en sous-nutrition, un chiffre plus élevé que la proportion de sous-nutrition mondiale en 2017.</a:t>
            </a:r>
            <a:endParaRPr lang="fr-FR" sz="1800" dirty="0"/>
          </a:p>
        </p:txBody>
      </p:sp>
      <p:sp>
        <p:nvSpPr>
          <p:cNvPr id="8" name="Titre 7"/>
          <p:cNvSpPr>
            <a:spLocks noGrp="1"/>
          </p:cNvSpPr>
          <p:nvPr>
            <p:ph type="title"/>
          </p:nvPr>
        </p:nvSpPr>
        <p:spPr/>
        <p:txBody>
          <a:bodyPr/>
          <a:lstStyle/>
          <a:p>
            <a:pPr algn="ctr"/>
            <a:r>
              <a:rPr lang="fr-FR" dirty="0" smtClean="0"/>
              <a:t>La Thaïlande en 2017 </a:t>
            </a:r>
            <a:endParaRPr lang="fr-FR" dirty="0"/>
          </a:p>
        </p:txBody>
      </p:sp>
      <p:sp>
        <p:nvSpPr>
          <p:cNvPr id="9" name="Flèche droite 8"/>
          <p:cNvSpPr/>
          <p:nvPr/>
        </p:nvSpPr>
        <p:spPr>
          <a:xfrm>
            <a:off x="838199" y="27169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043357" y="2774632"/>
            <a:ext cx="4902113" cy="369332"/>
          </a:xfrm>
          <a:prstGeom prst="rect">
            <a:avLst/>
          </a:prstGeom>
          <a:noFill/>
        </p:spPr>
        <p:txBody>
          <a:bodyPr wrap="square" rtlCol="0">
            <a:spAutoFit/>
          </a:bodyPr>
          <a:lstStyle/>
          <a:p>
            <a:r>
              <a:rPr lang="fr-FR" dirty="0" smtClean="0"/>
              <a:t>Représentation graphique</a:t>
            </a:r>
            <a:endParaRPr lang="fr-FR" dirty="0"/>
          </a:p>
        </p:txBody>
      </p:sp>
      <p:sp>
        <p:nvSpPr>
          <p:cNvPr id="12" name="ZoneTexte 11"/>
          <p:cNvSpPr txBox="1"/>
          <p:nvPr/>
        </p:nvSpPr>
        <p:spPr>
          <a:xfrm>
            <a:off x="8882142" y="3838315"/>
            <a:ext cx="2163651" cy="1477328"/>
          </a:xfrm>
          <a:prstGeom prst="rect">
            <a:avLst/>
          </a:prstGeom>
          <a:noFill/>
        </p:spPr>
        <p:txBody>
          <a:bodyPr wrap="square" rtlCol="0">
            <a:spAutoFit/>
          </a:bodyPr>
          <a:lstStyle/>
          <a:p>
            <a:r>
              <a:rPr lang="fr-FR" dirty="0" smtClean="0"/>
              <a:t>C’est une proportion qui montre que le pays est dans un état de sous-nutrition extrême.</a:t>
            </a:r>
            <a:endParaRPr lang="fr-FR" dirty="0"/>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259" y="3303397"/>
            <a:ext cx="2057400" cy="2219325"/>
          </a:xfrm>
          <a:prstGeom prst="rect">
            <a:avLst/>
          </a:prstGeom>
        </p:spPr>
      </p:pic>
      <p:sp>
        <p:nvSpPr>
          <p:cNvPr id="2" name="ZoneTexte 1"/>
          <p:cNvSpPr txBox="1"/>
          <p:nvPr/>
        </p:nvSpPr>
        <p:spPr>
          <a:xfrm>
            <a:off x="6229350" y="1375872"/>
            <a:ext cx="3843337" cy="261610"/>
          </a:xfrm>
          <a:prstGeom prst="rect">
            <a:avLst/>
          </a:prstGeom>
          <a:noFill/>
        </p:spPr>
        <p:txBody>
          <a:bodyPr wrap="square" rtlCol="0">
            <a:spAutoFit/>
          </a:bodyPr>
          <a:lstStyle/>
          <a:p>
            <a:r>
              <a:rPr lang="fr-FR" sz="1100" dirty="0" smtClean="0"/>
              <a:t>Exemple d’un pays en sous-nutrition</a:t>
            </a:r>
            <a:endParaRPr lang="fr-FR" sz="1100" dirty="0"/>
          </a:p>
        </p:txBody>
      </p:sp>
    </p:spTree>
    <p:extLst>
      <p:ext uri="{BB962C8B-B14F-4D97-AF65-F5344CB8AC3E}">
        <p14:creationId xmlns:p14="http://schemas.microsoft.com/office/powerpoint/2010/main" val="463604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5684" y="-91847"/>
            <a:ext cx="10515600" cy="1325563"/>
          </a:xfrm>
        </p:spPr>
        <p:txBody>
          <a:bodyPr/>
          <a:lstStyle/>
          <a:p>
            <a:pPr algn="ctr"/>
            <a:r>
              <a:rPr lang="fr-FR" dirty="0" smtClean="0"/>
              <a:t>Le cas du manioc</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887" y="1787857"/>
            <a:ext cx="7886163" cy="3632356"/>
          </a:xfrm>
        </p:spPr>
      </p:pic>
      <p:sp>
        <p:nvSpPr>
          <p:cNvPr id="7" name="ZoneTexte 6"/>
          <p:cNvSpPr txBox="1"/>
          <p:nvPr/>
        </p:nvSpPr>
        <p:spPr>
          <a:xfrm>
            <a:off x="6761408" y="3680550"/>
            <a:ext cx="4159876" cy="646331"/>
          </a:xfrm>
          <a:prstGeom prst="rect">
            <a:avLst/>
          </a:prstGeom>
          <a:noFill/>
        </p:spPr>
        <p:txBody>
          <a:bodyPr wrap="square" rtlCol="0">
            <a:spAutoFit/>
          </a:bodyPr>
          <a:lstStyle/>
          <a:p>
            <a:r>
              <a:rPr lang="fr-FR" dirty="0" smtClean="0"/>
              <a:t>Un rapport Production, Exportation du manioc de l’ordre de 83% !  </a:t>
            </a:r>
            <a:endParaRPr lang="fr-FR" dirty="0"/>
          </a:p>
        </p:txBody>
      </p:sp>
      <p:sp>
        <p:nvSpPr>
          <p:cNvPr id="8" name="Flèche vers le bas 7"/>
          <p:cNvSpPr/>
          <p:nvPr/>
        </p:nvSpPr>
        <p:spPr>
          <a:xfrm>
            <a:off x="8391350" y="4473598"/>
            <a:ext cx="484632" cy="799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761408" y="5420212"/>
            <a:ext cx="3876541" cy="1200329"/>
          </a:xfrm>
          <a:prstGeom prst="rect">
            <a:avLst/>
          </a:prstGeom>
          <a:noFill/>
        </p:spPr>
        <p:txBody>
          <a:bodyPr wrap="square" rtlCol="0">
            <a:spAutoFit/>
          </a:bodyPr>
          <a:lstStyle/>
          <a:p>
            <a:r>
              <a:rPr lang="fr-FR" dirty="0" smtClean="0"/>
              <a:t>La Thaïlande exporte certain produit à des fins économique et politique  laissant sa population en état de sous-nutrition élevé. </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822" y="1117600"/>
            <a:ext cx="3885127" cy="2289929"/>
          </a:xfrm>
          <a:prstGeom prst="rect">
            <a:avLst/>
          </a:prstGeom>
        </p:spPr>
      </p:pic>
    </p:spTree>
    <p:extLst>
      <p:ext uri="{BB962C8B-B14F-4D97-AF65-F5344CB8AC3E}">
        <p14:creationId xmlns:p14="http://schemas.microsoft.com/office/powerpoint/2010/main" val="3669184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Thaïlande proportion générale</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690688"/>
            <a:ext cx="6903545" cy="4125912"/>
          </a:xfrm>
          <a:prstGeom prst="rect">
            <a:avLst/>
          </a:prstGeom>
        </p:spPr>
      </p:pic>
      <p:sp>
        <p:nvSpPr>
          <p:cNvPr id="4" name="ZoneTexte 3"/>
          <p:cNvSpPr txBox="1"/>
          <p:nvPr/>
        </p:nvSpPr>
        <p:spPr>
          <a:xfrm>
            <a:off x="7513320" y="2247900"/>
            <a:ext cx="1920240" cy="1200329"/>
          </a:xfrm>
          <a:prstGeom prst="rect">
            <a:avLst/>
          </a:prstGeom>
          <a:noFill/>
        </p:spPr>
        <p:txBody>
          <a:bodyPr wrap="square" rtlCol="0">
            <a:spAutoFit/>
          </a:bodyPr>
          <a:lstStyle/>
          <a:p>
            <a:r>
              <a:rPr lang="fr-FR" dirty="0" smtClean="0"/>
              <a:t>Une exportation générale de l’ordre de 25% de la production.</a:t>
            </a:r>
            <a:endParaRPr lang="fr-FR" dirty="0"/>
          </a:p>
        </p:txBody>
      </p:sp>
      <p:sp>
        <p:nvSpPr>
          <p:cNvPr id="5" name="ZoneTexte 4"/>
          <p:cNvSpPr txBox="1"/>
          <p:nvPr/>
        </p:nvSpPr>
        <p:spPr>
          <a:xfrm>
            <a:off x="7513320" y="3581400"/>
            <a:ext cx="1920240" cy="2308324"/>
          </a:xfrm>
          <a:prstGeom prst="rect">
            <a:avLst/>
          </a:prstGeom>
          <a:noFill/>
        </p:spPr>
        <p:txBody>
          <a:bodyPr wrap="square" rtlCol="0">
            <a:spAutoFit/>
          </a:bodyPr>
          <a:lstStyle/>
          <a:p>
            <a:r>
              <a:rPr lang="fr-FR" dirty="0" smtClean="0"/>
              <a:t>On notera aussi une importation beaucoup plus basse qu’une exportation qui n’arrange pas la situation critique du pays ! </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763" y="4541162"/>
            <a:ext cx="2143125" cy="2143125"/>
          </a:xfrm>
          <a:prstGeom prst="rect">
            <a:avLst/>
          </a:prstGeom>
        </p:spPr>
      </p:pic>
      <p:sp>
        <p:nvSpPr>
          <p:cNvPr id="7" name="ZoneTexte 6"/>
          <p:cNvSpPr txBox="1"/>
          <p:nvPr/>
        </p:nvSpPr>
        <p:spPr>
          <a:xfrm>
            <a:off x="414338" y="5816600"/>
            <a:ext cx="4972050" cy="646331"/>
          </a:xfrm>
          <a:prstGeom prst="rect">
            <a:avLst/>
          </a:prstGeom>
          <a:noFill/>
        </p:spPr>
        <p:txBody>
          <a:bodyPr wrap="square" rtlCol="0">
            <a:spAutoFit/>
          </a:bodyPr>
          <a:lstStyle/>
          <a:p>
            <a:r>
              <a:rPr lang="fr-FR" dirty="0" smtClean="0"/>
              <a:t>On retiendra que c’est un schéma répétitif qui concerne de nombreux pays pauvres !  </a:t>
            </a:r>
            <a:endParaRPr lang="fr-FR" dirty="0"/>
          </a:p>
        </p:txBody>
      </p:sp>
    </p:spTree>
    <p:extLst>
      <p:ext uri="{BB962C8B-B14F-4D97-AF65-F5344CB8AC3E}">
        <p14:creationId xmlns:p14="http://schemas.microsoft.com/office/powerpoint/2010/main" val="2718405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243" y="0"/>
            <a:ext cx="11212512" cy="1280890"/>
          </a:xfrm>
        </p:spPr>
        <p:txBody>
          <a:bodyPr>
            <a:normAutofit/>
          </a:bodyPr>
          <a:lstStyle/>
          <a:p>
            <a:pPr algn="ctr"/>
            <a:r>
              <a:rPr lang="fr-FR" sz="3200" dirty="0" smtClean="0"/>
              <a:t>Proportion de la population en sous-nutrition des pays en 2017</a:t>
            </a:r>
            <a:endParaRPr lang="fr-FR" sz="3200"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7" y="3055533"/>
            <a:ext cx="6164803" cy="2819794"/>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499" y="2997519"/>
            <a:ext cx="6159501" cy="2877808"/>
          </a:xfrm>
          <a:prstGeom prst="rect">
            <a:avLst/>
          </a:prstGeom>
        </p:spPr>
      </p:pic>
      <p:sp>
        <p:nvSpPr>
          <p:cNvPr id="8" name="ZoneTexte 7"/>
          <p:cNvSpPr txBox="1"/>
          <p:nvPr/>
        </p:nvSpPr>
        <p:spPr>
          <a:xfrm>
            <a:off x="899048" y="2289266"/>
            <a:ext cx="4635500" cy="646331"/>
          </a:xfrm>
          <a:prstGeom prst="rect">
            <a:avLst/>
          </a:prstGeom>
          <a:noFill/>
        </p:spPr>
        <p:txBody>
          <a:bodyPr wrap="square" rtlCol="0">
            <a:spAutoFit/>
          </a:bodyPr>
          <a:lstStyle/>
          <a:p>
            <a:pPr algn="ctr"/>
            <a:r>
              <a:rPr lang="fr-FR" dirty="0" smtClean="0"/>
              <a:t>Proportion de la population des pays dont la sous-nutrition est la plus élevé. </a:t>
            </a:r>
            <a:endParaRPr lang="fr-FR" dirty="0"/>
          </a:p>
        </p:txBody>
      </p:sp>
      <p:sp>
        <p:nvSpPr>
          <p:cNvPr id="10" name="ZoneTexte 9"/>
          <p:cNvSpPr txBox="1"/>
          <p:nvPr/>
        </p:nvSpPr>
        <p:spPr>
          <a:xfrm>
            <a:off x="6299200" y="2289265"/>
            <a:ext cx="4635500" cy="646331"/>
          </a:xfrm>
          <a:prstGeom prst="rect">
            <a:avLst/>
          </a:prstGeom>
          <a:noFill/>
        </p:spPr>
        <p:txBody>
          <a:bodyPr wrap="square" rtlCol="0">
            <a:spAutoFit/>
          </a:bodyPr>
          <a:lstStyle/>
          <a:p>
            <a:pPr algn="ctr"/>
            <a:r>
              <a:rPr lang="fr-FR" dirty="0" smtClean="0"/>
              <a:t>Proportion de la population des pays en sous-nutrition le moins élevé.  </a:t>
            </a:r>
            <a:endParaRPr lang="fr-FR" dirty="0"/>
          </a:p>
        </p:txBody>
      </p:sp>
      <p:sp>
        <p:nvSpPr>
          <p:cNvPr id="3" name="Flèche droite 2"/>
          <p:cNvSpPr/>
          <p:nvPr/>
        </p:nvSpPr>
        <p:spPr>
          <a:xfrm>
            <a:off x="899048" y="128089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2080148" y="1354659"/>
            <a:ext cx="2273300" cy="369332"/>
          </a:xfrm>
          <a:prstGeom prst="rect">
            <a:avLst/>
          </a:prstGeom>
          <a:noFill/>
        </p:spPr>
        <p:txBody>
          <a:bodyPr wrap="square" rtlCol="0">
            <a:spAutoFit/>
          </a:bodyPr>
          <a:lstStyle/>
          <a:p>
            <a:r>
              <a:rPr lang="fr-FR" b="1" dirty="0" smtClean="0"/>
              <a:t>Tableau représentatif</a:t>
            </a:r>
            <a:endParaRPr lang="fr-FR" b="1" dirty="0"/>
          </a:p>
        </p:txBody>
      </p:sp>
    </p:spTree>
    <p:extLst>
      <p:ext uri="{BB962C8B-B14F-4D97-AF65-F5344CB8AC3E}">
        <p14:creationId xmlns:p14="http://schemas.microsoft.com/office/powerpoint/2010/main" val="741484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06" y="1619020"/>
            <a:ext cx="5971197" cy="3621273"/>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071" y="1619020"/>
            <a:ext cx="5756857" cy="3621273"/>
          </a:xfrm>
          <a:prstGeom prst="rect">
            <a:avLst/>
          </a:prstGeom>
        </p:spPr>
      </p:pic>
      <p:sp>
        <p:nvSpPr>
          <p:cNvPr id="5" name="ZoneTexte 4"/>
          <p:cNvSpPr txBox="1"/>
          <p:nvPr/>
        </p:nvSpPr>
        <p:spPr>
          <a:xfrm>
            <a:off x="1282367" y="509582"/>
            <a:ext cx="8877613" cy="461665"/>
          </a:xfrm>
          <a:prstGeom prst="rect">
            <a:avLst/>
          </a:prstGeom>
          <a:noFill/>
        </p:spPr>
        <p:txBody>
          <a:bodyPr wrap="square" rtlCol="0">
            <a:spAutoFit/>
          </a:bodyPr>
          <a:lstStyle/>
          <a:p>
            <a:r>
              <a:rPr lang="fr-FR" sz="2400" dirty="0" smtClean="0"/>
              <a:t>Représentation graphique</a:t>
            </a:r>
            <a:endParaRPr lang="fr-FR" sz="2400" dirty="0"/>
          </a:p>
        </p:txBody>
      </p:sp>
      <p:sp>
        <p:nvSpPr>
          <p:cNvPr id="6" name="Flèche gauche 5"/>
          <p:cNvSpPr/>
          <p:nvPr/>
        </p:nvSpPr>
        <p:spPr>
          <a:xfrm>
            <a:off x="4939791" y="49809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1017431" y="5287901"/>
            <a:ext cx="5035640" cy="1200329"/>
          </a:xfrm>
          <a:prstGeom prst="rect">
            <a:avLst/>
          </a:prstGeom>
          <a:noFill/>
        </p:spPr>
        <p:txBody>
          <a:bodyPr wrap="square" rtlCol="0">
            <a:spAutoFit/>
          </a:bodyPr>
          <a:lstStyle/>
          <a:p>
            <a:r>
              <a:rPr lang="fr-FR" b="1" dirty="0" smtClean="0"/>
              <a:t>Proportion</a:t>
            </a:r>
            <a:r>
              <a:rPr lang="fr-FR" dirty="0" smtClean="0"/>
              <a:t> : </a:t>
            </a:r>
            <a:r>
              <a:rPr lang="fr-FR" dirty="0" smtClean="0">
                <a:solidFill>
                  <a:schemeClr val="accent2">
                    <a:lumMod val="75000"/>
                  </a:schemeClr>
                </a:solidFill>
              </a:rPr>
              <a:t>60% D'Afrique</a:t>
            </a:r>
          </a:p>
          <a:p>
            <a:r>
              <a:rPr lang="fr-FR" dirty="0"/>
              <a:t>	 </a:t>
            </a:r>
            <a:r>
              <a:rPr lang="fr-FR" dirty="0" smtClean="0"/>
              <a:t>    20% D'Asie</a:t>
            </a:r>
          </a:p>
          <a:p>
            <a:r>
              <a:rPr lang="fr-FR" dirty="0" smtClean="0"/>
              <a:t>	     10 % D’Amérique </a:t>
            </a:r>
          </a:p>
          <a:p>
            <a:r>
              <a:rPr lang="fr-FR" dirty="0" smtClean="0"/>
              <a:t>                       10% D'Océanie </a:t>
            </a:r>
            <a:endParaRPr lang="fr-FR" dirty="0"/>
          </a:p>
        </p:txBody>
      </p:sp>
      <p:sp>
        <p:nvSpPr>
          <p:cNvPr id="7" name="ZoneTexte 6"/>
          <p:cNvSpPr txBox="1"/>
          <p:nvPr/>
        </p:nvSpPr>
        <p:spPr>
          <a:xfrm>
            <a:off x="7156360" y="5287901"/>
            <a:ext cx="5035640" cy="1200329"/>
          </a:xfrm>
          <a:prstGeom prst="rect">
            <a:avLst/>
          </a:prstGeom>
          <a:noFill/>
        </p:spPr>
        <p:txBody>
          <a:bodyPr wrap="square" rtlCol="0">
            <a:spAutoFit/>
          </a:bodyPr>
          <a:lstStyle/>
          <a:p>
            <a:r>
              <a:rPr lang="fr-FR" b="1" dirty="0" smtClean="0"/>
              <a:t>Proportion</a:t>
            </a:r>
            <a:r>
              <a:rPr lang="fr-FR" dirty="0" smtClean="0"/>
              <a:t> : </a:t>
            </a:r>
            <a:r>
              <a:rPr lang="fr-FR" dirty="0" smtClean="0">
                <a:solidFill>
                  <a:schemeClr val="accent2">
                    <a:lumMod val="75000"/>
                  </a:schemeClr>
                </a:solidFill>
              </a:rPr>
              <a:t>10% D'Afrique</a:t>
            </a:r>
          </a:p>
          <a:p>
            <a:r>
              <a:rPr lang="fr-FR" dirty="0"/>
              <a:t>	 </a:t>
            </a:r>
            <a:r>
              <a:rPr lang="fr-FR" dirty="0" smtClean="0"/>
              <a:t>    40% D'Asie</a:t>
            </a:r>
          </a:p>
          <a:p>
            <a:r>
              <a:rPr lang="fr-FR" dirty="0" smtClean="0"/>
              <a:t>	     20 % D’Amérique </a:t>
            </a:r>
          </a:p>
          <a:p>
            <a:r>
              <a:rPr lang="fr-FR" dirty="0" smtClean="0">
                <a:solidFill>
                  <a:schemeClr val="accent6"/>
                </a:solidFill>
              </a:rPr>
              <a:t>                      30% D‘Europe </a:t>
            </a:r>
            <a:endParaRPr lang="fr-FR" dirty="0">
              <a:solidFill>
                <a:schemeClr val="accent6"/>
              </a:solidFill>
            </a:endParaRPr>
          </a:p>
        </p:txBody>
      </p:sp>
    </p:spTree>
    <p:extLst>
      <p:ext uri="{BB962C8B-B14F-4D97-AF65-F5344CB8AC3E}">
        <p14:creationId xmlns:p14="http://schemas.microsoft.com/office/powerpoint/2010/main" val="2345949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8556" y="74640"/>
            <a:ext cx="8911687" cy="1280890"/>
          </a:xfrm>
        </p:spPr>
        <p:txBody>
          <a:bodyPr>
            <a:normAutofit fontScale="90000"/>
          </a:bodyPr>
          <a:lstStyle/>
          <a:p>
            <a:pPr algn="ctr"/>
            <a:r>
              <a:rPr lang="fr-FR" dirty="0" smtClean="0"/>
              <a:t>Pays qui ont le plus bénéficier d’aide alimentaire en 2013</a:t>
            </a:r>
            <a:endParaRPr lang="fr-FR" dirty="0"/>
          </a:p>
        </p:txBody>
      </p:sp>
      <p:graphicFrame>
        <p:nvGraphicFramePr>
          <p:cNvPr id="9" name="Espace réservé du contenu 8"/>
          <p:cNvGraphicFramePr>
            <a:graphicFrameLocks noGrp="1" noChangeAspect="1"/>
          </p:cNvGraphicFramePr>
          <p:nvPr>
            <p:ph idx="1"/>
            <p:extLst>
              <p:ext uri="{D42A27DB-BD31-4B8C-83A1-F6EECF244321}">
                <p14:modId xmlns:p14="http://schemas.microsoft.com/office/powerpoint/2010/main" val="2564204882"/>
              </p:ext>
            </p:extLst>
          </p:nvPr>
        </p:nvGraphicFramePr>
        <p:xfrm>
          <a:off x="4306888" y="4610100"/>
          <a:ext cx="3221037" cy="2171700"/>
        </p:xfrm>
        <a:graphic>
          <a:graphicData uri="http://schemas.openxmlformats.org/presentationml/2006/ole">
            <mc:AlternateContent xmlns:mc="http://schemas.openxmlformats.org/markup-compatibility/2006">
              <mc:Choice xmlns:v="urn:schemas-microsoft-com:vml" Requires="v">
                <p:oleObj spid="_x0000_s1278" name="Graphique" r:id="rId3" imgW="2952588" imgH="1990564" progId="MSGraph.Chart.8">
                  <p:embed followColorScheme="full"/>
                </p:oleObj>
              </mc:Choice>
              <mc:Fallback>
                <p:oleObj name="Graphique" r:id="rId3" imgW="2952588" imgH="1990564" progId="MSGraph.Chart.8">
                  <p:embed followColorScheme="full"/>
                  <p:pic>
                    <p:nvPicPr>
                      <p:cNvPr id="0" name=""/>
                      <p:cNvPicPr/>
                      <p:nvPr/>
                    </p:nvPicPr>
                    <p:blipFill>
                      <a:blip r:embed="rId4"/>
                      <a:stretch>
                        <a:fillRect/>
                      </a:stretch>
                    </p:blipFill>
                    <p:spPr>
                      <a:xfrm>
                        <a:off x="4306888" y="4610100"/>
                        <a:ext cx="3221037" cy="2171700"/>
                      </a:xfrm>
                      <a:prstGeom prst="rect">
                        <a:avLst/>
                      </a:prstGeom>
                    </p:spPr>
                  </p:pic>
                </p:oleObj>
              </mc:Fallback>
            </mc:AlternateContent>
          </a:graphicData>
        </a:graphic>
      </p:graphicFrame>
      <p:sp>
        <p:nvSpPr>
          <p:cNvPr id="5" name="ZoneTexte 4"/>
          <p:cNvSpPr txBox="1"/>
          <p:nvPr/>
        </p:nvSpPr>
        <p:spPr>
          <a:xfrm>
            <a:off x="1754725" y="1498600"/>
            <a:ext cx="4239675" cy="646331"/>
          </a:xfrm>
          <a:prstGeom prst="rect">
            <a:avLst/>
          </a:prstGeom>
          <a:noFill/>
        </p:spPr>
        <p:txBody>
          <a:bodyPr wrap="square" rtlCol="0">
            <a:spAutoFit/>
          </a:bodyPr>
          <a:lstStyle/>
          <a:p>
            <a:r>
              <a:rPr lang="fr-FR" dirty="0" smtClean="0"/>
              <a:t>Tableau qui représente les pays qui ont le plus d’aide alimentaire en tonne </a:t>
            </a:r>
            <a:endParaRPr lang="fr-FR" dirty="0"/>
          </a:p>
        </p:txBody>
      </p:sp>
      <p:sp>
        <p:nvSpPr>
          <p:cNvPr id="6" name="ZoneTexte 5"/>
          <p:cNvSpPr txBox="1"/>
          <p:nvPr/>
        </p:nvSpPr>
        <p:spPr>
          <a:xfrm>
            <a:off x="6642905" y="1507252"/>
            <a:ext cx="4239675" cy="646331"/>
          </a:xfrm>
          <a:prstGeom prst="rect">
            <a:avLst/>
          </a:prstGeom>
          <a:noFill/>
        </p:spPr>
        <p:txBody>
          <a:bodyPr wrap="square" rtlCol="0">
            <a:spAutoFit/>
          </a:bodyPr>
          <a:lstStyle/>
          <a:p>
            <a:r>
              <a:rPr lang="fr-FR" dirty="0"/>
              <a:t>T</a:t>
            </a:r>
            <a:r>
              <a:rPr lang="fr-FR" dirty="0" smtClean="0"/>
              <a:t>ableau qui représente les pays qui ont le moins d’aide alimentaire en tonne </a:t>
            </a:r>
            <a:endParaRPr lang="fr-FR" dirty="0"/>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1599" y="2545287"/>
            <a:ext cx="6887536" cy="2915057"/>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181" y="2535761"/>
            <a:ext cx="5144218" cy="2924583"/>
          </a:xfrm>
          <a:prstGeom prst="rect">
            <a:avLst/>
          </a:prstGeom>
        </p:spPr>
      </p:pic>
    </p:spTree>
    <p:extLst>
      <p:ext uri="{BB962C8B-B14F-4D97-AF65-F5344CB8AC3E}">
        <p14:creationId xmlns:p14="http://schemas.microsoft.com/office/powerpoint/2010/main" val="1273729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èche droite 1"/>
          <p:cNvSpPr/>
          <p:nvPr/>
        </p:nvSpPr>
        <p:spPr>
          <a:xfrm>
            <a:off x="495300" y="4191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778000" y="476750"/>
            <a:ext cx="6057900" cy="369332"/>
          </a:xfrm>
          <a:prstGeom prst="rect">
            <a:avLst/>
          </a:prstGeom>
          <a:noFill/>
        </p:spPr>
        <p:txBody>
          <a:bodyPr wrap="square" rtlCol="0">
            <a:spAutoFit/>
          </a:bodyPr>
          <a:lstStyle/>
          <a:p>
            <a:r>
              <a:rPr lang="fr-FR" dirty="0" smtClean="0"/>
              <a:t>Représentation graphique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300" y="1319456"/>
            <a:ext cx="6616700" cy="316713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6" y="1263547"/>
            <a:ext cx="5480377" cy="3167136"/>
          </a:xfrm>
          <a:prstGeom prst="rect">
            <a:avLst/>
          </a:prstGeom>
        </p:spPr>
      </p:pic>
      <p:sp>
        <p:nvSpPr>
          <p:cNvPr id="7" name="ZoneTexte 6"/>
          <p:cNvSpPr txBox="1"/>
          <p:nvPr/>
        </p:nvSpPr>
        <p:spPr>
          <a:xfrm>
            <a:off x="765223" y="4727711"/>
            <a:ext cx="4635500" cy="923330"/>
          </a:xfrm>
          <a:prstGeom prst="rect">
            <a:avLst/>
          </a:prstGeom>
          <a:noFill/>
        </p:spPr>
        <p:txBody>
          <a:bodyPr wrap="square" rtlCol="0">
            <a:spAutoFit/>
          </a:bodyPr>
          <a:lstStyle/>
          <a:p>
            <a:r>
              <a:rPr lang="fr-FR" dirty="0" smtClean="0"/>
              <a:t>La République arabe syrienne suivie de l’Ethiopie et le Yémen ont eu le plus d’aide depuis 2013</a:t>
            </a:r>
            <a:endParaRPr lang="fr-FR" dirty="0"/>
          </a:p>
        </p:txBody>
      </p:sp>
      <p:sp>
        <p:nvSpPr>
          <p:cNvPr id="8" name="ZoneTexte 7"/>
          <p:cNvSpPr txBox="1"/>
          <p:nvPr/>
        </p:nvSpPr>
        <p:spPr>
          <a:xfrm>
            <a:off x="7017418" y="4525039"/>
            <a:ext cx="4635500" cy="923330"/>
          </a:xfrm>
          <a:prstGeom prst="rect">
            <a:avLst/>
          </a:prstGeom>
          <a:noFill/>
        </p:spPr>
        <p:txBody>
          <a:bodyPr wrap="square" rtlCol="0">
            <a:spAutoFit/>
          </a:bodyPr>
          <a:lstStyle/>
          <a:p>
            <a:r>
              <a:rPr lang="fr-FR" dirty="0" smtClean="0"/>
              <a:t>La Bolivie, la Géorgie ainsi que le Timor ont reçu le moins d’aide parmi ceux qui en ont bénéficié depuis 2013</a:t>
            </a:r>
            <a:endParaRPr lang="fr-FR" dirty="0"/>
          </a:p>
        </p:txBody>
      </p:sp>
      <p:sp>
        <p:nvSpPr>
          <p:cNvPr id="9" name="ZoneTexte 8"/>
          <p:cNvSpPr txBox="1"/>
          <p:nvPr/>
        </p:nvSpPr>
        <p:spPr>
          <a:xfrm>
            <a:off x="765223" y="5681784"/>
            <a:ext cx="5035640" cy="923330"/>
          </a:xfrm>
          <a:prstGeom prst="rect">
            <a:avLst/>
          </a:prstGeom>
          <a:noFill/>
        </p:spPr>
        <p:txBody>
          <a:bodyPr wrap="square" rtlCol="0">
            <a:spAutoFit/>
          </a:bodyPr>
          <a:lstStyle/>
          <a:p>
            <a:r>
              <a:rPr lang="fr-FR" b="1" dirty="0" smtClean="0"/>
              <a:t>Proportion</a:t>
            </a:r>
            <a:r>
              <a:rPr lang="fr-FR" dirty="0" smtClean="0"/>
              <a:t> : </a:t>
            </a:r>
            <a:r>
              <a:rPr lang="fr-FR" dirty="0">
                <a:solidFill>
                  <a:srgbClr val="FF0000"/>
                </a:solidFill>
              </a:rPr>
              <a:t>8</a:t>
            </a:r>
            <a:r>
              <a:rPr lang="fr-FR" dirty="0" smtClean="0">
                <a:solidFill>
                  <a:srgbClr val="FF0000"/>
                </a:solidFill>
              </a:rPr>
              <a:t>0% De pays africain</a:t>
            </a:r>
          </a:p>
          <a:p>
            <a:r>
              <a:rPr lang="fr-FR" dirty="0"/>
              <a:t>	 </a:t>
            </a:r>
            <a:r>
              <a:rPr lang="fr-FR" dirty="0" smtClean="0"/>
              <a:t>    </a:t>
            </a:r>
            <a:r>
              <a:rPr lang="fr-FR" dirty="0" smtClean="0">
                <a:solidFill>
                  <a:srgbClr val="FF0000"/>
                </a:solidFill>
              </a:rPr>
              <a:t>20% Asiatique</a:t>
            </a:r>
          </a:p>
          <a:p>
            <a:r>
              <a:rPr lang="fr-FR" dirty="0" smtClean="0"/>
              <a:t>	</a:t>
            </a:r>
            <a:endParaRPr lang="fr-FR" dirty="0"/>
          </a:p>
        </p:txBody>
      </p:sp>
      <p:sp>
        <p:nvSpPr>
          <p:cNvPr id="13" name="Flèche droite 12"/>
          <p:cNvSpPr/>
          <p:nvPr/>
        </p:nvSpPr>
        <p:spPr>
          <a:xfrm>
            <a:off x="6039010" y="610220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7070967" y="6159857"/>
            <a:ext cx="5474585" cy="369332"/>
          </a:xfrm>
          <a:prstGeom prst="rect">
            <a:avLst/>
          </a:prstGeom>
          <a:noFill/>
        </p:spPr>
        <p:txBody>
          <a:bodyPr wrap="square" rtlCol="0">
            <a:spAutoFit/>
          </a:bodyPr>
          <a:lstStyle/>
          <a:p>
            <a:r>
              <a:rPr lang="fr-FR" dirty="0" smtClean="0"/>
              <a:t>Corrélation entre aide-alimentaire et sous-nutrition</a:t>
            </a:r>
            <a:endParaRPr lang="fr-FR" dirty="0"/>
          </a:p>
        </p:txBody>
      </p:sp>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2918" y="6466625"/>
            <a:ext cx="431450" cy="391375"/>
          </a:xfrm>
          <a:prstGeom prst="rect">
            <a:avLst/>
          </a:prstGeom>
        </p:spPr>
      </p:pic>
    </p:spTree>
    <p:extLst>
      <p:ext uri="{BB962C8B-B14F-4D97-AF65-F5344CB8AC3E}">
        <p14:creationId xmlns:p14="http://schemas.microsoft.com/office/powerpoint/2010/main" val="36123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8938600" y="1013709"/>
            <a:ext cx="2971800" cy="1200329"/>
          </a:xfrm>
          <a:prstGeom prst="rect">
            <a:avLst/>
          </a:prstGeom>
          <a:noFill/>
        </p:spPr>
        <p:txBody>
          <a:bodyPr wrap="square" rtlCol="0">
            <a:spAutoFit/>
          </a:bodyPr>
          <a:lstStyle/>
          <a:p>
            <a:pPr algn="ctr"/>
            <a:r>
              <a:rPr lang="fr-FR" dirty="0" smtClean="0"/>
              <a:t>Pays dont la</a:t>
            </a:r>
          </a:p>
          <a:p>
            <a:pPr algn="ctr"/>
            <a:r>
              <a:rPr lang="fr-FR" dirty="0" smtClean="0"/>
              <a:t>Disponibilité alimentaire est la moins élevé (ordre croissant)</a:t>
            </a:r>
            <a:endParaRPr lang="fr-FR" dirty="0"/>
          </a:p>
        </p:txBody>
      </p:sp>
      <p:sp>
        <p:nvSpPr>
          <p:cNvPr id="10" name="ZoneTexte 9"/>
          <p:cNvSpPr txBox="1"/>
          <p:nvPr/>
        </p:nvSpPr>
        <p:spPr>
          <a:xfrm>
            <a:off x="8938600" y="3493449"/>
            <a:ext cx="2971800" cy="1200329"/>
          </a:xfrm>
          <a:prstGeom prst="rect">
            <a:avLst/>
          </a:prstGeom>
          <a:noFill/>
        </p:spPr>
        <p:txBody>
          <a:bodyPr wrap="square" rtlCol="0">
            <a:spAutoFit/>
          </a:bodyPr>
          <a:lstStyle/>
          <a:p>
            <a:pPr algn="ctr"/>
            <a:r>
              <a:rPr lang="fr-FR" dirty="0" smtClean="0"/>
              <a:t>Pays dont la</a:t>
            </a:r>
          </a:p>
          <a:p>
            <a:pPr algn="ctr"/>
            <a:r>
              <a:rPr lang="fr-FR" dirty="0" smtClean="0"/>
              <a:t>Disponibilité alimentaire est la plus élevé (ordre décroissant)</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3262558"/>
            <a:ext cx="2486025" cy="1838325"/>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7" y="1210264"/>
            <a:ext cx="2962275" cy="1543050"/>
          </a:xfrm>
          <a:prstGeom prst="rect">
            <a:avLst/>
          </a:prstGeom>
        </p:spPr>
      </p:pic>
      <p:sp>
        <p:nvSpPr>
          <p:cNvPr id="4" name="ZoneTexte 3"/>
          <p:cNvSpPr txBox="1"/>
          <p:nvPr/>
        </p:nvSpPr>
        <p:spPr>
          <a:xfrm>
            <a:off x="1397000" y="177800"/>
            <a:ext cx="10223500" cy="523220"/>
          </a:xfrm>
          <a:prstGeom prst="rect">
            <a:avLst/>
          </a:prstGeom>
          <a:noFill/>
        </p:spPr>
        <p:txBody>
          <a:bodyPr wrap="square" rtlCol="0">
            <a:spAutoFit/>
          </a:bodyPr>
          <a:lstStyle/>
          <a:p>
            <a:pPr algn="ctr"/>
            <a:r>
              <a:rPr lang="fr-FR" sz="2800" dirty="0" smtClean="0"/>
              <a:t>Disponibilité alimentaire des pays [Calories / Jours]</a:t>
            </a:r>
            <a:endParaRPr lang="fr-FR" sz="2800"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5119" y="803909"/>
            <a:ext cx="4210638" cy="2210108"/>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396" y="3262558"/>
            <a:ext cx="4798361" cy="2095792"/>
          </a:xfrm>
          <a:prstGeom prst="rect">
            <a:avLst/>
          </a:prstGeom>
        </p:spPr>
      </p:pic>
      <p:sp>
        <p:nvSpPr>
          <p:cNvPr id="9" name="Flèche droite 8"/>
          <p:cNvSpPr/>
          <p:nvPr/>
        </p:nvSpPr>
        <p:spPr>
          <a:xfrm>
            <a:off x="8530878" y="48920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9607805" y="5019428"/>
            <a:ext cx="2893545" cy="369332"/>
          </a:xfrm>
          <a:prstGeom prst="rect">
            <a:avLst/>
          </a:prstGeom>
          <a:noFill/>
        </p:spPr>
        <p:txBody>
          <a:bodyPr wrap="square" rtlCol="0">
            <a:spAutoFit/>
          </a:bodyPr>
          <a:lstStyle/>
          <a:p>
            <a:r>
              <a:rPr lang="fr-FR" dirty="0" smtClean="0">
                <a:solidFill>
                  <a:schemeClr val="accent6"/>
                </a:solidFill>
              </a:rPr>
              <a:t>Europe, Amérique du Nord</a:t>
            </a:r>
            <a:r>
              <a:rPr lang="fr-FR" dirty="0" smtClean="0"/>
              <a:t> </a:t>
            </a:r>
            <a:endParaRPr lang="fr-FR" dirty="0"/>
          </a:p>
        </p:txBody>
      </p:sp>
      <p:sp>
        <p:nvSpPr>
          <p:cNvPr id="14" name="Flèche droite 13"/>
          <p:cNvSpPr/>
          <p:nvPr/>
        </p:nvSpPr>
        <p:spPr>
          <a:xfrm>
            <a:off x="8449396" y="24126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9607805" y="2470322"/>
            <a:ext cx="3166499" cy="369332"/>
          </a:xfrm>
          <a:prstGeom prst="rect">
            <a:avLst/>
          </a:prstGeom>
          <a:noFill/>
        </p:spPr>
        <p:txBody>
          <a:bodyPr wrap="square" rtlCol="0">
            <a:spAutoFit/>
          </a:bodyPr>
          <a:lstStyle/>
          <a:p>
            <a:r>
              <a:rPr lang="fr-FR" dirty="0" smtClean="0">
                <a:solidFill>
                  <a:srgbClr val="FF0000"/>
                </a:solidFill>
              </a:rPr>
              <a:t>Afrique, Asie </a:t>
            </a:r>
            <a:endParaRPr lang="fr-FR" dirty="0">
              <a:solidFill>
                <a:srgbClr val="FF0000"/>
              </a:solidFill>
            </a:endParaRPr>
          </a:p>
        </p:txBody>
      </p:sp>
      <p:sp>
        <p:nvSpPr>
          <p:cNvPr id="5" name="Rectangle 4"/>
          <p:cNvSpPr/>
          <p:nvPr/>
        </p:nvSpPr>
        <p:spPr>
          <a:xfrm>
            <a:off x="476250" y="5697873"/>
            <a:ext cx="6096000" cy="989886"/>
          </a:xfrm>
          <a:prstGeom prst="rect">
            <a:avLst/>
          </a:prstGeom>
        </p:spPr>
        <p:txBody>
          <a:bodyPr>
            <a:spAutoFit/>
          </a:bodyPr>
          <a:lstStyle/>
          <a:p>
            <a:pPr>
              <a:lnSpc>
                <a:spcPct val="108000"/>
              </a:lnSpc>
              <a:buFont typeface="Arial" panose="020B0604020202020204" pitchFamily="34" charset="0"/>
              <a:buChar char="•"/>
            </a:pPr>
            <a:r>
              <a:rPr lang="fr-FR" dirty="0" smtClean="0"/>
              <a:t> La </a:t>
            </a:r>
            <a:r>
              <a:rPr lang="fr-FR" dirty="0"/>
              <a:t>disponibilité alimentaire correspond à la disponibilité d'aliments en quantité suffisante et d'une qualité appropriée pour l’alimentation humaine.</a:t>
            </a:r>
            <a:endParaRPr lang="fr-FR" dirty="0">
              <a:effectLst/>
            </a:endParaRPr>
          </a:p>
        </p:txBody>
      </p:sp>
    </p:spTree>
    <p:extLst>
      <p:ext uri="{BB962C8B-B14F-4D97-AF65-F5344CB8AC3E}">
        <p14:creationId xmlns:p14="http://schemas.microsoft.com/office/powerpoint/2010/main" val="3327101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776" y="1184413"/>
            <a:ext cx="8054724" cy="4899025"/>
          </a:xfrm>
        </p:spPr>
      </p:pic>
      <p:sp>
        <p:nvSpPr>
          <p:cNvPr id="6" name="ZoneTexte 5"/>
          <p:cNvSpPr txBox="1"/>
          <p:nvPr/>
        </p:nvSpPr>
        <p:spPr>
          <a:xfrm>
            <a:off x="9194800" y="1879600"/>
            <a:ext cx="2476500" cy="2031325"/>
          </a:xfrm>
          <a:prstGeom prst="rect">
            <a:avLst/>
          </a:prstGeom>
          <a:noFill/>
        </p:spPr>
        <p:txBody>
          <a:bodyPr wrap="square" rtlCol="0">
            <a:spAutoFit/>
          </a:bodyPr>
          <a:lstStyle/>
          <a:p>
            <a:r>
              <a:rPr lang="fr-FR" b="1" dirty="0" smtClean="0"/>
              <a:t>Proportion</a:t>
            </a:r>
            <a:r>
              <a:rPr lang="fr-FR" dirty="0" smtClean="0"/>
              <a:t> de la disponibilité alimentaire en fonction de la population du pays pouvant être la mieux nourrie</a:t>
            </a:r>
          </a:p>
          <a:p>
            <a:r>
              <a:rPr lang="fr-FR" dirty="0" smtClean="0"/>
              <a:t>(Ordre décroissant)  </a:t>
            </a:r>
            <a:endParaRPr lang="fr-FR" dirty="0"/>
          </a:p>
        </p:txBody>
      </p:sp>
      <p:sp>
        <p:nvSpPr>
          <p:cNvPr id="7" name="Flèche vers le bas 6"/>
          <p:cNvSpPr/>
          <p:nvPr/>
        </p:nvSpPr>
        <p:spPr>
          <a:xfrm>
            <a:off x="10166350" y="5461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haut 7"/>
          <p:cNvSpPr/>
          <p:nvPr/>
        </p:nvSpPr>
        <p:spPr>
          <a:xfrm>
            <a:off x="10166350" y="3873500"/>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752600" y="266700"/>
            <a:ext cx="7213600" cy="861774"/>
          </a:xfrm>
          <a:prstGeom prst="rect">
            <a:avLst/>
          </a:prstGeom>
          <a:noFill/>
        </p:spPr>
        <p:txBody>
          <a:bodyPr wrap="square" rtlCol="0">
            <a:spAutoFit/>
          </a:bodyPr>
          <a:lstStyle/>
          <a:p>
            <a:pPr algn="ctr"/>
            <a:r>
              <a:rPr lang="fr-FR" sz="3200" dirty="0" smtClean="0"/>
              <a:t>Proportion de la disponibilité alimentair</a:t>
            </a:r>
            <a:r>
              <a:rPr lang="fr-FR" sz="3200" dirty="0"/>
              <a:t>e</a:t>
            </a:r>
            <a:endParaRPr lang="fr-FR" sz="3200" dirty="0" smtClean="0"/>
          </a:p>
          <a:p>
            <a:r>
              <a:rPr lang="fr-FR" dirty="0" smtClean="0"/>
              <a:t>   Tableau 1/2</a:t>
            </a:r>
            <a:endParaRPr lang="fr-FR" dirty="0"/>
          </a:p>
        </p:txBody>
      </p:sp>
    </p:spTree>
    <p:extLst>
      <p:ext uri="{BB962C8B-B14F-4D97-AF65-F5344CB8AC3E}">
        <p14:creationId xmlns:p14="http://schemas.microsoft.com/office/powerpoint/2010/main" val="989954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941" y="1067571"/>
            <a:ext cx="8545118" cy="5285109"/>
          </a:xfrm>
          <a:prstGeom prst="rect">
            <a:avLst/>
          </a:prstGeom>
        </p:spPr>
      </p:pic>
      <p:sp>
        <p:nvSpPr>
          <p:cNvPr id="3" name="ZoneTexte 2"/>
          <p:cNvSpPr txBox="1"/>
          <p:nvPr/>
        </p:nvSpPr>
        <p:spPr>
          <a:xfrm>
            <a:off x="9715500" y="1955800"/>
            <a:ext cx="2476500" cy="2031325"/>
          </a:xfrm>
          <a:prstGeom prst="rect">
            <a:avLst/>
          </a:prstGeom>
          <a:noFill/>
        </p:spPr>
        <p:txBody>
          <a:bodyPr wrap="square" rtlCol="0">
            <a:spAutoFit/>
          </a:bodyPr>
          <a:lstStyle/>
          <a:p>
            <a:r>
              <a:rPr lang="fr-FR" b="1" dirty="0" smtClean="0"/>
              <a:t>Proportion</a:t>
            </a:r>
            <a:r>
              <a:rPr lang="fr-FR" dirty="0" smtClean="0"/>
              <a:t> de la disponibilité alimentaire en fonction de la population du pays pouvant être le moins nourrie</a:t>
            </a:r>
          </a:p>
          <a:p>
            <a:r>
              <a:rPr lang="fr-FR" dirty="0" smtClean="0"/>
              <a:t>(Ordre croissant)  </a:t>
            </a:r>
            <a:endParaRPr lang="fr-FR" dirty="0"/>
          </a:p>
        </p:txBody>
      </p:sp>
      <p:sp>
        <p:nvSpPr>
          <p:cNvPr id="4" name="Flèche vers le haut 3"/>
          <p:cNvSpPr/>
          <p:nvPr/>
        </p:nvSpPr>
        <p:spPr>
          <a:xfrm>
            <a:off x="10711434" y="4064000"/>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10711434" y="62351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820213" y="35504"/>
            <a:ext cx="6486659" cy="800219"/>
          </a:xfrm>
          <a:prstGeom prst="rect">
            <a:avLst/>
          </a:prstGeom>
          <a:noFill/>
        </p:spPr>
        <p:txBody>
          <a:bodyPr wrap="square" rtlCol="0">
            <a:spAutoFit/>
          </a:bodyPr>
          <a:lstStyle/>
          <a:p>
            <a:r>
              <a:rPr lang="fr-FR" sz="2800" dirty="0"/>
              <a:t>Proportion de la disponibilité alimentaire</a:t>
            </a:r>
          </a:p>
          <a:p>
            <a:r>
              <a:rPr lang="fr-FR" dirty="0" smtClean="0"/>
              <a:t>Tableau 2/2</a:t>
            </a:r>
            <a:endParaRPr lang="fr-FR" dirty="0"/>
          </a:p>
        </p:txBody>
      </p:sp>
    </p:spTree>
    <p:extLst>
      <p:ext uri="{BB962C8B-B14F-4D97-AF65-F5344CB8AC3E}">
        <p14:creationId xmlns:p14="http://schemas.microsoft.com/office/powerpoint/2010/main" val="1473851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721217"/>
          </a:xfrm>
        </p:spPr>
        <p:txBody>
          <a:bodyPr>
            <a:normAutofit/>
          </a:bodyPr>
          <a:lstStyle/>
          <a:p>
            <a:r>
              <a:rPr lang="fr-FR" sz="2800" dirty="0" smtClean="0"/>
              <a:t>Sommaire</a:t>
            </a:r>
            <a:endParaRPr lang="fr-FR" sz="2800" dirty="0"/>
          </a:p>
        </p:txBody>
      </p:sp>
      <p:sp>
        <p:nvSpPr>
          <p:cNvPr id="5" name="Espace réservé du contenu 4"/>
          <p:cNvSpPr>
            <a:spLocks noGrp="1"/>
          </p:cNvSpPr>
          <p:nvPr>
            <p:ph idx="1"/>
          </p:nvPr>
        </p:nvSpPr>
        <p:spPr>
          <a:xfrm>
            <a:off x="0" y="811369"/>
            <a:ext cx="11353800" cy="5692462"/>
          </a:xfrm>
        </p:spPr>
        <p:txBody>
          <a:bodyPr>
            <a:normAutofit lnSpcReduction="10000"/>
          </a:bodyPr>
          <a:lstStyle/>
          <a:p>
            <a:pPr marL="0" indent="0">
              <a:buNone/>
            </a:pPr>
            <a:r>
              <a:rPr lang="fr-FR" sz="1400" dirty="0" smtClean="0">
                <a:hlinkClick r:id="rId2" action="ppaction://hlinksldjump"/>
              </a:rPr>
              <a:t>Librairies</a:t>
            </a:r>
            <a:endParaRPr lang="fr-FR" sz="1400" dirty="0" smtClean="0"/>
          </a:p>
          <a:p>
            <a:pPr marL="0" indent="0">
              <a:buNone/>
            </a:pPr>
            <a:endParaRPr lang="fr-FR" sz="1400" dirty="0" smtClean="0"/>
          </a:p>
          <a:p>
            <a:pPr marL="0" indent="0">
              <a:buNone/>
            </a:pPr>
            <a:r>
              <a:rPr lang="fr-FR" sz="1400" dirty="0" smtClean="0">
                <a:hlinkClick r:id="rId3" action="ppaction://hlinksldjump"/>
              </a:rPr>
              <a:t>Proportion de personne en état de sous-nutrition dans le monde en 2017</a:t>
            </a:r>
            <a:r>
              <a:rPr lang="fr-FR" sz="1400" dirty="0" smtClean="0"/>
              <a:t>                                              </a:t>
            </a:r>
            <a:r>
              <a:rPr lang="fr-FR" sz="1400" dirty="0" smtClean="0">
                <a:hlinkClick r:id="rId4" action="ppaction://hlinksldjump"/>
              </a:rPr>
              <a:t>Disponibilité alimentaire des pays [Calories / Jours]</a:t>
            </a:r>
            <a:endParaRPr lang="fr-FR" sz="1400" dirty="0"/>
          </a:p>
          <a:p>
            <a:pPr marL="0" indent="0">
              <a:buNone/>
            </a:pPr>
            <a:r>
              <a:rPr lang="fr-FR" sz="1400" dirty="0" smtClean="0">
                <a:hlinkClick r:id="rId5" action="ppaction://hlinksldjump"/>
              </a:rPr>
              <a:t>Proportion de la population mondiale pouvant être nourrie en 2017 </a:t>
            </a:r>
            <a:r>
              <a:rPr lang="fr-FR" sz="1400" dirty="0" smtClean="0"/>
              <a:t>                                                       </a:t>
            </a:r>
            <a:r>
              <a:rPr lang="fr-FR" sz="1400" dirty="0" smtClean="0">
                <a:hlinkClick r:id="rId6" action="ppaction://hlinksldjump"/>
              </a:rPr>
              <a:t>Proportion de la disponibilité alimentaire Tableau 1/2</a:t>
            </a:r>
            <a:endParaRPr lang="fr-FR" sz="1400" dirty="0" smtClean="0"/>
          </a:p>
          <a:p>
            <a:pPr marL="0" indent="0">
              <a:buNone/>
            </a:pPr>
            <a:r>
              <a:rPr lang="fr-FR" sz="1400" dirty="0" smtClean="0"/>
              <a:t>                                                                                                                                                                                   </a:t>
            </a:r>
            <a:r>
              <a:rPr lang="fr-FR" sz="1400" dirty="0" smtClean="0">
                <a:hlinkClick r:id="rId7" action="ppaction://hlinksldjump"/>
              </a:rPr>
              <a:t>Proportion de la disponibilité alimentaire tableau 2/2</a:t>
            </a:r>
            <a:endParaRPr lang="fr-FR" sz="1400" dirty="0" smtClean="0"/>
          </a:p>
          <a:p>
            <a:pPr marL="0" indent="0">
              <a:buNone/>
            </a:pPr>
            <a:r>
              <a:rPr lang="fr-FR" sz="1400" dirty="0" smtClean="0">
                <a:hlinkClick r:id="rId8" action="ppaction://hlinksldjump"/>
              </a:rPr>
              <a:t>Proportion de la population pouvant être nourrie de produit végétal en 2017</a:t>
            </a:r>
            <a:r>
              <a:rPr lang="fr-FR" sz="1400" dirty="0" smtClean="0"/>
              <a:t>                                       </a:t>
            </a:r>
          </a:p>
          <a:p>
            <a:pPr marL="0" indent="0">
              <a:buNone/>
            </a:pPr>
            <a:r>
              <a:rPr lang="fr-FR" sz="1400" dirty="0" smtClean="0">
                <a:hlinkClick r:id="rId9" action="ppaction://hlinksldjump"/>
              </a:rPr>
              <a:t>Proportion de la disponibilité intérieur mondiale</a:t>
            </a:r>
            <a:r>
              <a:rPr lang="fr-FR" sz="1400" dirty="0" smtClean="0"/>
              <a:t>                                                                                            </a:t>
            </a:r>
            <a:r>
              <a:rPr lang="fr-FR" sz="1400" dirty="0" smtClean="0">
                <a:hlinkClick r:id="rId10" action="ppaction://hlinksldjump"/>
              </a:rPr>
              <a:t>Représentation graphique</a:t>
            </a:r>
            <a:endParaRPr lang="fr-FR" sz="1400" dirty="0" smtClean="0"/>
          </a:p>
          <a:p>
            <a:pPr marL="0" indent="0">
              <a:buNone/>
            </a:pPr>
            <a:r>
              <a:rPr lang="fr-FR" sz="1400" dirty="0" smtClean="0">
                <a:hlinkClick r:id="rId11" action="ppaction://hlinksldjump"/>
              </a:rPr>
              <a:t>Consommation </a:t>
            </a:r>
            <a:r>
              <a:rPr lang="fr-FR" sz="1400" dirty="0">
                <a:hlinkClick r:id="rId11" action="ppaction://hlinksldjump"/>
              </a:rPr>
              <a:t>des céréales dans le </a:t>
            </a:r>
            <a:r>
              <a:rPr lang="fr-FR" sz="1400" dirty="0" smtClean="0">
                <a:hlinkClick r:id="rId11" action="ppaction://hlinksldjump"/>
              </a:rPr>
              <a:t>monde</a:t>
            </a:r>
            <a:endParaRPr lang="fr-FR" sz="1400" dirty="0"/>
          </a:p>
          <a:p>
            <a:pPr marL="0" indent="0">
              <a:buNone/>
            </a:pPr>
            <a:r>
              <a:rPr lang="fr-FR" sz="1400" dirty="0" smtClean="0"/>
              <a:t>                                                                                                                                                                                   </a:t>
            </a:r>
            <a:r>
              <a:rPr lang="fr-FR" sz="1400" dirty="0" smtClean="0">
                <a:hlinkClick r:id="rId12" action="ppaction://hlinksldjump"/>
              </a:rPr>
              <a:t>Filtrage par la population et la proportion. L’</a:t>
            </a:r>
            <a:r>
              <a:rPr lang="fr-FR" sz="1400" dirty="0">
                <a:hlinkClick r:id="rId12" action="ppaction://hlinksldjump"/>
              </a:rPr>
              <a:t>E</a:t>
            </a:r>
            <a:r>
              <a:rPr lang="fr-FR" sz="1400" dirty="0" smtClean="0">
                <a:hlinkClick r:id="rId12" action="ppaction://hlinksldjump"/>
              </a:rPr>
              <a:t>thiopie </a:t>
            </a:r>
            <a:endParaRPr lang="fr-FR" sz="1400" dirty="0" smtClean="0"/>
          </a:p>
          <a:p>
            <a:pPr marL="0" indent="0">
              <a:buNone/>
            </a:pPr>
            <a:r>
              <a:rPr lang="fr-FR" sz="1400" dirty="0" smtClean="0">
                <a:hlinkClick r:id="rId13" action="ppaction://hlinksldjump"/>
              </a:rPr>
              <a:t>La Thaïlande en 2017 </a:t>
            </a:r>
            <a:r>
              <a:rPr lang="fr-FR" sz="1400" dirty="0" smtClean="0"/>
              <a:t>                                                                                                                                           </a:t>
            </a:r>
            <a:r>
              <a:rPr lang="fr-FR" sz="1400" dirty="0" smtClean="0">
                <a:hlinkClick r:id="rId14" action="ppaction://hlinksldjump"/>
              </a:rPr>
              <a:t>Conclusion</a:t>
            </a:r>
            <a:endParaRPr lang="fr-FR" sz="1400" dirty="0" smtClean="0"/>
          </a:p>
          <a:p>
            <a:pPr marL="0" indent="0">
              <a:buNone/>
            </a:pPr>
            <a:r>
              <a:rPr lang="fr-FR" sz="1400" dirty="0" smtClean="0">
                <a:hlinkClick r:id="rId15" action="ppaction://hlinksldjump"/>
              </a:rPr>
              <a:t>Le cas du manioc</a:t>
            </a:r>
            <a:endParaRPr lang="fr-FR" sz="1400" dirty="0" smtClean="0"/>
          </a:p>
          <a:p>
            <a:pPr marL="0" indent="0">
              <a:buNone/>
            </a:pPr>
            <a:r>
              <a:rPr lang="fr-FR" sz="1400" dirty="0" smtClean="0">
                <a:hlinkClick r:id="rId16" action="ppaction://hlinksldjump"/>
              </a:rPr>
              <a:t>La Thaïlande proportion générale</a:t>
            </a:r>
            <a:endParaRPr lang="fr-FR" sz="1400" dirty="0"/>
          </a:p>
          <a:p>
            <a:pPr marL="0" indent="0">
              <a:buNone/>
            </a:pPr>
            <a:endParaRPr lang="fr-FR" sz="1400" dirty="0" smtClean="0"/>
          </a:p>
          <a:p>
            <a:pPr marL="0" indent="0">
              <a:buNone/>
            </a:pPr>
            <a:r>
              <a:rPr lang="fr-FR" sz="1400" dirty="0" smtClean="0">
                <a:hlinkClick r:id="rId17" action="ppaction://hlinksldjump"/>
              </a:rPr>
              <a:t>Proportion de la population en sous-nutrition des pays en 2017</a:t>
            </a:r>
            <a:endParaRPr lang="fr-FR" sz="1400" dirty="0" smtClean="0"/>
          </a:p>
          <a:p>
            <a:pPr marL="0" indent="0">
              <a:buNone/>
            </a:pPr>
            <a:r>
              <a:rPr lang="fr-FR" sz="1400" dirty="0" smtClean="0">
                <a:hlinkClick r:id="rId18" action="ppaction://hlinksldjump"/>
              </a:rPr>
              <a:t>Représentation graphique</a:t>
            </a:r>
            <a:endParaRPr lang="fr-FR" sz="1400" dirty="0" smtClean="0"/>
          </a:p>
          <a:p>
            <a:pPr marL="0" indent="0">
              <a:buNone/>
            </a:pPr>
            <a:endParaRPr lang="fr-FR" sz="1400" dirty="0" smtClean="0"/>
          </a:p>
          <a:p>
            <a:pPr marL="0" indent="0">
              <a:buNone/>
            </a:pPr>
            <a:r>
              <a:rPr lang="fr-FR" sz="1400" dirty="0" smtClean="0">
                <a:hlinkClick r:id="rId19" action="ppaction://hlinksldjump"/>
              </a:rPr>
              <a:t>Pays qui ont le plus bénéficier d’aide alimentaire en 2013</a:t>
            </a:r>
            <a:endParaRPr lang="fr-FR" sz="1400" dirty="0" smtClean="0"/>
          </a:p>
          <a:p>
            <a:pPr marL="0" indent="0">
              <a:buNone/>
            </a:pPr>
            <a:r>
              <a:rPr lang="fr-FR" sz="1400" dirty="0" smtClean="0">
                <a:hlinkClick r:id="rId20" action="ppaction://hlinksldjump"/>
              </a:rPr>
              <a:t>Représentation graphique</a:t>
            </a:r>
            <a:endParaRPr lang="fr-FR" sz="1400" dirty="0" smtClean="0"/>
          </a:p>
          <a:p>
            <a:pPr marL="0" indent="0">
              <a:buNone/>
            </a:pPr>
            <a:endParaRPr lang="fr-FR" sz="1400" dirty="0"/>
          </a:p>
        </p:txBody>
      </p:sp>
    </p:spTree>
    <p:extLst>
      <p:ext uri="{BB962C8B-B14F-4D97-AF65-F5344CB8AC3E}">
        <p14:creationId xmlns:p14="http://schemas.microsoft.com/office/powerpoint/2010/main" val="413423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0164" y="334851"/>
            <a:ext cx="4997002" cy="369332"/>
          </a:xfrm>
          <a:prstGeom prst="rect">
            <a:avLst/>
          </a:prstGeom>
          <a:noFill/>
        </p:spPr>
        <p:txBody>
          <a:bodyPr wrap="square" rtlCol="0">
            <a:spAutoFit/>
          </a:bodyPr>
          <a:lstStyle/>
          <a:p>
            <a:r>
              <a:rPr lang="fr-FR" dirty="0" smtClean="0"/>
              <a:t>Représentation graphique</a:t>
            </a:r>
            <a:endParaRPr lang="fr-FR" dirty="0"/>
          </a:p>
        </p:txBody>
      </p:sp>
      <p:sp>
        <p:nvSpPr>
          <p:cNvPr id="3" name="Flèche droite 2"/>
          <p:cNvSpPr/>
          <p:nvPr/>
        </p:nvSpPr>
        <p:spPr>
          <a:xfrm>
            <a:off x="540913" y="3348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8031"/>
            <a:ext cx="5322627" cy="3734872"/>
          </a:xfrm>
          <a:prstGeom prst="rect">
            <a:avLst/>
          </a:prstGeom>
        </p:spPr>
      </p:pic>
      <p:sp>
        <p:nvSpPr>
          <p:cNvPr id="5" name="ZoneTexte 4"/>
          <p:cNvSpPr txBox="1"/>
          <p:nvPr/>
        </p:nvSpPr>
        <p:spPr>
          <a:xfrm>
            <a:off x="1339403" y="4966751"/>
            <a:ext cx="2949262" cy="1200329"/>
          </a:xfrm>
          <a:prstGeom prst="rect">
            <a:avLst/>
          </a:prstGeom>
          <a:noFill/>
        </p:spPr>
        <p:txBody>
          <a:bodyPr wrap="square" rtlCol="0">
            <a:spAutoFit/>
          </a:bodyPr>
          <a:lstStyle/>
          <a:p>
            <a:r>
              <a:rPr lang="fr-FR" dirty="0" smtClean="0"/>
              <a:t>On peut voir que l’Autriche est le pays dont la proportion est la plus élevé suivie de la Belgique !</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27" y="901510"/>
            <a:ext cx="6005015" cy="3734872"/>
          </a:xfrm>
          <a:prstGeom prst="rect">
            <a:avLst/>
          </a:prstGeom>
        </p:spPr>
      </p:pic>
      <p:sp>
        <p:nvSpPr>
          <p:cNvPr id="7" name="ZoneTexte 6"/>
          <p:cNvSpPr txBox="1"/>
          <p:nvPr/>
        </p:nvSpPr>
        <p:spPr>
          <a:xfrm>
            <a:off x="7043686" y="4797616"/>
            <a:ext cx="2949262" cy="1477328"/>
          </a:xfrm>
          <a:prstGeom prst="rect">
            <a:avLst/>
          </a:prstGeom>
          <a:noFill/>
        </p:spPr>
        <p:txBody>
          <a:bodyPr wrap="square" rtlCol="0">
            <a:spAutoFit/>
          </a:bodyPr>
          <a:lstStyle/>
          <a:p>
            <a:r>
              <a:rPr lang="fr-FR" dirty="0" smtClean="0"/>
              <a:t>On peut voir que La République Centrafricaine est le pays dont la proportion est la plus basse suivie du Zambie!</a:t>
            </a:r>
            <a:endParaRPr lang="fr-FR" dirty="0"/>
          </a:p>
        </p:txBody>
      </p:sp>
      <p:sp>
        <p:nvSpPr>
          <p:cNvPr id="8" name="Flèche droite 7"/>
          <p:cNvSpPr/>
          <p:nvPr/>
        </p:nvSpPr>
        <p:spPr>
          <a:xfrm>
            <a:off x="5527344" y="277201"/>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787166" y="277201"/>
            <a:ext cx="3462303" cy="369332"/>
          </a:xfrm>
          <a:prstGeom prst="rect">
            <a:avLst/>
          </a:prstGeom>
          <a:noFill/>
        </p:spPr>
        <p:txBody>
          <a:bodyPr wrap="square" rtlCol="0">
            <a:spAutoFit/>
          </a:bodyPr>
          <a:lstStyle/>
          <a:p>
            <a:r>
              <a:rPr lang="fr-FR" dirty="0" smtClean="0"/>
              <a:t>Sans surprise </a:t>
            </a:r>
            <a:endParaRPr lang="fr-FR" dirty="0"/>
          </a:p>
        </p:txBody>
      </p:sp>
    </p:spTree>
    <p:extLst>
      <p:ext uri="{BB962C8B-B14F-4D97-AF65-F5344CB8AC3E}">
        <p14:creationId xmlns:p14="http://schemas.microsoft.com/office/powerpoint/2010/main" val="3573404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167" y="1812607"/>
            <a:ext cx="7149133" cy="3584893"/>
          </a:xfrm>
          <a:prstGeom prst="rect">
            <a:avLst/>
          </a:prstGeom>
        </p:spPr>
      </p:pic>
      <p:sp>
        <p:nvSpPr>
          <p:cNvPr id="3" name="ZoneTexte 2"/>
          <p:cNvSpPr txBox="1"/>
          <p:nvPr/>
        </p:nvSpPr>
        <p:spPr>
          <a:xfrm>
            <a:off x="0" y="546100"/>
            <a:ext cx="11359166" cy="523220"/>
          </a:xfrm>
          <a:prstGeom prst="rect">
            <a:avLst/>
          </a:prstGeom>
          <a:noFill/>
        </p:spPr>
        <p:txBody>
          <a:bodyPr wrap="square" rtlCol="0">
            <a:spAutoFit/>
          </a:bodyPr>
          <a:lstStyle/>
          <a:p>
            <a:r>
              <a:rPr lang="fr-FR" sz="2800" dirty="0" smtClean="0"/>
              <a:t>Filtrage par la « population » et la « proportion » : Observation de l’Ethiopie</a:t>
            </a:r>
            <a:endParaRPr lang="fr-FR" sz="2800" dirty="0"/>
          </a:p>
        </p:txBody>
      </p:sp>
      <p:sp>
        <p:nvSpPr>
          <p:cNvPr id="4" name="ZoneTexte 3"/>
          <p:cNvSpPr txBox="1"/>
          <p:nvPr/>
        </p:nvSpPr>
        <p:spPr>
          <a:xfrm>
            <a:off x="9537700" y="1330007"/>
            <a:ext cx="2273300" cy="2585323"/>
          </a:xfrm>
          <a:prstGeom prst="rect">
            <a:avLst/>
          </a:prstGeom>
          <a:noFill/>
        </p:spPr>
        <p:txBody>
          <a:bodyPr wrap="square" rtlCol="0">
            <a:spAutoFit/>
          </a:bodyPr>
          <a:lstStyle/>
          <a:p>
            <a:r>
              <a:rPr lang="fr-FR" dirty="0" smtClean="0"/>
              <a:t>En fonction du nombre de la population très élevé et de la proportion pouvant être nourrie très faible, l’Ethiopie est un des pays les plus touché par la faim ! </a:t>
            </a:r>
            <a:endParaRPr lang="fr-FR" dirty="0"/>
          </a:p>
        </p:txBody>
      </p:sp>
      <p:sp>
        <p:nvSpPr>
          <p:cNvPr id="5" name="ZoneTexte 4"/>
          <p:cNvSpPr txBox="1"/>
          <p:nvPr/>
        </p:nvSpPr>
        <p:spPr>
          <a:xfrm>
            <a:off x="9537700" y="3926958"/>
            <a:ext cx="2336800" cy="1754326"/>
          </a:xfrm>
          <a:prstGeom prst="rect">
            <a:avLst/>
          </a:prstGeom>
          <a:noFill/>
          <a:ln>
            <a:solidFill>
              <a:srgbClr val="FFFFFF"/>
            </a:solidFill>
          </a:ln>
        </p:spPr>
        <p:txBody>
          <a:bodyPr wrap="square" rtlCol="0">
            <a:spAutoFit/>
          </a:bodyPr>
          <a:lstStyle/>
          <a:p>
            <a:r>
              <a:rPr lang="fr-FR" dirty="0" smtClean="0"/>
              <a:t>On comprend pourquoi le pays fait partie de ceux qui bénéficie d’une grande aide alimentaire. CF(tableau) précèdent.</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651" y="5605006"/>
            <a:ext cx="1531037" cy="1071562"/>
          </a:xfrm>
          <a:prstGeom prst="rect">
            <a:avLst/>
          </a:prstGeom>
        </p:spPr>
      </p:pic>
    </p:spTree>
    <p:extLst>
      <p:ext uri="{BB962C8B-B14F-4D97-AF65-F5344CB8AC3E}">
        <p14:creationId xmlns:p14="http://schemas.microsoft.com/office/powerpoint/2010/main" val="734485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Rectangle 2"/>
          <p:cNvSpPr/>
          <p:nvPr/>
        </p:nvSpPr>
        <p:spPr>
          <a:xfrm>
            <a:off x="838199" y="1690688"/>
            <a:ext cx="11008057" cy="1754326"/>
          </a:xfrm>
          <a:prstGeom prst="rect">
            <a:avLst/>
          </a:prstGeom>
        </p:spPr>
        <p:txBody>
          <a:bodyPr wrap="square">
            <a:spAutoFit/>
          </a:bodyPr>
          <a:lstStyle/>
          <a:p>
            <a:r>
              <a:rPr lang="fr-FR" dirty="0" smtClean="0">
                <a:solidFill>
                  <a:srgbClr val="202124"/>
                </a:solidFill>
                <a:latin typeface="arial" panose="020B0604020202020204" pitchFamily="34" charset="0"/>
              </a:rPr>
              <a:t>Malheureusement</a:t>
            </a:r>
            <a:r>
              <a:rPr lang="fr-FR" dirty="0">
                <a:solidFill>
                  <a:srgbClr val="202124"/>
                </a:solidFill>
                <a:latin typeface="arial" panose="020B0604020202020204" pitchFamily="34" charset="0"/>
              </a:rPr>
              <a:t>, en 2020, la faim a connu une poussée tant en chiffres absolus qu'en pourcentage, dépassant l'accroissement de la population : on estime que 9,9 % environ de la population était en situation de sous-alimentation en </a:t>
            </a:r>
            <a:r>
              <a:rPr lang="fr-FR" dirty="0" smtClean="0">
                <a:solidFill>
                  <a:srgbClr val="202124"/>
                </a:solidFill>
                <a:latin typeface="arial" panose="020B0604020202020204" pitchFamily="34" charset="0"/>
              </a:rPr>
              <a:t>2020. Nombre alarmant par rapport aux données étudiées de 2017 qui montrent une proportion de 7% de la population mondiale en sous-alimentation. </a:t>
            </a:r>
          </a:p>
          <a:p>
            <a:endParaRPr lang="fr-FR" dirty="0">
              <a:solidFill>
                <a:srgbClr val="202124"/>
              </a:solidFill>
              <a:latin typeface="arial" panose="020B0604020202020204" pitchFamily="34" charset="0"/>
            </a:endParaRPr>
          </a:p>
          <a:p>
            <a:endParaRPr lang="fr-FR" dirty="0"/>
          </a:p>
        </p:txBody>
      </p:sp>
      <p:sp>
        <p:nvSpPr>
          <p:cNvPr id="4" name="Flèche droite 3"/>
          <p:cNvSpPr/>
          <p:nvPr/>
        </p:nvSpPr>
        <p:spPr>
          <a:xfrm>
            <a:off x="968991" y="367124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292824" y="3671247"/>
            <a:ext cx="3803176" cy="1200329"/>
          </a:xfrm>
          <a:prstGeom prst="rect">
            <a:avLst/>
          </a:prstGeom>
          <a:noFill/>
        </p:spPr>
        <p:txBody>
          <a:bodyPr wrap="square" rtlCol="0">
            <a:spAutoFit/>
          </a:bodyPr>
          <a:lstStyle/>
          <a:p>
            <a:r>
              <a:rPr lang="fr-FR" dirty="0" smtClean="0"/>
              <a:t>L’ Afrique est le continent le plus touché malgré de nombreuses aides alimentaire suivi de l’Asie et de l’Amérique du sud. </a:t>
            </a:r>
            <a:endParaRPr lang="fr-FR" dirty="0"/>
          </a:p>
        </p:txBody>
      </p:sp>
      <p:sp>
        <p:nvSpPr>
          <p:cNvPr id="7" name="Flèche droite 6"/>
          <p:cNvSpPr/>
          <p:nvPr/>
        </p:nvSpPr>
        <p:spPr>
          <a:xfrm>
            <a:off x="6885136" y="3794723"/>
            <a:ext cx="978408" cy="4846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8" name="ZoneTexte 7"/>
          <p:cNvSpPr txBox="1"/>
          <p:nvPr/>
        </p:nvSpPr>
        <p:spPr>
          <a:xfrm>
            <a:off x="8502555" y="3670403"/>
            <a:ext cx="3043450" cy="1200329"/>
          </a:xfrm>
          <a:prstGeom prst="rect">
            <a:avLst/>
          </a:prstGeom>
          <a:noFill/>
        </p:spPr>
        <p:txBody>
          <a:bodyPr wrap="square" rtlCol="0">
            <a:spAutoFit/>
          </a:bodyPr>
          <a:lstStyle/>
          <a:p>
            <a:r>
              <a:rPr lang="fr-FR" dirty="0" smtClean="0"/>
              <a:t>L’Europe se place très bien face au reste du monde</a:t>
            </a:r>
          </a:p>
          <a:p>
            <a:r>
              <a:rPr lang="fr-FR" dirty="0" smtClean="0"/>
              <a:t>Ainsi que l’Amérique du Nord, l’Asie du nord et l’Océanie</a:t>
            </a:r>
            <a:endParaRPr lang="fr-FR" dirty="0"/>
          </a:p>
        </p:txBody>
      </p:sp>
      <p:sp>
        <p:nvSpPr>
          <p:cNvPr id="9" name="Flèche droite à entaille 8"/>
          <p:cNvSpPr/>
          <p:nvPr/>
        </p:nvSpPr>
        <p:spPr>
          <a:xfrm>
            <a:off x="924635" y="5650483"/>
            <a:ext cx="978408" cy="484632"/>
          </a:xfrm>
          <a:prstGeom prst="notch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292824" y="5650483"/>
            <a:ext cx="9060976" cy="1200329"/>
          </a:xfrm>
          <a:prstGeom prst="rect">
            <a:avLst/>
          </a:prstGeom>
          <a:noFill/>
        </p:spPr>
        <p:txBody>
          <a:bodyPr wrap="square" rtlCol="0">
            <a:spAutoFit/>
          </a:bodyPr>
          <a:lstStyle/>
          <a:p>
            <a:r>
              <a:rPr lang="fr-FR" dirty="0" smtClean="0">
                <a:solidFill>
                  <a:srgbClr val="FF0000"/>
                </a:solidFill>
              </a:rPr>
              <a:t>Cette étude nous permet de prendre conscience au niveau macro l’étendu de la sous-nutrition mondiale. Elle nous permet aussi de pouvoir réagir et cibler les pays les plus démunis dans un avenir qui ne s’arrange pas d’un point de vue démographique et nutritionnel, climatique et politico-sociale. </a:t>
            </a:r>
            <a:endParaRPr lang="fr-FR" dirty="0">
              <a:solidFill>
                <a:srgbClr val="FF0000"/>
              </a:solidFill>
            </a:endParaRPr>
          </a:p>
        </p:txBody>
      </p:sp>
    </p:spTree>
    <p:extLst>
      <p:ext uri="{BB962C8B-B14F-4D97-AF65-F5344CB8AC3E}">
        <p14:creationId xmlns:p14="http://schemas.microsoft.com/office/powerpoint/2010/main" val="3075379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464" y="792364"/>
            <a:ext cx="11083343" cy="793974"/>
          </a:xfrm>
        </p:spPr>
        <p:txBody>
          <a:bodyPr>
            <a:normAutofit fontScale="90000"/>
          </a:bodyPr>
          <a:lstStyle/>
          <a:p>
            <a:pPr algn="ctr"/>
            <a:r>
              <a:rPr lang="fr-FR" dirty="0" smtClean="0"/>
              <a:t>Librairies</a:t>
            </a:r>
            <a:br>
              <a:rPr lang="fr-FR" dirty="0" smtClean="0"/>
            </a:br>
            <a:endParaRPr lang="fr-FR" dirty="0"/>
          </a:p>
        </p:txBody>
      </p:sp>
      <p:sp>
        <p:nvSpPr>
          <p:cNvPr id="3" name="Espace réservé du contenu 2"/>
          <p:cNvSpPr>
            <a:spLocks noGrp="1"/>
          </p:cNvSpPr>
          <p:nvPr>
            <p:ph idx="1"/>
          </p:nvPr>
        </p:nvSpPr>
        <p:spPr>
          <a:xfrm>
            <a:off x="-850007" y="1819768"/>
            <a:ext cx="14321307" cy="4351338"/>
          </a:xfrm>
        </p:spPr>
        <p:txBody>
          <a:bodyPr>
            <a:normAutofit/>
          </a:bodyPr>
          <a:lstStyle/>
          <a:p>
            <a:pPr marL="0" indent="0">
              <a:buNone/>
            </a:pPr>
            <a:r>
              <a:rPr lang="fr-FR" dirty="0" smtClean="0"/>
              <a:t>             Utilisation de python_3 via le </a:t>
            </a:r>
            <a:r>
              <a:rPr lang="fr-FR" b="1" dirty="0" smtClean="0"/>
              <a:t>Notebook</a:t>
            </a:r>
            <a:r>
              <a:rPr lang="fr-FR" dirty="0" smtClean="0"/>
              <a:t> </a:t>
            </a:r>
            <a:r>
              <a:rPr lang="fr-FR" dirty="0" err="1"/>
              <a:t>J</a:t>
            </a:r>
            <a:r>
              <a:rPr lang="fr-FR" dirty="0" err="1" smtClean="0"/>
              <a:t>upyter</a:t>
            </a:r>
            <a:r>
              <a:rPr lang="fr-FR" dirty="0" smtClean="0"/>
              <a:t> d’Anaconda.</a:t>
            </a:r>
          </a:p>
          <a:p>
            <a:pPr marL="0" indent="0">
              <a:buNone/>
            </a:pPr>
            <a:r>
              <a:rPr lang="fr-FR" dirty="0"/>
              <a:t> </a:t>
            </a:r>
            <a:r>
              <a:rPr lang="fr-FR" dirty="0" smtClean="0"/>
              <a:t>            Utilisation de la librairie </a:t>
            </a:r>
            <a:r>
              <a:rPr lang="fr-FR" b="1" dirty="0" smtClean="0"/>
              <a:t>Pandas</a:t>
            </a:r>
            <a:r>
              <a:rPr lang="fr-FR" dirty="0" smtClean="0"/>
              <a:t> spécialisé dans l’analyse de base de donnée.</a:t>
            </a:r>
          </a:p>
          <a:p>
            <a:pPr marL="0" indent="0">
              <a:buNone/>
            </a:pPr>
            <a:r>
              <a:rPr lang="fr-FR" dirty="0" smtClean="0"/>
              <a:t>             Utilisation de la librairie </a:t>
            </a:r>
            <a:r>
              <a:rPr lang="fr-FR" b="1" dirty="0" err="1" smtClean="0"/>
              <a:t>Matplotlib</a:t>
            </a:r>
            <a:r>
              <a:rPr lang="fr-FR" dirty="0" smtClean="0"/>
              <a:t> spécialisé à la visualisation graphique.</a:t>
            </a:r>
          </a:p>
          <a:p>
            <a:pPr marL="0" indent="0">
              <a:buNone/>
            </a:pPr>
            <a:endParaRPr lang="fr-FR" dirty="0" smtClean="0"/>
          </a:p>
          <a:p>
            <a:pPr marL="0" indent="0">
              <a:buNone/>
            </a:pPr>
            <a:r>
              <a:rPr lang="fr-FR" dirty="0" smtClean="0"/>
              <a:t>            </a:t>
            </a:r>
            <a:endParaRPr lang="fr-FR"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717" y="4172858"/>
            <a:ext cx="2771775" cy="1647825"/>
          </a:xfrm>
          <a:prstGeom prst="rect">
            <a:avLst/>
          </a:prstGeom>
        </p:spPr>
      </p:pic>
    </p:spTree>
    <p:extLst>
      <p:ext uri="{BB962C8B-B14F-4D97-AF65-F5344CB8AC3E}">
        <p14:creationId xmlns:p14="http://schemas.microsoft.com/office/powerpoint/2010/main" val="145881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207" y="92251"/>
            <a:ext cx="11359167" cy="1280890"/>
          </a:xfrm>
        </p:spPr>
        <p:txBody>
          <a:bodyPr>
            <a:normAutofit fontScale="90000"/>
          </a:bodyPr>
          <a:lstStyle/>
          <a:p>
            <a:pPr algn="ctr"/>
            <a:r>
              <a:rPr lang="fr-FR" dirty="0" smtClean="0"/>
              <a:t>Proportion de la population en état de sous-nutrition dans le monde en 2017</a:t>
            </a:r>
            <a:endParaRPr lang="fr-FR" dirty="0"/>
          </a:p>
        </p:txBody>
      </p:sp>
      <p:sp>
        <p:nvSpPr>
          <p:cNvPr id="4" name="ZoneTexte 3"/>
          <p:cNvSpPr txBox="1"/>
          <p:nvPr/>
        </p:nvSpPr>
        <p:spPr>
          <a:xfrm>
            <a:off x="152430" y="1564024"/>
            <a:ext cx="9182637" cy="1200329"/>
          </a:xfrm>
          <a:prstGeom prst="rect">
            <a:avLst/>
          </a:prstGeom>
          <a:noFill/>
        </p:spPr>
        <p:txBody>
          <a:bodyPr wrap="square" rtlCol="0">
            <a:spAutoFit/>
          </a:bodyPr>
          <a:lstStyle/>
          <a:p>
            <a:r>
              <a:rPr lang="fr-FR" dirty="0" smtClean="0"/>
              <a:t>La proportion de la population en sous-nutrition dans le monde est de l’ordre de 7,1% en 2017</a:t>
            </a:r>
          </a:p>
          <a:p>
            <a:endParaRPr lang="fr-FR" dirty="0" smtClean="0"/>
          </a:p>
          <a:p>
            <a:r>
              <a:rPr lang="fr-FR" dirty="0" smtClean="0"/>
              <a:t>Cela représente 535 917 522 personnes. </a:t>
            </a:r>
            <a:endParaRPr lang="fr-FR" dirty="0"/>
          </a:p>
          <a:p>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7" y="2935631"/>
            <a:ext cx="5306097" cy="3002713"/>
          </a:xfrm>
          <a:prstGeom prst="rect">
            <a:avLst/>
          </a:prstGeom>
        </p:spPr>
      </p:pic>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732" y="2764353"/>
            <a:ext cx="6364277" cy="3173991"/>
          </a:xfrm>
          <a:prstGeom prst="rect">
            <a:avLst/>
          </a:prstGeom>
        </p:spPr>
      </p:pic>
      <p:sp>
        <p:nvSpPr>
          <p:cNvPr id="17" name="ZoneTexte 16"/>
          <p:cNvSpPr txBox="1"/>
          <p:nvPr/>
        </p:nvSpPr>
        <p:spPr>
          <a:xfrm>
            <a:off x="9908274" y="5857947"/>
            <a:ext cx="1228299" cy="230832"/>
          </a:xfrm>
          <a:prstGeom prst="rect">
            <a:avLst/>
          </a:prstGeom>
          <a:noFill/>
        </p:spPr>
        <p:txBody>
          <a:bodyPr wrap="square" rtlCol="0">
            <a:spAutoFit/>
          </a:bodyPr>
          <a:lstStyle/>
          <a:p>
            <a:r>
              <a:rPr lang="fr-FR" sz="900" dirty="0" smtClean="0"/>
              <a:t>FAO : 2012</a:t>
            </a:r>
            <a:endParaRPr lang="fr-FR" sz="900" dirty="0"/>
          </a:p>
        </p:txBody>
      </p:sp>
      <p:sp>
        <p:nvSpPr>
          <p:cNvPr id="18" name="ZoneTexte 17"/>
          <p:cNvSpPr txBox="1"/>
          <p:nvPr/>
        </p:nvSpPr>
        <p:spPr>
          <a:xfrm>
            <a:off x="5990790" y="2406138"/>
            <a:ext cx="4722125" cy="369332"/>
          </a:xfrm>
          <a:prstGeom prst="rect">
            <a:avLst/>
          </a:prstGeom>
          <a:noFill/>
        </p:spPr>
        <p:txBody>
          <a:bodyPr wrap="square" rtlCol="0">
            <a:spAutoFit/>
          </a:bodyPr>
          <a:lstStyle/>
          <a:p>
            <a:r>
              <a:rPr lang="fr-FR" b="1" u="sng" dirty="0" smtClean="0"/>
              <a:t>Répartition de la sous-nutrition dans le monde </a:t>
            </a:r>
            <a:endParaRPr lang="fr-FR" b="1" u="sng" dirty="0"/>
          </a:p>
        </p:txBody>
      </p:sp>
      <p:sp>
        <p:nvSpPr>
          <p:cNvPr id="20" name="Flèche droite 19"/>
          <p:cNvSpPr/>
          <p:nvPr/>
        </p:nvSpPr>
        <p:spPr>
          <a:xfrm>
            <a:off x="4109324" y="63422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5087731" y="6399931"/>
            <a:ext cx="6364277" cy="369332"/>
          </a:xfrm>
          <a:prstGeom prst="rect">
            <a:avLst/>
          </a:prstGeom>
          <a:noFill/>
        </p:spPr>
        <p:txBody>
          <a:bodyPr wrap="square" rtlCol="0">
            <a:spAutoFit/>
          </a:bodyPr>
          <a:lstStyle/>
          <a:p>
            <a:r>
              <a:rPr lang="fr-FR" dirty="0" smtClean="0"/>
              <a:t>L’Afrique, l’Asie du sud et l’Amérique du sud sont le plus touché.  </a:t>
            </a:r>
            <a:endParaRPr lang="fr-FR" dirty="0"/>
          </a:p>
        </p:txBody>
      </p:sp>
    </p:spTree>
    <p:extLst>
      <p:ext uri="{BB962C8B-B14F-4D97-AF65-F5344CB8AC3E}">
        <p14:creationId xmlns:p14="http://schemas.microsoft.com/office/powerpoint/2010/main" val="314664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8474" y="248842"/>
            <a:ext cx="8911687" cy="1280890"/>
          </a:xfrm>
        </p:spPr>
        <p:txBody>
          <a:bodyPr>
            <a:normAutofit fontScale="90000"/>
          </a:bodyPr>
          <a:lstStyle/>
          <a:p>
            <a:pPr algn="ctr"/>
            <a:r>
              <a:rPr lang="fr-FR" dirty="0" smtClean="0"/>
              <a:t>Proportion de la population mondiale pouvant être nourrie en 2017 </a:t>
            </a:r>
            <a:endParaRPr lang="fr-FR"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6133" y="3030658"/>
            <a:ext cx="852393" cy="775859"/>
          </a:xfrm>
          <a:prstGeom prst="rect">
            <a:avLst/>
          </a:prstGeom>
        </p:spPr>
      </p:pic>
      <p:sp>
        <p:nvSpPr>
          <p:cNvPr id="8" name="ZoneTexte 7"/>
          <p:cNvSpPr txBox="1"/>
          <p:nvPr/>
        </p:nvSpPr>
        <p:spPr>
          <a:xfrm>
            <a:off x="128789" y="1777285"/>
            <a:ext cx="11578107" cy="923330"/>
          </a:xfrm>
          <a:prstGeom prst="rect">
            <a:avLst/>
          </a:prstGeom>
          <a:noFill/>
        </p:spPr>
        <p:txBody>
          <a:bodyPr wrap="square" rtlCol="0">
            <a:spAutoFit/>
          </a:bodyPr>
          <a:lstStyle/>
          <a:p>
            <a:endParaRPr lang="fr-FR" dirty="0" smtClean="0"/>
          </a:p>
          <a:p>
            <a:r>
              <a:rPr lang="fr-FR" dirty="0" smtClean="0"/>
              <a:t>La population mondiale pouvant être nourrie à 2500 calories par jour est de 8,367,593,851 personnes.</a:t>
            </a:r>
          </a:p>
          <a:p>
            <a:r>
              <a:rPr lang="fr-FR" dirty="0" smtClean="0"/>
              <a:t>Cela représente 111% de la population mondiale ! </a:t>
            </a:r>
            <a:endParaRPr lang="fr-FR" dirty="0"/>
          </a:p>
        </p:txBody>
      </p:sp>
      <p:sp>
        <p:nvSpPr>
          <p:cNvPr id="9" name="ZoneTexte 8"/>
          <p:cNvSpPr txBox="1"/>
          <p:nvPr/>
        </p:nvSpPr>
        <p:spPr>
          <a:xfrm>
            <a:off x="359413" y="3806517"/>
            <a:ext cx="4066866" cy="1200329"/>
          </a:xfrm>
          <a:prstGeom prst="rect">
            <a:avLst/>
          </a:prstGeom>
          <a:noFill/>
        </p:spPr>
        <p:txBody>
          <a:bodyPr wrap="square" rtlCol="0">
            <a:spAutoFit/>
          </a:bodyPr>
          <a:lstStyle/>
          <a:p>
            <a:r>
              <a:rPr lang="fr-FR" dirty="0" smtClean="0"/>
              <a:t>Un nombre qui pose réflexion sur la proportion de sous-nutrition mondiale qui montre très clairement une inégalité des richesses alimentaire.</a:t>
            </a:r>
            <a:endParaRPr lang="fr-FR" dirty="0"/>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446" y="2948168"/>
            <a:ext cx="5577444" cy="3213996"/>
          </a:xfrm>
          <a:prstGeom prst="rect">
            <a:avLst/>
          </a:prstGeom>
        </p:spPr>
      </p:pic>
    </p:spTree>
    <p:extLst>
      <p:ext uri="{BB962C8B-B14F-4D97-AF65-F5344CB8AC3E}">
        <p14:creationId xmlns:p14="http://schemas.microsoft.com/office/powerpoint/2010/main" val="8507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6070" y="278986"/>
            <a:ext cx="8911687" cy="1280890"/>
          </a:xfrm>
        </p:spPr>
        <p:txBody>
          <a:bodyPr>
            <a:normAutofit fontScale="90000"/>
          </a:bodyPr>
          <a:lstStyle/>
          <a:p>
            <a:pPr algn="ctr"/>
            <a:r>
              <a:rPr lang="fr-FR" dirty="0" smtClean="0"/>
              <a:t>Proportion de la population pouvant être nourrie de produits végétaux en 2017</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5184331"/>
            <a:ext cx="1508290" cy="1802257"/>
          </a:xfrm>
          <a:prstGeom prst="rect">
            <a:avLst/>
          </a:prstGeom>
        </p:spPr>
      </p:pic>
      <p:sp>
        <p:nvSpPr>
          <p:cNvPr id="5" name="ZoneTexte 4"/>
          <p:cNvSpPr txBox="1"/>
          <p:nvPr/>
        </p:nvSpPr>
        <p:spPr>
          <a:xfrm>
            <a:off x="927279" y="2042429"/>
            <a:ext cx="10328856" cy="923330"/>
          </a:xfrm>
          <a:prstGeom prst="rect">
            <a:avLst/>
          </a:prstGeom>
          <a:noFill/>
        </p:spPr>
        <p:txBody>
          <a:bodyPr wrap="square" rtlCol="0">
            <a:spAutoFit/>
          </a:bodyPr>
          <a:lstStyle/>
          <a:p>
            <a:r>
              <a:rPr lang="fr-FR" dirty="0" smtClean="0"/>
              <a:t>La proportion de la population pouvant être nourrie de produits végétaux est de 6,904,305,685 personnes. </a:t>
            </a:r>
            <a:endParaRPr lang="fr-FR" dirty="0"/>
          </a:p>
          <a:p>
            <a:endParaRPr lang="fr-FR" dirty="0" smtClean="0"/>
          </a:p>
          <a:p>
            <a:r>
              <a:rPr lang="fr-FR" dirty="0" smtClean="0"/>
              <a:t>Cela représente 91% de la population mondiale en 2017. </a:t>
            </a:r>
            <a:endParaRPr lang="fr-FR" dirty="0"/>
          </a:p>
        </p:txBody>
      </p:sp>
      <p:sp>
        <p:nvSpPr>
          <p:cNvPr id="8" name="ZoneTexte 7"/>
          <p:cNvSpPr txBox="1"/>
          <p:nvPr/>
        </p:nvSpPr>
        <p:spPr>
          <a:xfrm>
            <a:off x="4204952" y="5794229"/>
            <a:ext cx="3490174" cy="923330"/>
          </a:xfrm>
          <a:prstGeom prst="rect">
            <a:avLst/>
          </a:prstGeom>
          <a:noFill/>
        </p:spPr>
        <p:txBody>
          <a:bodyPr wrap="square" rtlCol="0">
            <a:spAutoFit/>
          </a:bodyPr>
          <a:lstStyle/>
          <a:p>
            <a:pPr algn="ctr"/>
            <a:r>
              <a:rPr lang="fr-FR" dirty="0" smtClean="0"/>
              <a:t>Un </a:t>
            </a:r>
            <a:r>
              <a:rPr lang="fr-FR" dirty="0"/>
              <a:t>monde </a:t>
            </a:r>
            <a:r>
              <a:rPr lang="fr-FR" dirty="0" smtClean="0"/>
              <a:t>qui est essentiellement végétal au final à coté de la part animal de l’ordre de 20%!</a:t>
            </a:r>
            <a:endParaRPr lang="fr-FR"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021" y="3113992"/>
            <a:ext cx="5830114" cy="2532004"/>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79" y="3289504"/>
            <a:ext cx="4286848" cy="2197684"/>
          </a:xfrm>
          <a:prstGeom prst="rect">
            <a:avLst/>
          </a:prstGeom>
        </p:spPr>
      </p:pic>
    </p:spTree>
    <p:extLst>
      <p:ext uri="{BB962C8B-B14F-4D97-AF65-F5344CB8AC3E}">
        <p14:creationId xmlns:p14="http://schemas.microsoft.com/office/powerpoint/2010/main" val="129423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7431" y="390859"/>
            <a:ext cx="10439435" cy="1280890"/>
          </a:xfrm>
        </p:spPr>
        <p:txBody>
          <a:bodyPr>
            <a:normAutofit fontScale="90000"/>
          </a:bodyPr>
          <a:lstStyle/>
          <a:p>
            <a:r>
              <a:rPr lang="fr-FR" dirty="0" smtClean="0"/>
              <a:t>Proportion de la disponibilité </a:t>
            </a:r>
            <a:r>
              <a:rPr lang="fr-FR" dirty="0" smtClean="0"/>
              <a:t>intérieure </a:t>
            </a:r>
            <a:r>
              <a:rPr lang="fr-FR" dirty="0" smtClean="0"/>
              <a:t>mondiale</a:t>
            </a:r>
            <a:br>
              <a:rPr lang="fr-FR" dirty="0" smtClean="0"/>
            </a:br>
            <a:r>
              <a:rPr lang="fr-FR" sz="1800" dirty="0" smtClean="0"/>
              <a:t>Aliment pour animaux/Nourriture/Pertes</a:t>
            </a:r>
            <a:endParaRPr lang="fr-FR" sz="1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8" y="1813418"/>
            <a:ext cx="7469746" cy="3093246"/>
          </a:xfrm>
          <a:prstGeom prst="rect">
            <a:avLst/>
          </a:prstGeom>
        </p:spPr>
      </p:pic>
      <p:sp>
        <p:nvSpPr>
          <p:cNvPr id="5" name="ZoneTexte 4"/>
          <p:cNvSpPr txBox="1"/>
          <p:nvPr/>
        </p:nvSpPr>
        <p:spPr>
          <a:xfrm>
            <a:off x="7572776" y="2621377"/>
            <a:ext cx="3884090" cy="1477328"/>
          </a:xfrm>
          <a:prstGeom prst="rect">
            <a:avLst/>
          </a:prstGeom>
          <a:noFill/>
        </p:spPr>
        <p:txBody>
          <a:bodyPr wrap="square" rtlCol="0">
            <a:spAutoFit/>
          </a:bodyPr>
          <a:lstStyle/>
          <a:p>
            <a:r>
              <a:rPr lang="fr-FR" dirty="0" smtClean="0"/>
              <a:t>13,2% d’aliment pour les animaux</a:t>
            </a:r>
          </a:p>
          <a:p>
            <a:endParaRPr lang="fr-FR" dirty="0"/>
          </a:p>
          <a:p>
            <a:r>
              <a:rPr lang="fr-FR" dirty="0" smtClean="0"/>
              <a:t>49,5% de nourriture pour les humains</a:t>
            </a:r>
          </a:p>
          <a:p>
            <a:endParaRPr lang="fr-FR" dirty="0"/>
          </a:p>
          <a:p>
            <a:r>
              <a:rPr lang="fr-FR" dirty="0" smtClean="0"/>
              <a:t>4,6% de Pertes</a:t>
            </a:r>
            <a:endParaRPr lang="fr-FR" dirty="0"/>
          </a:p>
        </p:txBody>
      </p:sp>
      <p:sp>
        <p:nvSpPr>
          <p:cNvPr id="8" name="ZoneTexte 7"/>
          <p:cNvSpPr txBox="1"/>
          <p:nvPr/>
        </p:nvSpPr>
        <p:spPr>
          <a:xfrm>
            <a:off x="7572776" y="4240374"/>
            <a:ext cx="2717443" cy="923330"/>
          </a:xfrm>
          <a:prstGeom prst="rect">
            <a:avLst/>
          </a:prstGeom>
          <a:noFill/>
        </p:spPr>
        <p:txBody>
          <a:bodyPr wrap="square" rtlCol="0">
            <a:spAutoFit/>
          </a:bodyPr>
          <a:lstStyle/>
          <a:p>
            <a:r>
              <a:rPr lang="fr-FR" dirty="0" smtClean="0"/>
              <a:t>Autres : ( traitement, semence et autre utilisation ) </a:t>
            </a:r>
            <a:endParaRPr lang="fr-FR" dirty="0"/>
          </a:p>
        </p:txBody>
      </p:sp>
      <p:sp>
        <p:nvSpPr>
          <p:cNvPr id="13" name="Flèche droite 12"/>
          <p:cNvSpPr/>
          <p:nvPr/>
        </p:nvSpPr>
        <p:spPr>
          <a:xfrm>
            <a:off x="6237148" y="31177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017431" y="5865620"/>
            <a:ext cx="6096000" cy="690702"/>
          </a:xfrm>
          <a:prstGeom prst="rect">
            <a:avLst/>
          </a:prstGeom>
        </p:spPr>
        <p:txBody>
          <a:bodyPr>
            <a:spAutoFit/>
          </a:bodyPr>
          <a:lstStyle/>
          <a:p>
            <a:pPr>
              <a:lnSpc>
                <a:spcPct val="108000"/>
              </a:lnSpc>
              <a:buFont typeface="Arial" panose="020B0604020202020204" pitchFamily="34" charset="0"/>
              <a:buChar char="•"/>
            </a:pPr>
            <a:r>
              <a:rPr lang="fr-FR" dirty="0"/>
              <a:t>La disponibilité intérieure correspond à la disponibilité totale d’un aliment au sein du pays.</a:t>
            </a:r>
            <a:endParaRPr lang="fr-FR" dirty="0">
              <a:effectLst/>
            </a:endParaRPr>
          </a:p>
        </p:txBody>
      </p:sp>
    </p:spTree>
    <p:extLst>
      <p:ext uri="{BB962C8B-B14F-4D97-AF65-F5344CB8AC3E}">
        <p14:creationId xmlns:p14="http://schemas.microsoft.com/office/powerpoint/2010/main" val="730644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18365" y="262056"/>
            <a:ext cx="10625070" cy="1354217"/>
          </a:xfrm>
          <a:prstGeom prst="rect">
            <a:avLst/>
          </a:prstGeom>
          <a:noFill/>
        </p:spPr>
        <p:txBody>
          <a:bodyPr wrap="square" rtlCol="0">
            <a:spAutoFit/>
          </a:bodyPr>
          <a:lstStyle/>
          <a:p>
            <a:pPr algn="ctr"/>
            <a:r>
              <a:rPr lang="fr-FR" sz="2800" dirty="0" smtClean="0"/>
              <a:t>Consommation des céréales dans le monde 1/2</a:t>
            </a:r>
          </a:p>
          <a:p>
            <a:endParaRPr lang="fr-FR" dirty="0" smtClean="0"/>
          </a:p>
          <a:p>
            <a:r>
              <a:rPr lang="fr-FR" dirty="0" smtClean="0"/>
              <a:t>Base de donnée externe </a:t>
            </a:r>
            <a:r>
              <a:rPr lang="fr-FR" u="sng" dirty="0">
                <a:hlinkClick r:id="rId2"/>
              </a:rPr>
              <a:t>http://www.fao.org/faostat/fr/#data</a:t>
            </a:r>
            <a:endParaRPr lang="fr-FR" dirty="0" smtClean="0">
              <a:effectLst/>
            </a:endParaRPr>
          </a:p>
          <a:p>
            <a:endParaRPr lang="fr-FR" dirty="0"/>
          </a:p>
        </p:txBody>
      </p:sp>
      <p:sp>
        <p:nvSpPr>
          <p:cNvPr id="4" name="ZoneTexte 3"/>
          <p:cNvSpPr txBox="1"/>
          <p:nvPr/>
        </p:nvSpPr>
        <p:spPr>
          <a:xfrm>
            <a:off x="1333500" y="1739900"/>
            <a:ext cx="3136900" cy="646331"/>
          </a:xfrm>
          <a:prstGeom prst="rect">
            <a:avLst/>
          </a:prstGeom>
          <a:noFill/>
        </p:spPr>
        <p:txBody>
          <a:bodyPr wrap="square" rtlCol="0">
            <a:spAutoFit/>
          </a:bodyPr>
          <a:lstStyle/>
          <a:p>
            <a:pPr algn="ctr"/>
            <a:r>
              <a:rPr lang="fr-FR" dirty="0" smtClean="0"/>
              <a:t>Consommation des animaux en céréales </a:t>
            </a:r>
            <a:endParaRPr lang="fr-FR" dirty="0"/>
          </a:p>
        </p:txBody>
      </p:sp>
      <p:sp>
        <p:nvSpPr>
          <p:cNvPr id="16" name="ZoneTexte 15"/>
          <p:cNvSpPr txBox="1"/>
          <p:nvPr/>
        </p:nvSpPr>
        <p:spPr>
          <a:xfrm>
            <a:off x="6146800" y="1739900"/>
            <a:ext cx="3136900" cy="646331"/>
          </a:xfrm>
          <a:prstGeom prst="rect">
            <a:avLst/>
          </a:prstGeom>
          <a:noFill/>
        </p:spPr>
        <p:txBody>
          <a:bodyPr wrap="square" rtlCol="0">
            <a:spAutoFit/>
          </a:bodyPr>
          <a:lstStyle/>
          <a:p>
            <a:pPr algn="ctr"/>
            <a:r>
              <a:rPr lang="fr-FR" dirty="0" smtClean="0"/>
              <a:t>Consommation des humains en céréales</a:t>
            </a:r>
            <a:endParaRPr lang="fr-FR" dirty="0"/>
          </a:p>
        </p:txBody>
      </p:sp>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33" y="2505272"/>
            <a:ext cx="6114467" cy="3247827"/>
          </a:xfrm>
          <a:prstGeom prst="rect">
            <a:avLst/>
          </a:prstGeom>
        </p:spPr>
      </p:pic>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669045"/>
            <a:ext cx="5455233" cy="2920280"/>
          </a:xfrm>
          <a:prstGeom prst="rect">
            <a:avLst/>
          </a:prstGeom>
        </p:spPr>
      </p:pic>
      <p:sp>
        <p:nvSpPr>
          <p:cNvPr id="19" name="Flèche droite 18"/>
          <p:cNvSpPr/>
          <p:nvPr/>
        </p:nvSpPr>
        <p:spPr>
          <a:xfrm>
            <a:off x="618365" y="58721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1968500" y="5872139"/>
            <a:ext cx="2260600" cy="923330"/>
          </a:xfrm>
          <a:prstGeom prst="rect">
            <a:avLst/>
          </a:prstGeom>
          <a:noFill/>
        </p:spPr>
        <p:txBody>
          <a:bodyPr wrap="square" rtlCol="0">
            <a:spAutoFit/>
          </a:bodyPr>
          <a:lstStyle/>
          <a:p>
            <a:r>
              <a:rPr lang="fr-FR" dirty="0" smtClean="0"/>
              <a:t>Maïs consommé en majorité pour les animaux ! </a:t>
            </a:r>
            <a:endParaRPr lang="fr-FR" dirty="0"/>
          </a:p>
        </p:txBody>
      </p:sp>
      <p:sp>
        <p:nvSpPr>
          <p:cNvPr id="22" name="Flèche droite 21"/>
          <p:cNvSpPr/>
          <p:nvPr/>
        </p:nvSpPr>
        <p:spPr>
          <a:xfrm>
            <a:off x="6388100" y="58721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7715249" y="5920569"/>
            <a:ext cx="3202959" cy="646331"/>
          </a:xfrm>
          <a:prstGeom prst="rect">
            <a:avLst/>
          </a:prstGeom>
          <a:noFill/>
        </p:spPr>
        <p:txBody>
          <a:bodyPr wrap="square" rtlCol="0">
            <a:spAutoFit/>
          </a:bodyPr>
          <a:lstStyle/>
          <a:p>
            <a:r>
              <a:rPr lang="fr-FR" dirty="0" smtClean="0"/>
              <a:t>Riz et blé consommé en majorité pour les être humains !</a:t>
            </a:r>
            <a:endParaRPr lang="fr-FR" dirty="0"/>
          </a:p>
        </p:txBody>
      </p:sp>
    </p:spTree>
    <p:extLst>
      <p:ext uri="{BB962C8B-B14F-4D97-AF65-F5344CB8AC3E}">
        <p14:creationId xmlns:p14="http://schemas.microsoft.com/office/powerpoint/2010/main" val="295193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1220" y="1175385"/>
            <a:ext cx="3285119" cy="646331"/>
          </a:xfrm>
          <a:prstGeom prst="rect">
            <a:avLst/>
          </a:prstGeom>
          <a:noFill/>
        </p:spPr>
        <p:txBody>
          <a:bodyPr wrap="square" rtlCol="0">
            <a:spAutoFit/>
          </a:bodyPr>
          <a:lstStyle/>
          <a:p>
            <a:pPr algn="ctr"/>
            <a:r>
              <a:rPr lang="fr-FR" dirty="0" smtClean="0"/>
              <a:t>Consommation des être humains en  céréales en tonne</a:t>
            </a:r>
            <a:endParaRPr lang="fr-FR" dirty="0"/>
          </a:p>
        </p:txBody>
      </p:sp>
      <p:sp>
        <p:nvSpPr>
          <p:cNvPr id="5" name="Flèche droite 4"/>
          <p:cNvSpPr/>
          <p:nvPr/>
        </p:nvSpPr>
        <p:spPr>
          <a:xfrm>
            <a:off x="4793906" y="12562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041221" y="2271421"/>
            <a:ext cx="3136900" cy="646331"/>
          </a:xfrm>
          <a:prstGeom prst="rect">
            <a:avLst/>
          </a:prstGeom>
          <a:noFill/>
        </p:spPr>
        <p:txBody>
          <a:bodyPr wrap="square" rtlCol="0">
            <a:spAutoFit/>
          </a:bodyPr>
          <a:lstStyle/>
          <a:p>
            <a:pPr algn="ctr"/>
            <a:r>
              <a:rPr lang="fr-FR" dirty="0" smtClean="0"/>
              <a:t>Consommation des animaux en céréales en tonne</a:t>
            </a:r>
            <a:endParaRPr lang="fr-FR" dirty="0"/>
          </a:p>
        </p:txBody>
      </p:sp>
      <p:sp>
        <p:nvSpPr>
          <p:cNvPr id="7" name="Flèche droite 6"/>
          <p:cNvSpPr/>
          <p:nvPr/>
        </p:nvSpPr>
        <p:spPr>
          <a:xfrm>
            <a:off x="4793906" y="23522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388099" y="1313884"/>
            <a:ext cx="4076700" cy="369332"/>
          </a:xfrm>
          <a:prstGeom prst="rect">
            <a:avLst/>
          </a:prstGeom>
          <a:noFill/>
        </p:spPr>
        <p:txBody>
          <a:bodyPr wrap="square" rtlCol="0">
            <a:spAutoFit/>
          </a:bodyPr>
          <a:lstStyle/>
          <a:p>
            <a:r>
              <a:rPr lang="fr-FR" dirty="0" smtClean="0"/>
              <a:t>1 288 926 tonne utilisé en céréales</a:t>
            </a:r>
            <a:endParaRPr lang="fr-FR" dirty="0"/>
          </a:p>
        </p:txBody>
      </p:sp>
      <p:sp>
        <p:nvSpPr>
          <p:cNvPr id="10" name="ZoneTexte 9"/>
          <p:cNvSpPr txBox="1"/>
          <p:nvPr/>
        </p:nvSpPr>
        <p:spPr>
          <a:xfrm>
            <a:off x="6388099" y="2409920"/>
            <a:ext cx="4076700" cy="369332"/>
          </a:xfrm>
          <a:prstGeom prst="rect">
            <a:avLst/>
          </a:prstGeom>
          <a:noFill/>
        </p:spPr>
        <p:txBody>
          <a:bodyPr wrap="square" rtlCol="0">
            <a:spAutoFit/>
          </a:bodyPr>
          <a:lstStyle/>
          <a:p>
            <a:r>
              <a:rPr lang="fr-FR" dirty="0" smtClean="0"/>
              <a:t>945 985 tonne utilisé en céréales</a:t>
            </a:r>
            <a:endParaRPr lang="fr-FR"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53" y="3670039"/>
            <a:ext cx="2609850" cy="1752600"/>
          </a:xfrm>
          <a:prstGeom prst="rect">
            <a:avLst/>
          </a:prstGeo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849" y="3292877"/>
            <a:ext cx="6974983" cy="3565123"/>
          </a:xfrm>
          <a:prstGeom prst="rect">
            <a:avLst/>
          </a:prstGeom>
        </p:spPr>
      </p:pic>
      <p:sp>
        <p:nvSpPr>
          <p:cNvPr id="17" name="ZoneTexte 16"/>
          <p:cNvSpPr txBox="1"/>
          <p:nvPr/>
        </p:nvSpPr>
        <p:spPr>
          <a:xfrm>
            <a:off x="1828040" y="228027"/>
            <a:ext cx="8320513" cy="800219"/>
          </a:xfrm>
          <a:prstGeom prst="rect">
            <a:avLst/>
          </a:prstGeom>
          <a:noFill/>
        </p:spPr>
        <p:txBody>
          <a:bodyPr wrap="square" rtlCol="0">
            <a:spAutoFit/>
          </a:bodyPr>
          <a:lstStyle/>
          <a:p>
            <a:r>
              <a:rPr lang="fr-FR" sz="2800" dirty="0"/>
              <a:t>Consommation des céréales dans le monde </a:t>
            </a:r>
            <a:r>
              <a:rPr lang="fr-FR" sz="2800" dirty="0" smtClean="0"/>
              <a:t>2/2</a:t>
            </a:r>
            <a:endParaRPr lang="fr-FR" sz="2800" dirty="0"/>
          </a:p>
          <a:p>
            <a:endParaRPr lang="fr-FR" dirty="0"/>
          </a:p>
        </p:txBody>
      </p:sp>
      <p:sp>
        <p:nvSpPr>
          <p:cNvPr id="18" name="ZoneTexte 17"/>
          <p:cNvSpPr txBox="1"/>
          <p:nvPr/>
        </p:nvSpPr>
        <p:spPr>
          <a:xfrm>
            <a:off x="309068" y="5713261"/>
            <a:ext cx="5285825" cy="646331"/>
          </a:xfrm>
          <a:prstGeom prst="rect">
            <a:avLst/>
          </a:prstGeom>
          <a:noFill/>
        </p:spPr>
        <p:txBody>
          <a:bodyPr wrap="square" rtlCol="0">
            <a:spAutoFit/>
          </a:bodyPr>
          <a:lstStyle/>
          <a:p>
            <a:r>
              <a:rPr lang="fr-FR" dirty="0" smtClean="0"/>
              <a:t>Une consommation donc légèrement plus élevé chez les êtres humains concernant les céréales.</a:t>
            </a:r>
            <a:endParaRPr lang="fr-FR" dirty="0"/>
          </a:p>
        </p:txBody>
      </p:sp>
    </p:spTree>
    <p:extLst>
      <p:ext uri="{BB962C8B-B14F-4D97-AF65-F5344CB8AC3E}">
        <p14:creationId xmlns:p14="http://schemas.microsoft.com/office/powerpoint/2010/main" val="1171646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18627</TotalTime>
  <Words>1122</Words>
  <Application>Microsoft Office PowerPoint</Application>
  <PresentationFormat>Grand écran</PresentationFormat>
  <Paragraphs>130</Paragraphs>
  <Slides>22</Slides>
  <Notes>1</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28" baseType="lpstr">
      <vt:lpstr>Arial</vt:lpstr>
      <vt:lpstr>Arial</vt:lpstr>
      <vt:lpstr>Calibri</vt:lpstr>
      <vt:lpstr>Calibri Light</vt:lpstr>
      <vt:lpstr>Thème Office</vt:lpstr>
      <vt:lpstr>Graphique</vt:lpstr>
      <vt:lpstr>Organisation des Nations Unies pour l’alimentation et l’agriculture</vt:lpstr>
      <vt:lpstr>Sommaire</vt:lpstr>
      <vt:lpstr>Librairies </vt:lpstr>
      <vt:lpstr>Proportion de la population en état de sous-nutrition dans le monde en 2017</vt:lpstr>
      <vt:lpstr>Proportion de la population mondiale pouvant être nourrie en 2017 </vt:lpstr>
      <vt:lpstr>Proportion de la population pouvant être nourrie de produits végétaux en 2017</vt:lpstr>
      <vt:lpstr>Proportion de la disponibilité intérieure mondiale Aliment pour animaux/Nourriture/Pertes</vt:lpstr>
      <vt:lpstr>Présentation PowerPoint</vt:lpstr>
      <vt:lpstr>Présentation PowerPoint</vt:lpstr>
      <vt:lpstr>La Thaïlande en 2017 </vt:lpstr>
      <vt:lpstr>Le cas du manioc</vt:lpstr>
      <vt:lpstr>La Thaïlande proportion générale</vt:lpstr>
      <vt:lpstr>Proportion de la population en sous-nutrition des pays en 2017</vt:lpstr>
      <vt:lpstr>Présentation PowerPoint</vt:lpstr>
      <vt:lpstr>Pays qui ont le plus bénéficier d’aide alimentaire en 2013</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Rénato CATALFAMO</dc:creator>
  <cp:lastModifiedBy>Rénato CATALFAMO</cp:lastModifiedBy>
  <cp:revision>256</cp:revision>
  <dcterms:created xsi:type="dcterms:W3CDTF">2021-09-16T07:40:20Z</dcterms:created>
  <dcterms:modified xsi:type="dcterms:W3CDTF">2021-09-30T14:56:07Z</dcterms:modified>
</cp:coreProperties>
</file>