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60" r:id="rId5"/>
    <p:sldId id="261" r:id="rId6"/>
    <p:sldId id="265" r:id="rId7"/>
    <p:sldId id="266" r:id="rId8"/>
    <p:sldId id="267" r:id="rId9"/>
    <p:sldId id="270" r:id="rId10"/>
    <p:sldId id="273" r:id="rId11"/>
    <p:sldId id="262" r:id="rId12"/>
    <p:sldId id="274" r:id="rId13"/>
    <p:sldId id="268" r:id="rId14"/>
    <p:sldId id="272" r:id="rId15"/>
    <p:sldId id="283" r:id="rId16"/>
    <p:sldId id="278" r:id="rId17"/>
    <p:sldId id="277" r:id="rId18"/>
    <p:sldId id="280" r:id="rId19"/>
    <p:sldId id="285" r:id="rId20"/>
    <p:sldId id="282" r:id="rId21"/>
    <p:sldId id="276" r:id="rId22"/>
    <p:sldId id="259" r:id="rId23"/>
    <p:sldId id="258" r:id="rId24"/>
    <p:sldId id="264" r:id="rId25"/>
    <p:sldId id="271" r:id="rId26"/>
    <p:sldId id="27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5436-A920-4682-9521-E535C2F9DFF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B1CE4-9FA7-403D-AFB9-E776EF651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9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B1CE4-9FA7-403D-AFB9-E776EF65167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45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5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92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73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2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40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467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9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901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185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6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18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031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376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69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66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480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20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926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54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15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9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9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14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11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05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0C17-6513-4442-A2D5-3BC7A7C5865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5B5410-F300-4FA0-97FD-B2CEE2188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2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20.xml"/><Relationship Id="rId3" Type="http://schemas.openxmlformats.org/officeDocument/2006/relationships/slide" Target="slide4.xml"/><Relationship Id="rId21" Type="http://schemas.openxmlformats.org/officeDocument/2006/relationships/slide" Target="slide22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24" Type="http://schemas.openxmlformats.org/officeDocument/2006/relationships/slide" Target="slide25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23" Type="http://schemas.openxmlformats.org/officeDocument/2006/relationships/slide" Target="slide24.xml"/><Relationship Id="rId10" Type="http://schemas.openxmlformats.org/officeDocument/2006/relationships/slide" Target="slide11.xml"/><Relationship Id="rId19" Type="http://schemas.openxmlformats.org/officeDocument/2006/relationships/slide" Target="slide19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00" y="3108959"/>
            <a:ext cx="8229600" cy="32622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2" y="1659988"/>
            <a:ext cx="2298979" cy="194134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10614" y="656822"/>
            <a:ext cx="48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Librairie en ligne 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24" y="470087"/>
            <a:ext cx="1034371" cy="9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7407"/>
            <a:ext cx="12192000" cy="42672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0817" y="185530"/>
            <a:ext cx="1151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Répartition des catégories \ CA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426901" y="5705429"/>
            <a:ext cx="702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On note un schéma pratiquement identique de la répartition des catégories durant les deux ans de mise en ligne !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-1" y="1349181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2021-03-01__2023-02-28</a:t>
            </a:r>
            <a:endParaRPr lang="fr-FR" alt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2153820"/>
            <a:ext cx="321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Catégorie 0 </a:t>
            </a:r>
            <a:r>
              <a:rPr lang="fr-FR" dirty="0" smtClean="0"/>
              <a:t>: </a:t>
            </a:r>
            <a:r>
              <a:rPr lang="fr-FR" u="sng" dirty="0" smtClean="0"/>
              <a:t>415 459</a:t>
            </a:r>
            <a:r>
              <a:rPr lang="fr-FR" dirty="0"/>
              <a:t> </a:t>
            </a:r>
            <a:r>
              <a:rPr lang="fr-FR" dirty="0" smtClean="0"/>
              <a:t>ventes</a:t>
            </a:r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78129" y="3769793"/>
            <a:ext cx="284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Catégorie </a:t>
            </a:r>
            <a:r>
              <a:rPr lang="fr-FR" dirty="0" smtClean="0"/>
              <a:t>1 : </a:t>
            </a:r>
            <a:r>
              <a:rPr lang="fr-FR" u="sng" dirty="0" smtClean="0"/>
              <a:t>227 169</a:t>
            </a:r>
            <a:r>
              <a:rPr lang="fr-FR" dirty="0"/>
              <a:t> ventes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43335"/>
            <a:ext cx="2729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Catégorie </a:t>
            </a:r>
            <a:r>
              <a:rPr lang="fr-FR" dirty="0" smtClean="0"/>
              <a:t>2 : </a:t>
            </a:r>
            <a:r>
              <a:rPr lang="fr-FR" u="sng" dirty="0" smtClean="0"/>
              <a:t>36 483</a:t>
            </a:r>
            <a:r>
              <a:rPr lang="fr-FR" dirty="0"/>
              <a:t> ventes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555844" y="2691677"/>
            <a:ext cx="474825" cy="17189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298713" y="2557670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182776" y="2604104"/>
            <a:ext cx="266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4 419 731</a:t>
            </a:r>
            <a:r>
              <a:rPr lang="fr-FR" dirty="0" smtClean="0"/>
              <a:t> euros</a:t>
            </a:r>
            <a:endParaRPr lang="fr-FR" dirty="0"/>
          </a:p>
        </p:txBody>
      </p:sp>
      <p:sp>
        <p:nvSpPr>
          <p:cNvPr id="21" name="Flèche droite 20"/>
          <p:cNvSpPr/>
          <p:nvPr/>
        </p:nvSpPr>
        <p:spPr>
          <a:xfrm>
            <a:off x="555844" y="3026347"/>
            <a:ext cx="474825" cy="1718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81575" y="2966522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37,29</a:t>
            </a:r>
            <a:r>
              <a:rPr lang="fr-FR" dirty="0" smtClean="0"/>
              <a:t> % du CA</a:t>
            </a:r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77" y="1182050"/>
            <a:ext cx="12192000" cy="4267200"/>
          </a:xfrm>
          <a:prstGeom prst="rect">
            <a:avLst/>
          </a:prstGeom>
        </p:spPr>
      </p:pic>
      <p:sp>
        <p:nvSpPr>
          <p:cNvPr id="24" name="Flèche droite 23"/>
          <p:cNvSpPr/>
          <p:nvPr/>
        </p:nvSpPr>
        <p:spPr>
          <a:xfrm>
            <a:off x="555844" y="4306674"/>
            <a:ext cx="474825" cy="17189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555844" y="4599607"/>
            <a:ext cx="474825" cy="1718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555842" y="5832783"/>
            <a:ext cx="474825" cy="174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555843" y="6179861"/>
            <a:ext cx="474825" cy="1718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/>
          <p:cNvSpPr/>
          <p:nvPr/>
        </p:nvSpPr>
        <p:spPr>
          <a:xfrm>
            <a:off x="7938053" y="4794391"/>
            <a:ext cx="484632" cy="803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181575" y="4500890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39,26</a:t>
            </a:r>
            <a:r>
              <a:rPr lang="fr-FR" dirty="0" smtClean="0"/>
              <a:t> </a:t>
            </a:r>
            <a:r>
              <a:rPr lang="fr-FR" dirty="0"/>
              <a:t>% du CA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59238" y="4199840"/>
            <a:ext cx="168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4 653 723</a:t>
            </a:r>
            <a:r>
              <a:rPr lang="fr-FR" dirty="0" smtClean="0"/>
              <a:t> </a:t>
            </a:r>
            <a:r>
              <a:rPr lang="fr-FR" dirty="0"/>
              <a:t>euros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1575" y="6099888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23,45</a:t>
            </a:r>
            <a:r>
              <a:rPr lang="fr-FR" dirty="0" smtClean="0"/>
              <a:t> </a:t>
            </a:r>
            <a:r>
              <a:rPr lang="fr-FR" dirty="0"/>
              <a:t>% du CA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59238" y="5735072"/>
            <a:ext cx="168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2 780 275</a:t>
            </a:r>
            <a:r>
              <a:rPr lang="fr-FR" dirty="0" smtClean="0"/>
              <a:t> </a:t>
            </a:r>
            <a:r>
              <a:rPr lang="fr-FR" dirty="0"/>
              <a:t>euros</a:t>
            </a: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10" y="3974620"/>
            <a:ext cx="819772" cy="81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8185" y="-154546"/>
            <a:ext cx="10515600" cy="1325563"/>
          </a:xfrm>
        </p:spPr>
        <p:txBody>
          <a:bodyPr/>
          <a:lstStyle/>
          <a:p>
            <a:pPr algn="ctr"/>
            <a:r>
              <a:rPr lang="fr-FR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Catégorie \ âges 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0" y="873450"/>
            <a:ext cx="5326462" cy="360839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904894" y="5554948"/>
            <a:ext cx="524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>
            <a:off x="6268456" y="2248023"/>
            <a:ext cx="707952" cy="48463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98831" y="1764909"/>
            <a:ext cx="4205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La catégories 0 </a:t>
            </a:r>
            <a:r>
              <a:rPr lang="fr-FR" dirty="0" smtClean="0"/>
              <a:t>: Moyenne d’âge de 43 ans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La catégories </a:t>
            </a:r>
            <a:r>
              <a:rPr lang="fr-FR" dirty="0" smtClean="0">
                <a:solidFill>
                  <a:srgbClr val="FF0000"/>
                </a:solidFill>
              </a:rPr>
              <a:t>1 </a:t>
            </a:r>
            <a:r>
              <a:rPr lang="fr-FR" dirty="0" smtClean="0"/>
              <a:t> </a:t>
            </a:r>
            <a:r>
              <a:rPr lang="fr-FR" dirty="0"/>
              <a:t>: Moyenne d’âge </a:t>
            </a:r>
            <a:r>
              <a:rPr lang="fr-FR" dirty="0" smtClean="0"/>
              <a:t>de 48 ans </a:t>
            </a:r>
            <a:endParaRPr lang="fr-FR" dirty="0"/>
          </a:p>
          <a:p>
            <a:endParaRPr lang="fr-FR" dirty="0" smtClean="0"/>
          </a:p>
          <a:p>
            <a:r>
              <a:rPr lang="fr-FR" dirty="0">
                <a:solidFill>
                  <a:srgbClr val="FF0000"/>
                </a:solidFill>
              </a:rPr>
              <a:t>La catégories 2</a:t>
            </a:r>
            <a:r>
              <a:rPr lang="fr-FR" dirty="0" smtClean="0"/>
              <a:t> </a:t>
            </a:r>
            <a:r>
              <a:rPr lang="fr-FR" dirty="0"/>
              <a:t>: Moyenne d’âge </a:t>
            </a:r>
            <a:r>
              <a:rPr lang="fr-FR" dirty="0" smtClean="0"/>
              <a:t>de 26 ans</a:t>
            </a:r>
            <a:endParaRPr lang="fr-FR" dirty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622432" y="3809661"/>
            <a:ext cx="5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Parmi les différentes observations, On note une distinction de l'âge en fonction des catégories. On peut voir qu’il y a une forme de corrélation évidente.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40704" y="1764909"/>
            <a:ext cx="824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Jeune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88468" y="2703321"/>
            <a:ext cx="824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âgée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366420" y="1840647"/>
            <a:ext cx="956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intermédiaire</a:t>
            </a:r>
            <a:endParaRPr lang="fr-FR" sz="1000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4452828" y="2756498"/>
            <a:ext cx="675840" cy="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190106" y="2687957"/>
            <a:ext cx="956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chemeClr val="accent1"/>
                </a:solidFill>
              </a:rPr>
              <a:t>Outliers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17152" y="4072106"/>
            <a:ext cx="956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chemeClr val="accent1"/>
                </a:solidFill>
              </a:rPr>
              <a:t>Outliers</a:t>
            </a:r>
            <a:endParaRPr lang="fr-FR" sz="1000" dirty="0">
              <a:solidFill>
                <a:schemeClr val="accent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1093660" y="3900900"/>
            <a:ext cx="545520" cy="17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 flipV="1">
            <a:off x="6143614" y="4023478"/>
            <a:ext cx="165271" cy="147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10045" y="5229942"/>
            <a:ext cx="415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La catégorie 2 </a:t>
            </a:r>
            <a:r>
              <a:rPr lang="fr-FR" dirty="0" smtClean="0"/>
              <a:t>se distingues des deux autres catégorie, elle est très jeunes contrairement à ses homologues.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864951" y="5227215"/>
            <a:ext cx="415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La catégorie 0 et 1 </a:t>
            </a:r>
            <a:r>
              <a:rPr lang="fr-FR" dirty="0" smtClean="0"/>
              <a:t>sont plus âgée.  La catégorie</a:t>
            </a:r>
            <a:r>
              <a:rPr lang="fr-FR" dirty="0"/>
              <a:t> </a:t>
            </a:r>
            <a:r>
              <a:rPr lang="fr-FR" dirty="0" smtClean="0"/>
              <a:t>1 est la plus âgée de toute les catégorie. On rappel qu’elle génère le plus de CA.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021797" y="491007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EE887E1C-653D-4F18-AF9E-E4995AB1EA35}"/>
              </a:ext>
            </a:extLst>
          </p:cNvPr>
          <p:cNvSpPr txBox="1"/>
          <p:nvPr/>
        </p:nvSpPr>
        <p:spPr>
          <a:xfrm>
            <a:off x="9201699" y="5154085"/>
            <a:ext cx="2990302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P-value=-1,34</a:t>
            </a:r>
            <a:r>
              <a:rPr lang="fr-FR" sz="1200" i="1" baseline="30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-22  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le test de 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« </a:t>
            </a:r>
            <a:r>
              <a:rPr lang="fr-FR" sz="1200" i="1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Kruskal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wallis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 » nous 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indique 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une différence entre les médianes.</a:t>
            </a:r>
            <a:r>
              <a:rPr lang="fr-FR" sz="1200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200" b="1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Il existe une corrélation entre les variables.</a:t>
            </a:r>
            <a:endParaRPr lang="fr-FR" sz="1200" i="1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794" y="101322"/>
            <a:ext cx="10515600" cy="1325563"/>
          </a:xfrm>
        </p:spPr>
        <p:txBody>
          <a:bodyPr/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clients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Généralités 1/2 </a:t>
            </a:r>
            <a:endParaRPr lang="fr-FR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078" y="1228816"/>
            <a:ext cx="9489534" cy="426506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19" y="1209438"/>
            <a:ext cx="4082603" cy="21321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90" y="3217005"/>
            <a:ext cx="3288063" cy="2121966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7176234" y="5485059"/>
            <a:ext cx="83032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299354" y="5507309"/>
            <a:ext cx="3407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Nos clients sont âgé de </a:t>
            </a:r>
            <a:r>
              <a:rPr lang="fr-FR" dirty="0" smtClean="0">
                <a:solidFill>
                  <a:srgbClr val="FF0000"/>
                </a:solidFill>
              </a:rPr>
              <a:t>18- 78 ans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(Sans les </a:t>
            </a:r>
            <a:r>
              <a:rPr lang="fr-FR" dirty="0" err="1" smtClean="0">
                <a:solidFill>
                  <a:srgbClr val="FF0000"/>
                </a:solidFill>
              </a:rPr>
              <a:t>outliers</a:t>
            </a:r>
            <a:r>
              <a:rPr lang="fr-FR" dirty="0" smtClean="0">
                <a:solidFill>
                  <a:srgbClr val="FF0000"/>
                </a:solidFill>
              </a:rPr>
              <a:t>)  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Organigramme : Connecteur 12"/>
          <p:cNvSpPr/>
          <p:nvPr/>
        </p:nvSpPr>
        <p:spPr>
          <a:xfrm>
            <a:off x="10766738" y="2602309"/>
            <a:ext cx="158663" cy="128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/>
          <p:cNvSpPr/>
          <p:nvPr/>
        </p:nvSpPr>
        <p:spPr>
          <a:xfrm>
            <a:off x="8510789" y="2872850"/>
            <a:ext cx="158663" cy="128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/>
          <p:cNvSpPr/>
          <p:nvPr/>
        </p:nvSpPr>
        <p:spPr>
          <a:xfrm>
            <a:off x="8669452" y="4096328"/>
            <a:ext cx="158663" cy="128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10481256" y="4109226"/>
            <a:ext cx="158663" cy="1284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615189" y="5338971"/>
            <a:ext cx="48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505131" y="3863005"/>
            <a:ext cx="65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médiane</a:t>
            </a:r>
            <a:endParaRPr lang="fr-FR" sz="10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7197498" y="3872648"/>
            <a:ext cx="1059984" cy="30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677873" y="3669415"/>
            <a:ext cx="1045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chemeClr val="accent1"/>
                </a:solidFill>
              </a:rPr>
              <a:t>Outliers</a:t>
            </a:r>
            <a:endParaRPr lang="fr-FR" sz="1000" dirty="0">
              <a:solidFill>
                <a:schemeClr val="accent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04" y="318344"/>
            <a:ext cx="820560" cy="82056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0" y="5119351"/>
            <a:ext cx="1431443" cy="92887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519276" y="5165316"/>
            <a:ext cx="3232597" cy="69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592188" y="5178890"/>
            <a:ext cx="4005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différence de CA en faveur des hommes mais qui empiriquement nous montre une très faible distinction.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3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0623" y="0"/>
            <a:ext cx="10515600" cy="1325563"/>
          </a:xfrm>
        </p:spPr>
        <p:txBody>
          <a:bodyPr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clients – généralités 2/2 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89" y="2651126"/>
            <a:ext cx="1183877" cy="656836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>
            <a:off x="8586209" y="3791259"/>
            <a:ext cx="462292" cy="52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048501" y="4162040"/>
            <a:ext cx="26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Sessions aberrante</a:t>
            </a:r>
            <a:endParaRPr lang="fr-FR" u="sng" dirty="0"/>
          </a:p>
        </p:txBody>
      </p:sp>
      <p:sp>
        <p:nvSpPr>
          <p:cNvPr id="15" name="Rectangle 14"/>
          <p:cNvSpPr/>
          <p:nvPr/>
        </p:nvSpPr>
        <p:spPr>
          <a:xfrm>
            <a:off x="-122830" y="1325563"/>
            <a:ext cx="11706896" cy="516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fr-FR" sz="1600" dirty="0" smtClean="0"/>
              <a:t>Proportion </a:t>
            </a:r>
            <a:r>
              <a:rPr lang="fr-FR" sz="1600" dirty="0"/>
              <a:t>des hommes de </a:t>
            </a:r>
            <a:r>
              <a:rPr lang="fr-FR" sz="1600" dirty="0">
                <a:solidFill>
                  <a:srgbClr val="FF0000"/>
                </a:solidFill>
              </a:rPr>
              <a:t>52% </a:t>
            </a:r>
            <a:r>
              <a:rPr lang="fr-FR" sz="1600" dirty="0"/>
              <a:t>\ Proportion des femmes </a:t>
            </a:r>
            <a:r>
              <a:rPr lang="fr-FR" sz="1600" dirty="0">
                <a:solidFill>
                  <a:srgbClr val="FF0000"/>
                </a:solidFill>
              </a:rPr>
              <a:t>48%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/>
              <a:t>confirmé par le test binomial</a:t>
            </a:r>
          </a:p>
          <a:p>
            <a:pPr marL="0" lvl="1" indent="0">
              <a:spcBef>
                <a:spcPts val="1000"/>
              </a:spcBef>
              <a:buNone/>
            </a:pPr>
            <a:endParaRPr lang="fr-FR" sz="1600" dirty="0" smtClean="0"/>
          </a:p>
          <a:p>
            <a:pPr marL="0" lvl="1" indent="0">
              <a:spcBef>
                <a:spcPts val="1000"/>
              </a:spcBef>
              <a:buNone/>
            </a:pPr>
            <a:endParaRPr lang="fr-FR" sz="1600" dirty="0"/>
          </a:p>
          <a:p>
            <a:pPr marL="0" lvl="1" indent="0">
              <a:spcBef>
                <a:spcPts val="1000"/>
              </a:spcBef>
              <a:buNone/>
            </a:pPr>
            <a:r>
              <a:rPr lang="fr-FR" sz="1600" dirty="0" smtClean="0"/>
              <a:t>Parmi </a:t>
            </a:r>
            <a:r>
              <a:rPr lang="fr-FR" sz="1600" dirty="0"/>
              <a:t>eux il y a </a:t>
            </a:r>
            <a:r>
              <a:rPr lang="fr-FR" sz="1600" dirty="0" smtClean="0">
                <a:solidFill>
                  <a:srgbClr val="FF0000"/>
                </a:solidFill>
              </a:rPr>
              <a:t>8 597 </a:t>
            </a:r>
            <a:r>
              <a:rPr lang="fr-FR" sz="1600" dirty="0">
                <a:solidFill>
                  <a:srgbClr val="FF0000"/>
                </a:solidFill>
              </a:rPr>
              <a:t>clients </a:t>
            </a:r>
            <a:r>
              <a:rPr lang="fr-FR" sz="1600" dirty="0">
                <a:sym typeface="Wingdings" panose="05000000000000000000" pitchFamily="2" charset="2"/>
              </a:rPr>
              <a:t> âge moyen : 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45 ans  distribution de l’âge identique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/>
              <a:t>confirmé par le test man </a:t>
            </a:r>
            <a:r>
              <a:rPr lang="fr-FR" sz="1600" dirty="0" err="1"/>
              <a:t>whitney</a:t>
            </a:r>
            <a:endParaRPr lang="fr-FR" sz="1600" dirty="0"/>
          </a:p>
          <a:p>
            <a:pPr marL="0" lvl="1" indent="0">
              <a:spcBef>
                <a:spcPts val="1000"/>
              </a:spcBef>
              <a:buNone/>
            </a:pPr>
            <a:endParaRPr lang="fr-FR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Le nombre de sessions réalisées durant les deux ans est  de : 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342 315 sessions (filtration journalière) </a:t>
            </a:r>
            <a:r>
              <a:rPr lang="fr-FR" sz="1600" dirty="0" smtClean="0">
                <a:sym typeface="Wingdings" panose="05000000000000000000" pitchFamily="2" charset="2"/>
              </a:rPr>
              <a:t>( </a:t>
            </a:r>
            <a:r>
              <a:rPr lang="fr-FR" sz="1600" dirty="0">
                <a:sym typeface="Wingdings" panose="05000000000000000000" pitchFamily="2" charset="2"/>
              </a:rPr>
              <a:t>Avec le produit 0_2245 )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endParaRPr lang="fr-FR" sz="1600" dirty="0">
              <a:sym typeface="Wingdings" panose="05000000000000000000" pitchFamily="2" charset="2"/>
            </a:endParaRPr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r>
              <a:rPr lang="fr-FR" sz="1600" dirty="0" smtClean="0">
                <a:sym typeface="Wingdings" panose="05000000000000000000" pitchFamily="2" charset="2"/>
              </a:rPr>
              <a:t>La </a:t>
            </a:r>
            <a:r>
              <a:rPr lang="fr-FR" sz="1600" dirty="0">
                <a:sym typeface="Wingdings" panose="05000000000000000000" pitchFamily="2" charset="2"/>
              </a:rPr>
              <a:t>moyenne de session total durant les deux ans par client est de 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40 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sessions </a:t>
            </a:r>
            <a:endParaRPr lang="fr-FR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fr-FR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fr-FR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fr-FR" sz="1600" dirty="0" smtClean="0"/>
          </a:p>
          <a:p>
            <a:r>
              <a:rPr lang="fr-FR" sz="1600" dirty="0" smtClean="0"/>
              <a:t>En moyenne</a:t>
            </a:r>
            <a:r>
              <a:rPr lang="fr-FR" sz="1600" dirty="0" smtClean="0">
                <a:solidFill>
                  <a:srgbClr val="FF0000"/>
                </a:solidFill>
              </a:rPr>
              <a:t>, 14263.1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sessions </a:t>
            </a:r>
            <a:r>
              <a:rPr lang="fr-FR" sz="1600" dirty="0"/>
              <a:t>sont réalisées par </a:t>
            </a:r>
            <a:r>
              <a:rPr lang="fr-FR" sz="1600" dirty="0">
                <a:solidFill>
                  <a:srgbClr val="FF0000"/>
                </a:solidFill>
              </a:rPr>
              <a:t>mois</a:t>
            </a:r>
            <a:r>
              <a:rPr lang="fr-FR" sz="1600" dirty="0"/>
              <a:t>, soit </a:t>
            </a:r>
            <a:r>
              <a:rPr lang="fr-FR" sz="1600" dirty="0" smtClean="0">
                <a:solidFill>
                  <a:srgbClr val="FF0000"/>
                </a:solidFill>
              </a:rPr>
              <a:t>1,6 </a:t>
            </a:r>
            <a:r>
              <a:rPr lang="fr-FR" sz="1600" dirty="0">
                <a:solidFill>
                  <a:srgbClr val="FF0000"/>
                </a:solidFill>
              </a:rPr>
              <a:t>sessions par </a:t>
            </a:r>
            <a:r>
              <a:rPr lang="fr-FR" sz="1600" dirty="0" smtClean="0">
                <a:solidFill>
                  <a:srgbClr val="FF0000"/>
                </a:solidFill>
              </a:rPr>
              <a:t>client</a:t>
            </a:r>
          </a:p>
          <a:p>
            <a:endParaRPr lang="fr-FR" sz="1600" dirty="0">
              <a:solidFill>
                <a:srgbClr val="FF0000"/>
              </a:solidFill>
            </a:endParaRPr>
          </a:p>
          <a:p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/>
              <a:t>Le montant du panier moyen des clients est de : </a:t>
            </a:r>
            <a:r>
              <a:rPr lang="fr-FR" sz="1600" dirty="0" smtClean="0">
                <a:solidFill>
                  <a:srgbClr val="FF0000"/>
                </a:solidFill>
              </a:rPr>
              <a:t>22 euros</a:t>
            </a:r>
            <a:endParaRPr lang="fr-FR" sz="1600" dirty="0">
              <a:solidFill>
                <a:srgbClr val="FF0000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76" y="5794548"/>
            <a:ext cx="696532" cy="696532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>
            <a:off x="5634263" y="5964893"/>
            <a:ext cx="6563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398746" y="6037932"/>
            <a:ext cx="598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Panier moyen = CA des clients / </a:t>
            </a:r>
            <a:r>
              <a:rPr lang="fr-F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Nbre</a:t>
            </a:r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d’achat total du client</a:t>
            </a:r>
            <a:endParaRPr lang="fr-F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9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Répartition du genre et des catégories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12" y="1690688"/>
            <a:ext cx="6428088" cy="260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199" y="4518992"/>
            <a:ext cx="10515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voir que le genre n’a pas d’effet de structure sur la répartition des catégories.</a:t>
            </a:r>
          </a:p>
          <a:p>
            <a:endParaRPr lang="fr-FR" dirty="0"/>
          </a:p>
          <a:p>
            <a:r>
              <a:rPr lang="fr-FR" dirty="0" smtClean="0"/>
              <a:t>Un même schéma est donc visible entre les deux genres parmi la répartition.</a:t>
            </a:r>
          </a:p>
          <a:p>
            <a:endParaRPr lang="fr-FR" dirty="0"/>
          </a:p>
          <a:p>
            <a:r>
              <a:rPr lang="fr-FR" u="sng" dirty="0" smtClean="0">
                <a:solidFill>
                  <a:srgbClr val="FF0000"/>
                </a:solidFill>
              </a:rPr>
              <a:t>Rappel</a:t>
            </a:r>
            <a:r>
              <a:rPr lang="fr-FR" dirty="0" smtClean="0"/>
              <a:t> : Malgré que </a:t>
            </a:r>
            <a:r>
              <a:rPr lang="fr-FR" dirty="0"/>
              <a:t>l</a:t>
            </a:r>
            <a:r>
              <a:rPr lang="fr-FR" dirty="0" smtClean="0"/>
              <a:t>es hommes sont un peux plus élevé parmi les clients de 2% de +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sz="1400" dirty="0" smtClean="0">
                <a:sym typeface="Wingdings" panose="05000000000000000000" pitchFamily="2" charset="2"/>
              </a:rPr>
              <a:t>confirmé par test binomial</a:t>
            </a:r>
            <a:endParaRPr lang="fr-FR" sz="1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166627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488" y="197700"/>
            <a:ext cx="11353800" cy="1325563"/>
          </a:xfrm>
        </p:spPr>
        <p:txBody>
          <a:bodyPr/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 de la corrélation entre genre et catégorie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7" y="2121642"/>
            <a:ext cx="3786388" cy="22237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06795" y="1699079"/>
            <a:ext cx="249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d’effectifs théorique</a:t>
            </a:r>
            <a:endParaRPr lang="fr-FR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9" y="1530133"/>
            <a:ext cx="5320598" cy="29558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3488" y="4766818"/>
            <a:ext cx="42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Empiriquement la distinction de genre est au sein des catégories est très faible. </a:t>
            </a:r>
          </a:p>
        </p:txBody>
      </p:sp>
      <p:sp>
        <p:nvSpPr>
          <p:cNvPr id="8" name="Flèche droite 7"/>
          <p:cNvSpPr/>
          <p:nvPr/>
        </p:nvSpPr>
        <p:spPr>
          <a:xfrm>
            <a:off x="559789" y="5834568"/>
            <a:ext cx="694012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831467" y="1530133"/>
            <a:ext cx="347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 test</a:t>
            </a:r>
            <a:r>
              <a:rPr lang="fr-FR" b="1" dirty="0"/>
              <a:t> d'indépendance </a:t>
            </a:r>
            <a:r>
              <a:rPr lang="fr-FR" dirty="0"/>
              <a:t>entre </a:t>
            </a:r>
            <a:r>
              <a:rPr lang="fr-FR" dirty="0" smtClean="0"/>
              <a:t>les deux variables nous indique que les variables ne sont pas associée.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EE887E1C-653D-4F18-AF9E-E4995AB1EA35}"/>
              </a:ext>
            </a:extLst>
          </p:cNvPr>
          <p:cNvSpPr txBox="1"/>
          <p:nvPr/>
        </p:nvSpPr>
        <p:spPr>
          <a:xfrm>
            <a:off x="8779639" y="2553912"/>
            <a:ext cx="329779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Khi2=147   </a:t>
            </a:r>
            <a:r>
              <a:rPr lang="fr-FR" sz="1200" i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p_value</a:t>
            </a:r>
            <a:r>
              <a:rPr lang="fr-FR" sz="12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 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3,14</a:t>
            </a:r>
            <a:r>
              <a:rPr lang="fr-FR" sz="1200" i="1" baseline="30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-29</a:t>
            </a:r>
            <a:endParaRPr lang="fr-FR" sz="1200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fr-FR" sz="1200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 rejette l'hypothèse </a:t>
            </a:r>
            <a:r>
              <a:rPr lang="fr-FR" sz="1200" b="1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200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56127" y="56940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Le résultat de la p-value confirme </a:t>
            </a:r>
            <a:r>
              <a:rPr lang="fr-FR" dirty="0"/>
              <a:t>ce qu’on aurait pu </a:t>
            </a:r>
            <a:r>
              <a:rPr lang="fr-FR" dirty="0" smtClean="0"/>
              <a:t>intuitivement deviner </a:t>
            </a:r>
            <a:r>
              <a:rPr lang="fr-FR" dirty="0"/>
              <a:t>dans notre cas, juste avec l’analyse exploratoire.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EE887E1C-653D-4F18-AF9E-E4995AB1EA35}"/>
              </a:ext>
            </a:extLst>
          </p:cNvPr>
          <p:cNvSpPr txBox="1"/>
          <p:nvPr/>
        </p:nvSpPr>
        <p:spPr>
          <a:xfrm>
            <a:off x="8779638" y="3359278"/>
            <a:ext cx="329779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corr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=-0,0002  le test de Pearson nous indique aussi</a:t>
            </a:r>
            <a:endParaRPr lang="fr-FR" sz="1200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fr-FR" sz="1200" b="1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Qu’il n’y pas de corrélation</a:t>
            </a:r>
            <a:endParaRPr lang="fr-FR" sz="1200"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9838632" y="3997494"/>
            <a:ext cx="0" cy="488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779638" y="4840521"/>
            <a:ext cx="319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obtenu en changeant le « </a:t>
            </a:r>
            <a:r>
              <a:rPr lang="fr-FR" b="1" dirty="0" err="1" smtClean="0"/>
              <a:t>sex</a:t>
            </a:r>
            <a:r>
              <a:rPr lang="fr-FR" b="1" dirty="0" smtClean="0"/>
              <a:t> »</a:t>
            </a:r>
            <a:r>
              <a:rPr lang="fr-FR" dirty="0" smtClean="0"/>
              <a:t> en valeur numérique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7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des principaux indicateurs de ventes : par clients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7" y="1829994"/>
            <a:ext cx="6401693" cy="350568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9251" y="2047741"/>
            <a:ext cx="164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Gini=0.45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6184453" y="212859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250806" y="2047741"/>
            <a:ext cx="410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écart visible via la courbe de Lorenz.</a:t>
            </a:r>
          </a:p>
          <a:p>
            <a:r>
              <a:rPr lang="fr-FR" dirty="0" smtClean="0"/>
              <a:t>Un indice de « Gini » significatif.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00800" y="3051125"/>
            <a:ext cx="378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 client </a:t>
            </a:r>
            <a:r>
              <a:rPr lang="fr-FR" dirty="0" smtClean="0"/>
              <a:t>: </a:t>
            </a:r>
            <a:r>
              <a:rPr lang="fr-FR" dirty="0" smtClean="0">
                <a:solidFill>
                  <a:srgbClr val="FF0000"/>
                </a:solidFill>
              </a:rPr>
              <a:t>1378 euros </a:t>
            </a:r>
            <a:r>
              <a:rPr lang="fr-FR" dirty="0" smtClean="0"/>
              <a:t>en moyenne </a:t>
            </a:r>
          </a:p>
          <a:p>
            <a:r>
              <a:rPr lang="fr-FR" dirty="0" smtClean="0"/>
              <a:t>                  : </a:t>
            </a:r>
            <a:r>
              <a:rPr lang="fr-FR" dirty="0" smtClean="0">
                <a:solidFill>
                  <a:srgbClr val="FF0000"/>
                </a:solidFill>
              </a:rPr>
              <a:t>79 ventes </a:t>
            </a:r>
            <a:r>
              <a:rPr lang="fr-FR" dirty="0" smtClean="0"/>
              <a:t>en moyenne </a:t>
            </a:r>
            <a:endParaRPr lang="fr-FR" dirty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98944" y="5559182"/>
            <a:ext cx="469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50 % </a:t>
            </a:r>
            <a:r>
              <a:rPr lang="fr-FR" dirty="0" smtClean="0"/>
              <a:t>du CA concerne </a:t>
            </a:r>
            <a:r>
              <a:rPr lang="fr-FR" dirty="0" smtClean="0">
                <a:solidFill>
                  <a:srgbClr val="00B050"/>
                </a:solidFill>
              </a:rPr>
              <a:t>21 % </a:t>
            </a:r>
            <a:r>
              <a:rPr lang="fr-FR" dirty="0" smtClean="0"/>
              <a:t>des plus gros clients </a:t>
            </a:r>
          </a:p>
          <a:p>
            <a:r>
              <a:rPr lang="fr-FR" dirty="0">
                <a:solidFill>
                  <a:srgbClr val="FF0000"/>
                </a:solidFill>
              </a:rPr>
              <a:t>50 % </a:t>
            </a:r>
            <a:r>
              <a:rPr lang="fr-FR" dirty="0"/>
              <a:t>du CA </a:t>
            </a:r>
            <a:r>
              <a:rPr lang="fr-FR" dirty="0" smtClean="0"/>
              <a:t>concerne </a:t>
            </a:r>
            <a:r>
              <a:rPr lang="fr-FR" dirty="0">
                <a:solidFill>
                  <a:srgbClr val="FF0000"/>
                </a:solidFill>
              </a:rPr>
              <a:t>79 %</a:t>
            </a:r>
            <a:r>
              <a:rPr lang="fr-FR" dirty="0"/>
              <a:t> l</a:t>
            </a:r>
            <a:r>
              <a:rPr lang="fr-FR" dirty="0" smtClean="0"/>
              <a:t>es </a:t>
            </a:r>
            <a:r>
              <a:rPr lang="fr-FR" dirty="0"/>
              <a:t>clients </a:t>
            </a:r>
            <a:r>
              <a:rPr lang="fr-FR" dirty="0" smtClean="0"/>
              <a:t>restant</a:t>
            </a:r>
            <a:endParaRPr lang="fr-FR" dirty="0"/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24" y="5474989"/>
            <a:ext cx="403538" cy="33628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46241" y="4881092"/>
            <a:ext cx="579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22%</a:t>
            </a:r>
            <a:endParaRPr lang="fr-FR" sz="10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3820686"/>
            <a:ext cx="3786389" cy="2760417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8098666" y="3974455"/>
            <a:ext cx="528034" cy="637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8564451" y="4208524"/>
            <a:ext cx="972794" cy="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782576" y="4023858"/>
            <a:ext cx="2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4 </a:t>
            </a:r>
            <a:r>
              <a:rPr lang="fr-FR" u="sng" dirty="0" err="1" smtClean="0"/>
              <a:t>outliers</a:t>
            </a:r>
            <a:r>
              <a:rPr lang="fr-FR" u="sng" dirty="0" smtClean="0"/>
              <a:t> </a:t>
            </a:r>
            <a:r>
              <a:rPr lang="fr-FR" dirty="0" smtClean="0"/>
              <a:t>: 7,4 % du 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6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608" y="210578"/>
            <a:ext cx="10877282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 de la corrélation entre âge </a:t>
            </a:r>
            <a:r>
              <a:rPr lang="fr-FR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</a:t>
            </a:r>
            <a:r>
              <a:rPr lang="fr-F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montant total des </a:t>
            </a:r>
            <a:r>
              <a:rPr lang="fr-FR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achats</a:t>
            </a:r>
            <a:endParaRPr lang="fr-FR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9" y="1326019"/>
            <a:ext cx="6992326" cy="3658111"/>
          </a:xfrm>
        </p:spPr>
      </p:pic>
      <p:sp>
        <p:nvSpPr>
          <p:cNvPr id="5" name="Ellipse 4"/>
          <p:cNvSpPr/>
          <p:nvPr/>
        </p:nvSpPr>
        <p:spPr>
          <a:xfrm>
            <a:off x="1210614" y="2768958"/>
            <a:ext cx="3094123" cy="222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191367" y="1482654"/>
            <a:ext cx="1648495" cy="1322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520485" y="2237689"/>
            <a:ext cx="1545463" cy="96914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277310" y="3419425"/>
            <a:ext cx="548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 smtClean="0"/>
              <a:t>CA </a:t>
            </a:r>
            <a:r>
              <a:rPr lang="fr-FR" dirty="0"/>
              <a:t>des </a:t>
            </a:r>
            <a:r>
              <a:rPr lang="fr-FR" dirty="0" smtClean="0"/>
              <a:t>clients est fortement </a:t>
            </a:r>
            <a:r>
              <a:rPr lang="fr-FR" dirty="0"/>
              <a:t>corrélé à l'âge.</a:t>
            </a:r>
          </a:p>
          <a:p>
            <a:r>
              <a:rPr lang="fr-FR" dirty="0" smtClean="0"/>
              <a:t>Les </a:t>
            </a:r>
            <a:r>
              <a:rPr lang="fr-FR" dirty="0"/>
              <a:t>plus jeunes génèrent plus de CA que les plus âgés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tranche </a:t>
            </a:r>
            <a:r>
              <a:rPr lang="fr-FR" dirty="0" smtClean="0">
                <a:solidFill>
                  <a:srgbClr val="FF0000"/>
                </a:solidFill>
              </a:rPr>
              <a:t>38-58 ans</a:t>
            </a:r>
            <a:r>
              <a:rPr lang="fr-FR" dirty="0" smtClean="0"/>
              <a:t> à le CA total le plus élevé par client.  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EE887E1C-653D-4F18-AF9E-E4995AB1EA35}"/>
              </a:ext>
            </a:extLst>
          </p:cNvPr>
          <p:cNvSpPr txBox="1"/>
          <p:nvPr/>
        </p:nvSpPr>
        <p:spPr>
          <a:xfrm>
            <a:off x="6277310" y="1701892"/>
            <a:ext cx="361975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Corr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=-0,82  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le test de Pearson nous indique qu’il y a une forte corrélation entre les deux variables quantitative</a:t>
            </a:r>
            <a:endParaRPr lang="fr-FR" sz="1200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7522" y="2025591"/>
            <a:ext cx="293862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Autour de 40 ans le CA des clients est le plus élevé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281696" y="2794835"/>
            <a:ext cx="21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retenir </a:t>
            </a:r>
            <a:endParaRPr lang="fr-F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1017431" y="5321687"/>
            <a:ext cx="193183" cy="160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998112" y="5771045"/>
            <a:ext cx="193183" cy="1609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998113" y="6269588"/>
            <a:ext cx="193183" cy="1609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390918" y="5235601"/>
            <a:ext cx="293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âgée de : 93 – 51 ans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390917" y="5662645"/>
            <a:ext cx="34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âgée de : 51 – 35 ans 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90916" y="6117757"/>
            <a:ext cx="293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âgée de : 35 – 18 ans</a:t>
            </a:r>
            <a:endParaRPr lang="fr-FR" dirty="0"/>
          </a:p>
        </p:txBody>
      </p:sp>
      <p:sp>
        <p:nvSpPr>
          <p:cNvPr id="21" name="Flèche droite 20"/>
          <p:cNvSpPr/>
          <p:nvPr/>
        </p:nvSpPr>
        <p:spPr>
          <a:xfrm>
            <a:off x="4327299" y="5321687"/>
            <a:ext cx="620587" cy="25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4327298" y="5718647"/>
            <a:ext cx="620587" cy="2573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4327297" y="6173759"/>
            <a:ext cx="620587" cy="2573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190186" y="5680698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 élevé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190186" y="6117757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 medium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190185" y="5283276"/>
            <a:ext cx="19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 faible-medium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10" y="5705766"/>
            <a:ext cx="358833" cy="35883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461" y="4424689"/>
            <a:ext cx="5182450" cy="23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Corrélation entre l’âge et le panier moyen 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9" y="1159457"/>
            <a:ext cx="5811061" cy="35723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07" y="1159457"/>
            <a:ext cx="5820587" cy="354379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606861" y="3412902"/>
            <a:ext cx="2575775" cy="1004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109914" y="1325563"/>
            <a:ext cx="1352283" cy="115945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066727" y="3953814"/>
            <a:ext cx="1287887" cy="463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7479" y="4789743"/>
            <a:ext cx="527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constater que de 1930 à 1992 l’amplitude </a:t>
            </a:r>
            <a:r>
              <a:rPr lang="fr-FR" dirty="0"/>
              <a:t>d</a:t>
            </a:r>
            <a:r>
              <a:rPr lang="fr-FR" dirty="0" smtClean="0"/>
              <a:t>u « panier moyen » suit une logique relativement stable.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124218" y="4826927"/>
            <a:ext cx="5532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77479" y="5762002"/>
            <a:ext cx="527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  <a:r>
              <a:rPr lang="fr-FR" dirty="0" smtClean="0"/>
              <a:t>e 1992 à + de 2000 l’amplitude </a:t>
            </a:r>
            <a:r>
              <a:rPr lang="fr-FR" dirty="0"/>
              <a:t>d</a:t>
            </a:r>
            <a:r>
              <a:rPr lang="fr-FR" dirty="0" smtClean="0"/>
              <a:t>u « panier moyen » est beaucoup plus élevé. Les clients sont plus varier.  </a:t>
            </a:r>
            <a:endParaRPr lang="fr-FR" dirty="0"/>
          </a:p>
        </p:txBody>
      </p:sp>
      <p:sp>
        <p:nvSpPr>
          <p:cNvPr id="12" name="Flèche droite 11"/>
          <p:cNvSpPr/>
          <p:nvPr/>
        </p:nvSpPr>
        <p:spPr>
          <a:xfrm>
            <a:off x="6227803" y="4826927"/>
            <a:ext cx="553261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781064" y="4869358"/>
            <a:ext cx="598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groupes d’âge se distingue en fonction du panier moyen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517417" y="5313263"/>
            <a:ext cx="4031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1930-1970 </a:t>
            </a:r>
            <a:r>
              <a:rPr lang="fr-FR" dirty="0" smtClean="0"/>
              <a:t>: Moyenne ≈</a:t>
            </a:r>
            <a:r>
              <a:rPr lang="fr-FR" dirty="0"/>
              <a:t> </a:t>
            </a:r>
            <a:r>
              <a:rPr lang="fr-FR" dirty="0" smtClean="0"/>
              <a:t>17 euros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1970-1992 </a:t>
            </a:r>
            <a:r>
              <a:rPr lang="fr-FR" dirty="0" smtClean="0"/>
              <a:t>: Moyenne </a:t>
            </a:r>
            <a:r>
              <a:rPr lang="fr-FR" dirty="0"/>
              <a:t>≈ </a:t>
            </a:r>
            <a:r>
              <a:rPr lang="fr-FR" dirty="0" smtClean="0"/>
              <a:t>10 euros 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1992-2000</a:t>
            </a:r>
            <a:r>
              <a:rPr lang="fr-FR" dirty="0" smtClean="0">
                <a:solidFill>
                  <a:schemeClr val="accent6"/>
                </a:solidFill>
              </a:rPr>
              <a:t>+ </a:t>
            </a:r>
            <a:r>
              <a:rPr lang="fr-FR" dirty="0" smtClean="0"/>
              <a:t>: Moyenne </a:t>
            </a:r>
            <a:r>
              <a:rPr lang="fr-FR" dirty="0"/>
              <a:t>≈ </a:t>
            </a:r>
            <a:r>
              <a:rPr lang="fr-FR" dirty="0" smtClean="0"/>
              <a:t>41 euros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691682" y="2226248"/>
            <a:ext cx="2589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Moyenne des paniers moyen + plus élève</a:t>
            </a:r>
          </a:p>
          <a:p>
            <a:r>
              <a:rPr lang="fr-FR" sz="1100" dirty="0" smtClean="0">
                <a:solidFill>
                  <a:srgbClr val="FF0000"/>
                </a:solidFill>
              </a:rPr>
              <a:t>Chez les jeunes 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4681266" y="1389478"/>
            <a:ext cx="0" cy="289870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982883" y="3693354"/>
            <a:ext cx="8790" cy="5275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566122" y="1422819"/>
            <a:ext cx="3437047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</a:t>
            </a:r>
            <a:r>
              <a:rPr lang="fr-FR" sz="1200" dirty="0" err="1" smtClean="0">
                <a:solidFill>
                  <a:schemeClr val="bg1"/>
                </a:solidFill>
              </a:rPr>
              <a:t>orr</a:t>
            </a:r>
            <a:r>
              <a:rPr lang="fr-FR" sz="1200" dirty="0" smtClean="0">
                <a:solidFill>
                  <a:schemeClr val="bg1"/>
                </a:solidFill>
              </a:rPr>
              <a:t> = 0.75 </a:t>
            </a:r>
            <a:r>
              <a:rPr lang="fr-FR" sz="1200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2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</a:t>
            </a:r>
            <a:r>
              <a:rPr lang="fr-FR" sz="11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 test de Pearson nous indique qu’il y a une forte corrélation entre les deux variables quantitative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907" y="94669"/>
            <a:ext cx="11976279" cy="1325563"/>
          </a:xfrm>
        </p:spPr>
        <p:txBody>
          <a:bodyPr>
            <a:normAutofit/>
          </a:bodyPr>
          <a:lstStyle/>
          <a:p>
            <a:r>
              <a:rPr lang="fr-F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 de la corrélation entre </a:t>
            </a:r>
            <a:r>
              <a:rPr lang="fr-FR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l’âge et la fréquence des achats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26"/>
            <a:ext cx="6144482" cy="3658111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05307" y="2897746"/>
            <a:ext cx="3142445" cy="16742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026535" y="1275008"/>
            <a:ext cx="1841679" cy="1622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675031" y="2511380"/>
            <a:ext cx="1120462" cy="18159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14622" y="1198857"/>
            <a:ext cx="7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groupes d’âge se distingue à nouveau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20" y="1604898"/>
            <a:ext cx="2047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Fréquence des achats + élevé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257172" y="1848709"/>
            <a:ext cx="4159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1930-1970 </a:t>
            </a:r>
            <a:r>
              <a:rPr lang="fr-FR" dirty="0"/>
              <a:t>: Moyenne </a:t>
            </a:r>
            <a:r>
              <a:rPr lang="fr-FR" dirty="0" smtClean="0"/>
              <a:t>= 4169 sessions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1970-1992 </a:t>
            </a:r>
            <a:r>
              <a:rPr lang="fr-FR" dirty="0"/>
              <a:t>: Moyenne </a:t>
            </a:r>
            <a:r>
              <a:rPr lang="fr-FR" dirty="0" smtClean="0"/>
              <a:t>=</a:t>
            </a:r>
            <a:r>
              <a:rPr lang="fr-FR" dirty="0"/>
              <a:t> </a:t>
            </a:r>
            <a:r>
              <a:rPr lang="fr-FR" dirty="0" smtClean="0"/>
              <a:t>18015 sessions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1992-2000+ </a:t>
            </a:r>
            <a:r>
              <a:rPr lang="fr-FR" dirty="0"/>
              <a:t>: Moyenne </a:t>
            </a:r>
            <a:r>
              <a:rPr lang="fr-FR" dirty="0" smtClean="0"/>
              <a:t>=</a:t>
            </a:r>
            <a:r>
              <a:rPr lang="fr-FR" dirty="0"/>
              <a:t> </a:t>
            </a:r>
            <a:r>
              <a:rPr lang="fr-FR" dirty="0" smtClean="0"/>
              <a:t>6143 sessions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389" y="1121100"/>
            <a:ext cx="598263" cy="59826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38071" y="4933119"/>
            <a:ext cx="54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plus jeunes clients ont une fréquence moins élevé que les client d’âges intermédiaire.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38071" y="5726348"/>
            <a:ext cx="54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 sont les clients les plus âgée au delà de 1960 qui ont une fréquence d’achat la plus basse. 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82" y="3672933"/>
            <a:ext cx="4873141" cy="297502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04206" y="2066564"/>
            <a:ext cx="159333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Corr</a:t>
            </a:r>
            <a:r>
              <a:rPr lang="fr-FR" sz="1200" dirty="0" smtClean="0">
                <a:solidFill>
                  <a:schemeClr val="bg1"/>
                </a:solidFill>
              </a:rPr>
              <a:t> : P-value =0.60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764110" cy="4351338"/>
          </a:xfrm>
        </p:spPr>
        <p:txBody>
          <a:bodyPr>
            <a:normAutofit fontScale="47500" lnSpcReduction="20000"/>
          </a:bodyPr>
          <a:lstStyle/>
          <a:p>
            <a:endParaRPr lang="fr-FR" dirty="0" smtClean="0"/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Importation des librairies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\ Lecture des fichiers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Observation \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Nettoyage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Jointure des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fichiers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Généralités 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Evolution du CA mensuelle et vente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générale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Zoom \ Mois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d’octobre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Catégories \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Prix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Répartition des catégories \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CA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 action="ppaction://hlinksldjump"/>
              </a:rPr>
              <a:t>Catégorie \ âges 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 action="ppaction://hlinksldjump"/>
              </a:rPr>
              <a:t>Nos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 action="ppaction://hlinksldjump"/>
              </a:rPr>
              <a:t>clients - généralités 1/2 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/>
              </a:rPr>
              <a:t>Nos clients -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/>
              </a:rPr>
              <a:t>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/>
              </a:rPr>
              <a:t>généralités 2/2 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3" action="ppaction://hlinksldjump"/>
              </a:rPr>
              <a:t>Répartition du genre et des catégories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4" action="ppaction://hlinksldjump"/>
              </a:rPr>
              <a:t>Etude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4" action="ppaction://hlinksldjump"/>
              </a:rPr>
              <a:t>de la corrélation entre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4" action="ppaction://hlinksldjump"/>
              </a:rPr>
              <a:t>le genre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4" action="ppaction://hlinksldjump"/>
              </a:rPr>
              <a:t>et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4" action="ppaction://hlinksldjump"/>
              </a:rPr>
              <a:t>les catégories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5" action="ppaction://hlinksldjump"/>
              </a:rPr>
              <a:t>Analyse des principaux indicateurs de ventes : par clients 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Etude de la corrélation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entre l’âge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et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le montant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total des achats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781539" y="1825625"/>
            <a:ext cx="59124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781539" y="1542290"/>
            <a:ext cx="6247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7" action="ppaction://hlinksldjump"/>
              </a:rPr>
              <a:t>Etude entre l’âge et le panier moyen </a:t>
            </a: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18" action="ppaction://hlinksldjump"/>
            </a:endParaRPr>
          </a:p>
          <a:p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9" action="ppaction://hlinksldjump"/>
              </a:rPr>
              <a:t>Etude entre </a:t>
            </a:r>
            <a:r>
              <a:rPr lang="fr-FR" sz="1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9" action="ppaction://hlinksldjump"/>
              </a:rPr>
              <a:t>l’âge et </a:t>
            </a:r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9" action="ppaction://hlinksldjump"/>
              </a:rPr>
              <a:t>la fréquence d’achat</a:t>
            </a: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18" action="ppaction://hlinksldjump"/>
            </a:endParaRPr>
          </a:p>
          <a:p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8" action="ppaction://hlinksldjump"/>
              </a:rPr>
              <a:t>Analyse </a:t>
            </a:r>
            <a:r>
              <a:rPr lang="fr-FR" sz="1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8" action="ppaction://hlinksldjump"/>
              </a:rPr>
              <a:t>des principaux indicateurs de ventes : par </a:t>
            </a:r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8" action="ppaction://hlinksldjump"/>
              </a:rPr>
              <a:t>produits</a:t>
            </a: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0" action="ppaction://hlinksldjump"/>
              </a:rPr>
              <a:t>Probabilité - </a:t>
            </a:r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0" action="ppaction://hlinksldjump"/>
              </a:rPr>
              <a:t>Méthodologie </a:t>
            </a: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1" action="ppaction://hlinksldjump"/>
              </a:rPr>
              <a:t>Probabilité–Evénement 0_525 sachant </a:t>
            </a:r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1" action="ppaction://hlinksldjump"/>
              </a:rPr>
              <a:t>2_159</a:t>
            </a: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2" action="ppaction://hlinksldjump"/>
              </a:rPr>
              <a:t>Recommandations</a:t>
            </a:r>
            <a:r>
              <a:rPr lang="fr-FR" sz="1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3" action="ppaction://hlinksldjump"/>
              </a:rPr>
              <a:t>Annexe \ CA du dernier </a:t>
            </a:r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3" action="ppaction://hlinksldjump"/>
              </a:rPr>
              <a:t>mois en fonction des catégories</a:t>
            </a: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4" action="ppaction://hlinksldjump"/>
              </a:rPr>
              <a:t>Annexe</a:t>
            </a:r>
            <a:r>
              <a:rPr lang="fr-FR" sz="1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4" action="ppaction://hlinksldjump"/>
              </a:rPr>
              <a:t>\ Zoom CA des 3 derniers  mois \ Moyenne mobile</a:t>
            </a:r>
            <a:endParaRPr lang="fr-FR" sz="13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6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des principaux indicateurs de ventes : par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produits </a:t>
            </a:r>
            <a:endParaRPr lang="fr-FR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3" y="1537822"/>
            <a:ext cx="5725324" cy="3639058"/>
          </a:xfrm>
        </p:spPr>
      </p:pic>
      <p:sp>
        <p:nvSpPr>
          <p:cNvPr id="5" name="ZoneTexte 4"/>
          <p:cNvSpPr txBox="1"/>
          <p:nvPr/>
        </p:nvSpPr>
        <p:spPr>
          <a:xfrm>
            <a:off x="2047741" y="4610637"/>
            <a:ext cx="540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702</a:t>
            </a:r>
            <a:endParaRPr lang="fr-FR" sz="1000" dirty="0"/>
          </a:p>
        </p:txBody>
      </p:sp>
      <p:sp>
        <p:nvSpPr>
          <p:cNvPr id="6" name="Flèche droite 5"/>
          <p:cNvSpPr/>
          <p:nvPr/>
        </p:nvSpPr>
        <p:spPr>
          <a:xfrm>
            <a:off x="6090967" y="1612031"/>
            <a:ext cx="978408" cy="3835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216463" y="1512171"/>
            <a:ext cx="4599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80% </a:t>
            </a:r>
            <a:r>
              <a:rPr lang="fr-FR" dirty="0" smtClean="0"/>
              <a:t>du CA pour </a:t>
            </a:r>
            <a:r>
              <a:rPr lang="fr-FR" dirty="0" smtClean="0">
                <a:solidFill>
                  <a:schemeClr val="accent6"/>
                </a:solidFill>
              </a:rPr>
              <a:t>22% </a:t>
            </a:r>
            <a:r>
              <a:rPr lang="fr-FR" dirty="0" smtClean="0"/>
              <a:t>des produits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20% </a:t>
            </a:r>
            <a:r>
              <a:rPr lang="fr-FR" dirty="0" smtClean="0"/>
              <a:t>du CA pour </a:t>
            </a:r>
            <a:r>
              <a:rPr lang="fr-FR" dirty="0" smtClean="0">
                <a:solidFill>
                  <a:srgbClr val="FF0000"/>
                </a:solidFill>
              </a:rPr>
              <a:t>78% </a:t>
            </a:r>
            <a:r>
              <a:rPr lang="fr-FR" dirty="0" smtClean="0"/>
              <a:t>des produits</a:t>
            </a:r>
          </a:p>
          <a:p>
            <a:endParaRPr lang="fr-FR" dirty="0" smtClean="0"/>
          </a:p>
          <a:p>
            <a:r>
              <a:rPr lang="fr-FR" dirty="0" smtClean="0"/>
              <a:t>Une répartition inégalé en terme d’efficacité !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096000" y="28226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fr-FR" dirty="0"/>
              <a:t>Le produit le plus populaire a été vendu </a:t>
            </a:r>
            <a:r>
              <a:rPr lang="fr-FR" dirty="0">
                <a:solidFill>
                  <a:srgbClr val="FF0000"/>
                </a:solidFill>
              </a:rPr>
              <a:t>2252 fois</a:t>
            </a:r>
            <a:r>
              <a:rPr lang="fr-FR" dirty="0"/>
              <a:t>, soit </a:t>
            </a:r>
            <a:r>
              <a:rPr lang="fr-FR" dirty="0">
                <a:solidFill>
                  <a:srgbClr val="FF0000"/>
                </a:solidFill>
              </a:rPr>
              <a:t>0,3% </a:t>
            </a:r>
            <a:r>
              <a:rPr lang="fr-FR" dirty="0"/>
              <a:t>des ventes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4536" y="34317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fr-FR" dirty="0"/>
              <a:t>Le produit le plus rémunérateur a généré </a:t>
            </a:r>
            <a:r>
              <a:rPr lang="fr-FR" dirty="0">
                <a:solidFill>
                  <a:srgbClr val="FF0000"/>
                </a:solidFill>
              </a:rPr>
              <a:t>94893.50€ </a:t>
            </a:r>
            <a:r>
              <a:rPr lang="fr-FR" dirty="0"/>
              <a:t>de CA, soit </a:t>
            </a:r>
            <a:r>
              <a:rPr lang="fr-FR" dirty="0">
                <a:solidFill>
                  <a:srgbClr val="FF0000"/>
                </a:solidFill>
              </a:rPr>
              <a:t>0,8% </a:t>
            </a:r>
            <a:r>
              <a:rPr lang="fr-FR" dirty="0"/>
              <a:t>du CA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443" y="5476127"/>
            <a:ext cx="3304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fr-FR" dirty="0" smtClean="0"/>
              <a:t>19 </a:t>
            </a:r>
            <a:r>
              <a:rPr lang="fr-FR" dirty="0"/>
              <a:t>produits n’ont pas été </a:t>
            </a:r>
            <a:r>
              <a:rPr lang="fr-FR" dirty="0" smtClean="0"/>
              <a:t>vendus.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70443" y="5996766"/>
            <a:ext cx="385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fr-FR" dirty="0"/>
              <a:t>18 produits </a:t>
            </a:r>
            <a:r>
              <a:rPr lang="fr-FR" dirty="0" smtClean="0"/>
              <a:t>ont </a:t>
            </a:r>
            <a:r>
              <a:rPr lang="fr-FR" dirty="0"/>
              <a:t>été vendus qu’une </a:t>
            </a:r>
            <a:r>
              <a:rPr lang="fr-FR" dirty="0" smtClean="0"/>
              <a:t>fois.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08" y="5324819"/>
            <a:ext cx="755286" cy="75528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030" y="4032186"/>
            <a:ext cx="1959949" cy="256412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75" y="3945865"/>
            <a:ext cx="2145655" cy="2736761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38979" y="5043260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FF0000"/>
                </a:solidFill>
              </a:rPr>
              <a:t>Top 10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Probabilité - Méthodologie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6400" y="2018808"/>
            <a:ext cx="10515600" cy="4351338"/>
          </a:xfrm>
        </p:spPr>
        <p:txBody>
          <a:bodyPr/>
          <a:lstStyle/>
          <a:p>
            <a:r>
              <a:rPr lang="fr-FR" dirty="0" smtClean="0"/>
              <a:t>Recherche empirique de </a:t>
            </a:r>
            <a:r>
              <a:rPr lang="fr-FR" dirty="0" smtClean="0">
                <a:solidFill>
                  <a:srgbClr val="FF0000"/>
                </a:solidFill>
              </a:rPr>
              <a:t>p(A) </a:t>
            </a:r>
            <a:r>
              <a:rPr lang="fr-FR" dirty="0" smtClean="0"/>
              <a:t>et</a:t>
            </a:r>
            <a:r>
              <a:rPr lang="fr-FR" dirty="0" smtClean="0">
                <a:solidFill>
                  <a:srgbClr val="FF0000"/>
                </a:solidFill>
              </a:rPr>
              <a:t> p(B) </a:t>
            </a:r>
            <a:r>
              <a:rPr lang="fr-FR" dirty="0" smtClean="0"/>
              <a:t>via la base.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P(A) </a:t>
            </a:r>
            <a:r>
              <a:rPr lang="fr-FR" dirty="0" smtClean="0"/>
              <a:t>= </a:t>
            </a:r>
            <a:r>
              <a:rPr lang="fr-FR" dirty="0" err="1" smtClean="0"/>
              <a:t>Nbres</a:t>
            </a:r>
            <a:r>
              <a:rPr lang="fr-FR" dirty="0" smtClean="0"/>
              <a:t> d’ouvrages A / Nombres d’ouvrages totaux.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P(B) </a:t>
            </a:r>
            <a:r>
              <a:rPr lang="fr-FR" dirty="0"/>
              <a:t>= </a:t>
            </a:r>
            <a:r>
              <a:rPr lang="fr-FR" dirty="0" err="1"/>
              <a:t>Nbres</a:t>
            </a:r>
            <a:r>
              <a:rPr lang="fr-FR" dirty="0"/>
              <a:t> d’ouvrages </a:t>
            </a:r>
            <a:r>
              <a:rPr lang="fr-FR" dirty="0" smtClean="0"/>
              <a:t>B </a:t>
            </a:r>
            <a:r>
              <a:rPr lang="fr-FR" dirty="0"/>
              <a:t>/ Nombres d’ouvrages </a:t>
            </a:r>
            <a:r>
              <a:rPr lang="fr-FR" dirty="0" smtClean="0"/>
              <a:t>totaux.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Recherche de </a:t>
            </a:r>
            <a:r>
              <a:rPr lang="fr-FR" dirty="0" smtClean="0">
                <a:solidFill>
                  <a:srgbClr val="FF0000"/>
                </a:solidFill>
              </a:rPr>
              <a:t>p(</a:t>
            </a:r>
            <a:r>
              <a:rPr lang="fr-FR" dirty="0" err="1" smtClean="0">
                <a:solidFill>
                  <a:srgbClr val="FF0000"/>
                </a:solidFill>
              </a:rPr>
              <a:t>AnB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  <a:p>
            <a:pPr lvl="1"/>
            <a:r>
              <a:rPr lang="fr-FR" dirty="0"/>
              <a:t>Nombre de personne qui ont l’ouvrage A ainsi que B.</a:t>
            </a:r>
            <a:r>
              <a:rPr lang="fr-FR" dirty="0" smtClean="0"/>
              <a:t> </a:t>
            </a:r>
            <a:endParaRPr lang="fr-FR" dirty="0"/>
          </a:p>
          <a:p>
            <a:pPr marL="457200" lvl="1" indent="0">
              <a:buNone/>
            </a:pP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7727324" y="4778062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873544" y="4778062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Déterminé empiriquement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27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52422"/>
            <a:ext cx="10515600" cy="1325563"/>
          </a:xfrm>
        </p:spPr>
        <p:txBody>
          <a:bodyPr/>
          <a:lstStyle/>
          <a:p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Probabilité–Evénement 0_525 sachant 2_159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437"/>
            <a:ext cx="3836831" cy="2871988"/>
          </a:xfrm>
        </p:spPr>
      </p:pic>
      <p:sp>
        <p:nvSpPr>
          <p:cNvPr id="5" name="ZoneTexte 4"/>
          <p:cNvSpPr txBox="1"/>
          <p:nvPr/>
        </p:nvSpPr>
        <p:spPr>
          <a:xfrm>
            <a:off x="6241263" y="2581965"/>
            <a:ext cx="52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P(A\B)=P(</a:t>
            </a:r>
            <a:r>
              <a:rPr lang="fr-FR" dirty="0" err="1" smtClean="0"/>
              <a:t>AnB</a:t>
            </a:r>
            <a:r>
              <a:rPr lang="fr-FR" dirty="0" smtClean="0"/>
              <a:t>)/P(A)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5202378" y="25466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5117592" y="5035639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0786" y="5093289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P(A\B</a:t>
            </a:r>
            <a:r>
              <a:rPr lang="fr-FR" dirty="0" smtClean="0"/>
              <a:t>)=0,14/0,2= </a:t>
            </a:r>
            <a:r>
              <a:rPr lang="fr-FR" dirty="0" smtClean="0">
                <a:solidFill>
                  <a:srgbClr val="FF0000"/>
                </a:solidFill>
              </a:rPr>
              <a:t>0,7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Virage 11"/>
          <p:cNvSpPr/>
          <p:nvPr/>
        </p:nvSpPr>
        <p:spPr>
          <a:xfrm>
            <a:off x="7349919" y="1695635"/>
            <a:ext cx="763771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à angle droit 13"/>
          <p:cNvSpPr/>
          <p:nvPr/>
        </p:nvSpPr>
        <p:spPr>
          <a:xfrm rot="5400000">
            <a:off x="7748001" y="3059409"/>
            <a:ext cx="959109" cy="742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598999" y="3541075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P(A)=650/3287=</a:t>
            </a:r>
            <a:r>
              <a:rPr lang="fr-FR" dirty="0" smtClean="0">
                <a:solidFill>
                  <a:srgbClr val="FF0000"/>
                </a:solidFill>
              </a:rPr>
              <a:t>0,2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13690" y="1709560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P(</a:t>
            </a:r>
            <a:r>
              <a:rPr lang="fr-FR" dirty="0" err="1" smtClean="0"/>
              <a:t>AnB</a:t>
            </a:r>
            <a:r>
              <a:rPr lang="fr-FR" dirty="0" smtClean="0"/>
              <a:t>)=459/3287=</a:t>
            </a:r>
            <a:r>
              <a:rPr lang="fr-FR" dirty="0" smtClean="0">
                <a:solidFill>
                  <a:srgbClr val="FF0000"/>
                </a:solidFill>
              </a:rPr>
              <a:t>0,14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1297" y="5867733"/>
            <a:ext cx="103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y a 70% de chance de chance pour que les clients ayant choisie le premier produit ont choisie le deuxième.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11298" y="6374435"/>
            <a:ext cx="53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l existe donc bien une relation entre les deux ouvrages.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0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6184" y="206752"/>
            <a:ext cx="10515600" cy="1325563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Recommandations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38" y="332753"/>
            <a:ext cx="1856137" cy="1367873"/>
          </a:xfrm>
        </p:spPr>
      </p:pic>
      <p:sp>
        <p:nvSpPr>
          <p:cNvPr id="6" name="ZoneTexte 5"/>
          <p:cNvSpPr txBox="1"/>
          <p:nvPr/>
        </p:nvSpPr>
        <p:spPr>
          <a:xfrm>
            <a:off x="177791" y="1983756"/>
            <a:ext cx="106662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Travailler sur les thèmes et les prix des livres </a:t>
            </a:r>
            <a:r>
              <a:rPr lang="fr-FR" sz="1600" dirty="0" smtClean="0">
                <a:solidFill>
                  <a:srgbClr val="FF0000"/>
                </a:solidFill>
              </a:rPr>
              <a:t>best of </a:t>
            </a:r>
            <a:r>
              <a:rPr lang="fr-FR" sz="1600" dirty="0" smtClean="0"/>
              <a:t>de chaque catégories.</a:t>
            </a:r>
          </a:p>
          <a:p>
            <a:endParaRPr lang="fr-FR" sz="1600" dirty="0"/>
          </a:p>
          <a:p>
            <a:r>
              <a:rPr lang="fr-FR" sz="1600" dirty="0"/>
              <a:t>A</a:t>
            </a:r>
            <a:r>
              <a:rPr lang="fr-FR" sz="1600" dirty="0" smtClean="0"/>
              <a:t>dapter des </a:t>
            </a:r>
            <a:r>
              <a:rPr lang="fr-FR" sz="1600" dirty="0" smtClean="0">
                <a:solidFill>
                  <a:srgbClr val="FF0000"/>
                </a:solidFill>
              </a:rPr>
              <a:t>produits complémentaire </a:t>
            </a:r>
            <a:r>
              <a:rPr lang="fr-FR" sz="1600" dirty="0" smtClean="0"/>
              <a:t>pour chaque catégories ex : </a:t>
            </a:r>
            <a:r>
              <a:rPr lang="fr-FR" sz="1600" dirty="0"/>
              <a:t>0_525  </a:t>
            </a:r>
            <a:r>
              <a:rPr lang="fr-FR" sz="1600" dirty="0" smtClean="0"/>
              <a:t>\  2_159.</a:t>
            </a:r>
          </a:p>
          <a:p>
            <a:endParaRPr lang="fr-FR" sz="1600" dirty="0"/>
          </a:p>
          <a:p>
            <a:r>
              <a:rPr lang="fr-FR" sz="1600" dirty="0" smtClean="0"/>
              <a:t>É</a:t>
            </a:r>
            <a:r>
              <a:rPr lang="fr-FR" sz="1600" dirty="0" smtClean="0">
                <a:sym typeface="Wingdings" panose="05000000000000000000" pitchFamily="2" charset="2"/>
              </a:rPr>
              <a:t>tablir une base des flops et des tops </a:t>
            </a:r>
            <a:r>
              <a:rPr lang="fr-FR" sz="1600" dirty="0" smtClean="0"/>
              <a:t>des clients régulier </a:t>
            </a:r>
            <a:r>
              <a:rPr lang="fr-FR" sz="1600" dirty="0" smtClean="0">
                <a:sym typeface="Wingdings" panose="05000000000000000000" pitchFamily="2" charset="2"/>
              </a:rPr>
              <a:t>  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faire des 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ecommandations de produits.</a:t>
            </a:r>
          </a:p>
          <a:p>
            <a:endParaRPr lang="fr-FR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600" dirty="0"/>
              <a:t>É</a:t>
            </a:r>
            <a:r>
              <a:rPr lang="fr-FR" sz="1600" dirty="0">
                <a:sym typeface="Wingdings" panose="05000000000000000000" pitchFamily="2" charset="2"/>
              </a:rPr>
              <a:t>tablir </a:t>
            </a:r>
            <a:r>
              <a:rPr lang="fr-FR" sz="1600" dirty="0" smtClean="0">
                <a:sym typeface="Wingdings" panose="05000000000000000000" pitchFamily="2" charset="2"/>
              </a:rPr>
              <a:t>une base regroupant des informations sur les clients ( Lieux, profession … )  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Ciblage, segmentation.</a:t>
            </a:r>
          </a:p>
          <a:p>
            <a:endParaRPr lang="fr-FR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Distinction et création d’une base des clients 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«</a:t>
            </a:r>
            <a:r>
              <a:rPr lang="fr-FR" sz="1600" dirty="0" smtClean="0">
                <a:sym typeface="Wingdings" panose="05000000000000000000" pitchFamily="2" charset="2"/>
              </a:rPr>
              <a:t> 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20-80 »</a:t>
            </a:r>
            <a:r>
              <a:rPr lang="fr-FR" sz="1600" dirty="0" smtClean="0">
                <a:sym typeface="Wingdings" panose="05000000000000000000" pitchFamily="2" charset="2"/>
              </a:rPr>
              <a:t> via la </a:t>
            </a:r>
            <a:r>
              <a:rPr lang="fr-FR" sz="1600" dirty="0">
                <a:sym typeface="Wingdings" panose="05000000000000000000" pitchFamily="2" charset="2"/>
              </a:rPr>
              <a:t>courbe de Lorenz.  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Fidélisation</a:t>
            </a:r>
          </a:p>
          <a:p>
            <a:endParaRPr lang="fr-FR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600" dirty="0" smtClean="0">
                <a:sym typeface="Wingdings" panose="05000000000000000000" pitchFamily="2" charset="2"/>
              </a:rPr>
              <a:t>Supprimer les produits « 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flop</a:t>
            </a:r>
            <a:r>
              <a:rPr lang="fr-FR" sz="1600" dirty="0" smtClean="0">
                <a:sym typeface="Wingdings" panose="05000000000000000000" pitchFamily="2" charset="2"/>
              </a:rPr>
              <a:t> » vendu une seul fois ou ceux qui non pas été vendu.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 smtClean="0">
                <a:sym typeface="Wingdings" panose="05000000000000000000" pitchFamily="2" charset="2"/>
              </a:rPr>
              <a:t>Comparaison approfondie des 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«</a:t>
            </a:r>
            <a:r>
              <a:rPr lang="fr-FR" sz="1600" dirty="0" smtClean="0">
                <a:sym typeface="Wingdings" panose="05000000000000000000" pitchFamily="2" charset="2"/>
              </a:rPr>
              <a:t> 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80-20 » du diagramme de « Pareto » concernant les produits </a:t>
            </a:r>
            <a:r>
              <a:rPr lang="fr-FR" sz="1600" dirty="0" smtClean="0">
                <a:sym typeface="Wingdings" panose="05000000000000000000" pitchFamily="2" charset="2"/>
              </a:rPr>
              <a:t>( thème, prix …).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Pour le Data </a:t>
            </a:r>
            <a:r>
              <a:rPr lang="fr-FR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fr-F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nalyst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smtClean="0">
                <a:sym typeface="Wingdings" panose="05000000000000000000" pitchFamily="2" charset="2"/>
              </a:rPr>
              <a:t>: Fournir plus d’information sur les catégories des livres qui est central à l’étude.</a:t>
            </a:r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F</a:t>
            </a:r>
            <a:r>
              <a:rPr lang="fr-FR" sz="1600" dirty="0" smtClean="0">
                <a:sym typeface="Wingdings" panose="05000000000000000000" pitchFamily="2" charset="2"/>
              </a:rPr>
              <a:t>aire augmenter le panier moyen des plus de 30 ans, augmenter la fréquence d’achat des plus jeunes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Fidéliser les plus </a:t>
            </a:r>
            <a:r>
              <a:rPr lang="fr-FR" sz="1600" dirty="0" smtClean="0">
                <a:sym typeface="Wingdings" panose="05000000000000000000" pitchFamily="2" charset="2"/>
              </a:rPr>
              <a:t>jeunes  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Notion d’avenir</a:t>
            </a:r>
            <a:endParaRPr lang="fr-FR" sz="16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0" name="Flèche courbée vers le haut 9"/>
          <p:cNvSpPr/>
          <p:nvPr/>
        </p:nvSpPr>
        <p:spPr>
          <a:xfrm rot="16200000">
            <a:off x="8966674" y="2474881"/>
            <a:ext cx="772317" cy="731520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 courbée vers la gauche 11"/>
          <p:cNvSpPr/>
          <p:nvPr/>
        </p:nvSpPr>
        <p:spPr>
          <a:xfrm>
            <a:off x="9352832" y="3509930"/>
            <a:ext cx="855157" cy="746710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 \ CA du dernier mois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64887" cy="465859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117446" y="2395471"/>
            <a:ext cx="372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observe un CA stable au dernier mois en fonction des catégories.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44" y="3155351"/>
            <a:ext cx="1578656" cy="11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3288" y="250622"/>
            <a:ext cx="8911687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Annexe\Zoom CA Journalier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9" y="1164105"/>
            <a:ext cx="6139570" cy="3871534"/>
          </a:xfrm>
        </p:spPr>
      </p:pic>
      <p:sp>
        <p:nvSpPr>
          <p:cNvPr id="6" name="ZoneTexte 5"/>
          <p:cNvSpPr txBox="1"/>
          <p:nvPr/>
        </p:nvSpPr>
        <p:spPr>
          <a:xfrm>
            <a:off x="1352527" y="5764456"/>
            <a:ext cx="1062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moyenne du </a:t>
            </a:r>
            <a:r>
              <a:rPr lang="fr-FR" b="1" u="sng" dirty="0" smtClean="0">
                <a:solidFill>
                  <a:srgbClr val="FF0000"/>
                </a:solidFill>
              </a:rPr>
              <a:t>CA journalier </a:t>
            </a:r>
            <a:r>
              <a:rPr lang="fr-FR" dirty="0" smtClean="0"/>
              <a:t>qui se stabilise autour de </a:t>
            </a:r>
            <a:r>
              <a:rPr lang="fr-FR" b="1" u="sng" dirty="0" smtClean="0">
                <a:solidFill>
                  <a:srgbClr val="FF0000"/>
                </a:solidFill>
              </a:rPr>
              <a:t>16500 euros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malgré les fluctuations  !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1164106"/>
            <a:ext cx="5959264" cy="39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Importation des librairies \ Lecture des fichiers</a:t>
            </a:r>
            <a:endParaRPr lang="fr-FR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184561" cy="4351338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00B050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import</a:t>
            </a:r>
            <a:r>
              <a:rPr lang="fr-FR" dirty="0"/>
              <a:t> pandas </a:t>
            </a:r>
            <a:r>
              <a:rPr lang="fr-FR" dirty="0">
                <a:solidFill>
                  <a:srgbClr val="00B050"/>
                </a:solidFill>
              </a:rPr>
              <a:t>as</a:t>
            </a:r>
            <a:r>
              <a:rPr lang="fr-FR" dirty="0"/>
              <a:t> </a:t>
            </a:r>
            <a:r>
              <a:rPr lang="fr-FR" dirty="0" err="1"/>
              <a:t>pd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as</a:t>
            </a:r>
            <a:r>
              <a:rPr lang="fr-FR" dirty="0"/>
              <a:t> </a:t>
            </a:r>
            <a:r>
              <a:rPr lang="fr-FR" dirty="0" err="1"/>
              <a:t>dt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 err="1"/>
              <a:t>scipy.stats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as</a:t>
            </a:r>
            <a:r>
              <a:rPr lang="fr-FR" dirty="0"/>
              <a:t> st</a:t>
            </a:r>
          </a:p>
          <a:p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 err="1"/>
              <a:t>seaborn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as</a:t>
            </a:r>
            <a:r>
              <a:rPr lang="fr-FR" dirty="0"/>
              <a:t> </a:t>
            </a:r>
            <a:r>
              <a:rPr lang="fr-FR" dirty="0" err="1"/>
              <a:t>sns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932609" y="1690688"/>
            <a:ext cx="71348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>
                <a:solidFill>
                  <a:srgbClr val="FF0000"/>
                </a:solidFill>
              </a:rPr>
              <a:t>Customers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= </a:t>
            </a:r>
            <a:r>
              <a:rPr lang="fr-FR" sz="2000" dirty="0" err="1"/>
              <a:t>pd.read_csv</a:t>
            </a:r>
            <a:r>
              <a:rPr lang="fr-FR" sz="2000" dirty="0"/>
              <a:t>(</a:t>
            </a:r>
            <a:r>
              <a:rPr lang="fr-FR" sz="2000" dirty="0" err="1"/>
              <a:t>r"C</a:t>
            </a:r>
            <a:r>
              <a:rPr lang="fr-FR" sz="2000" dirty="0"/>
              <a:t>:\Users\Rénato CATALFAMO\Desktop\customers.csv")</a:t>
            </a:r>
          </a:p>
          <a:p>
            <a:endParaRPr lang="fr-FR" sz="2000" dirty="0"/>
          </a:p>
          <a:p>
            <a:r>
              <a:rPr lang="fr-FR" sz="2000" dirty="0" err="1" smtClean="0">
                <a:solidFill>
                  <a:srgbClr val="FF0000"/>
                </a:solidFill>
              </a:rPr>
              <a:t>Products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= </a:t>
            </a:r>
            <a:r>
              <a:rPr lang="fr-FR" sz="2000" dirty="0" err="1"/>
              <a:t>pd.read_csv</a:t>
            </a:r>
            <a:r>
              <a:rPr lang="fr-FR" sz="2000" dirty="0"/>
              <a:t>(</a:t>
            </a:r>
            <a:r>
              <a:rPr lang="fr-FR" sz="2000" dirty="0" err="1"/>
              <a:t>r"C</a:t>
            </a:r>
            <a:r>
              <a:rPr lang="fr-FR" sz="2000" dirty="0"/>
              <a:t>:\Users\Rénato CATALFAMO\Desktop\products.csv")</a:t>
            </a:r>
          </a:p>
          <a:p>
            <a:endParaRPr lang="fr-FR" sz="2000" dirty="0"/>
          </a:p>
          <a:p>
            <a:r>
              <a:rPr lang="fr-FR" sz="2000" dirty="0" smtClean="0">
                <a:solidFill>
                  <a:srgbClr val="FF0000"/>
                </a:solidFill>
              </a:rPr>
              <a:t>Transactions</a:t>
            </a:r>
            <a:r>
              <a:rPr lang="fr-FR" sz="2000" dirty="0" smtClean="0"/>
              <a:t> =</a:t>
            </a:r>
            <a:r>
              <a:rPr lang="fr-FR" sz="2000" dirty="0" err="1" smtClean="0"/>
              <a:t>pd.read_csv</a:t>
            </a:r>
            <a:r>
              <a:rPr lang="fr-FR" sz="2000" dirty="0" smtClean="0"/>
              <a:t>(</a:t>
            </a:r>
            <a:r>
              <a:rPr lang="fr-FR" sz="2000" dirty="0" err="1" smtClean="0"/>
              <a:t>r"C</a:t>
            </a:r>
            <a:r>
              <a:rPr lang="fr-FR" sz="2000" dirty="0"/>
              <a:t>:\Users\Rénato CATALFAMO\Desktop\transactions.csv")</a:t>
            </a:r>
          </a:p>
        </p:txBody>
      </p:sp>
      <p:sp>
        <p:nvSpPr>
          <p:cNvPr id="5" name="Flèche à angle droit 4"/>
          <p:cNvSpPr/>
          <p:nvPr/>
        </p:nvSpPr>
        <p:spPr>
          <a:xfrm rot="5400000">
            <a:off x="7083380" y="4893343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874337" y="5352131"/>
            <a:ext cx="358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Lecture avec </a:t>
            </a:r>
            <a:r>
              <a:rPr lang="fr-FR" b="1" dirty="0" err="1" smtClean="0"/>
              <a:t>read_csv</a:t>
            </a:r>
            <a:r>
              <a:rPr lang="fr-FR" b="1" dirty="0" smtClean="0"/>
              <a:t> des 3 fichiers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628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0467" y="188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 \ Nettoyage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6" y="1690688"/>
            <a:ext cx="2926080" cy="3869380"/>
          </a:xfrm>
          <a:prstGeom prst="rect">
            <a:avLst/>
          </a:prstGeom>
        </p:spPr>
      </p:pic>
      <p:sp>
        <p:nvSpPr>
          <p:cNvPr id="8" name="Organigramme : Connecteur 7"/>
          <p:cNvSpPr/>
          <p:nvPr/>
        </p:nvSpPr>
        <p:spPr>
          <a:xfrm>
            <a:off x="271969" y="157727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/>
          <p:cNvSpPr/>
          <p:nvPr/>
        </p:nvSpPr>
        <p:spPr>
          <a:xfrm>
            <a:off x="7845106" y="1588738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/>
          <p:cNvSpPr/>
          <p:nvPr/>
        </p:nvSpPr>
        <p:spPr>
          <a:xfrm>
            <a:off x="3899090" y="1588738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67" y="1817338"/>
            <a:ext cx="2705688" cy="378977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36" y="1817337"/>
            <a:ext cx="3760163" cy="3789773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237614" y="5678843"/>
            <a:ext cx="6046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7827155" y="5677504"/>
            <a:ext cx="6046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3899090" y="5677504"/>
            <a:ext cx="6046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42295" y="5736493"/>
            <a:ext cx="267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Suppression des prix &lt; 0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Clé d’unicité : « </a:t>
            </a:r>
            <a:r>
              <a:rPr lang="fr-FR" dirty="0" err="1" smtClean="0">
                <a:solidFill>
                  <a:srgbClr val="FF0000"/>
                </a:solidFill>
              </a:rPr>
              <a:t>id_prod</a:t>
            </a:r>
            <a:r>
              <a:rPr lang="fr-FR" dirty="0" smtClean="0">
                <a:solidFill>
                  <a:srgbClr val="FF0000"/>
                </a:solidFill>
              </a:rPr>
              <a:t> »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367" y="5789679"/>
            <a:ext cx="2658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Clé d’unicité : « </a:t>
            </a:r>
            <a:r>
              <a:rPr lang="fr-FR" dirty="0" err="1" smtClean="0">
                <a:solidFill>
                  <a:srgbClr val="FF0000"/>
                </a:solidFill>
              </a:rPr>
              <a:t>client_id</a:t>
            </a:r>
            <a:r>
              <a:rPr lang="fr-FR" dirty="0">
                <a:solidFill>
                  <a:srgbClr val="FF0000"/>
                </a:solidFill>
              </a:rPr>
              <a:t> »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31836" y="5688878"/>
            <a:ext cx="360355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Nettoyage des dates « </a:t>
            </a:r>
            <a:r>
              <a:rPr lang="fr-FR" dirty="0" err="1" smtClean="0">
                <a:solidFill>
                  <a:srgbClr val="FF0000"/>
                </a:solidFill>
              </a:rPr>
              <a:t>aaaa</a:t>
            </a:r>
            <a:r>
              <a:rPr lang="fr-FR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>
                <a:solidFill>
                  <a:srgbClr val="FF0000"/>
                </a:solidFill>
              </a:rPr>
              <a:t>jj</a:t>
            </a:r>
            <a:r>
              <a:rPr lang="fr-FR" dirty="0" smtClean="0">
                <a:solidFill>
                  <a:srgbClr val="FF0000"/>
                </a:solidFill>
              </a:rPr>
              <a:t>-mm »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Suppression des doublons « date »</a:t>
            </a:r>
          </a:p>
          <a:p>
            <a:r>
              <a:rPr lang="fr-FR" dirty="0">
                <a:solidFill>
                  <a:srgbClr val="FF0000"/>
                </a:solidFill>
              </a:rPr>
              <a:t>Clé d’unicité : « </a:t>
            </a:r>
            <a:r>
              <a:rPr lang="fr-FR" dirty="0" err="1">
                <a:solidFill>
                  <a:srgbClr val="FF0000"/>
                </a:solidFill>
              </a:rPr>
              <a:t>session_id</a:t>
            </a:r>
            <a:r>
              <a:rPr lang="fr-FR" dirty="0">
                <a:solidFill>
                  <a:srgbClr val="FF0000"/>
                </a:solidFill>
              </a:rPr>
              <a:t> »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Suppression des lignes « test »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Jointure des fichiers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jointures par la gauche  « 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en-US" dirty="0"/>
              <a:t>df_joint1 = </a:t>
            </a:r>
            <a:r>
              <a:rPr lang="en-US" dirty="0" err="1"/>
              <a:t>pd.merge</a:t>
            </a:r>
            <a:r>
              <a:rPr lang="en-US" dirty="0"/>
              <a:t>(transactions, products, on='</a:t>
            </a:r>
            <a:r>
              <a:rPr lang="en-US" dirty="0" err="1"/>
              <a:t>id_prod</a:t>
            </a:r>
            <a:r>
              <a:rPr lang="en-US" dirty="0"/>
              <a:t>', how='left')</a:t>
            </a:r>
          </a:p>
          <a:p>
            <a:pPr lvl="1"/>
            <a:r>
              <a:rPr lang="en-US" dirty="0"/>
              <a:t>base = </a:t>
            </a:r>
            <a:r>
              <a:rPr lang="en-US" dirty="0" err="1"/>
              <a:t>pd.merge</a:t>
            </a:r>
            <a:r>
              <a:rPr lang="en-US" dirty="0"/>
              <a:t>(df_joint1, customers , on="</a:t>
            </a:r>
            <a:r>
              <a:rPr lang="en-US" dirty="0" err="1"/>
              <a:t>client_id</a:t>
            </a:r>
            <a:r>
              <a:rPr lang="en-US" dirty="0"/>
              <a:t>", how="left")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Flèche vers le bas 3"/>
          <p:cNvSpPr/>
          <p:nvPr/>
        </p:nvSpPr>
        <p:spPr>
          <a:xfrm>
            <a:off x="5512157" y="3705272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98243" y="5010565"/>
            <a:ext cx="9487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1re Jointure </a:t>
            </a:r>
            <a:r>
              <a:rPr lang="fr-FR" dirty="0"/>
              <a:t>des fichiers sur </a:t>
            </a:r>
            <a:r>
              <a:rPr lang="fr-FR" dirty="0" smtClean="0"/>
              <a:t>« </a:t>
            </a:r>
            <a:r>
              <a:rPr lang="fr-FR" b="1" dirty="0" err="1" smtClean="0"/>
              <a:t>id_prod</a:t>
            </a:r>
            <a:r>
              <a:rPr lang="fr-FR" b="1" dirty="0" smtClean="0"/>
              <a:t> »</a:t>
            </a:r>
            <a:r>
              <a:rPr lang="fr-FR" dirty="0" smtClean="0"/>
              <a:t> </a:t>
            </a:r>
            <a:r>
              <a:rPr lang="fr-FR" dirty="0"/>
              <a:t>en gardant que les </a:t>
            </a:r>
            <a:r>
              <a:rPr lang="fr-FR" dirty="0" smtClean="0"/>
              <a:t>transactions</a:t>
            </a:r>
          </a:p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jointure </a:t>
            </a:r>
            <a:r>
              <a:rPr lang="fr-FR" dirty="0"/>
              <a:t>du fichier sur </a:t>
            </a:r>
            <a:r>
              <a:rPr lang="fr-FR" dirty="0" smtClean="0"/>
              <a:t>« </a:t>
            </a:r>
            <a:r>
              <a:rPr lang="fr-FR" b="1" dirty="0" err="1" smtClean="0"/>
              <a:t>client_id</a:t>
            </a:r>
            <a:r>
              <a:rPr lang="fr-FR" dirty="0" smtClean="0"/>
              <a:t> » </a:t>
            </a:r>
            <a:r>
              <a:rPr lang="fr-FR" dirty="0"/>
              <a:t>pour garder que les clients concernaient par les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460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9259" y="128227"/>
            <a:ext cx="10515600" cy="1325563"/>
          </a:xfrm>
        </p:spPr>
        <p:txBody>
          <a:bodyPr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Généralités 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3031" y="2257791"/>
            <a:ext cx="91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CA réalisé </a:t>
            </a:r>
            <a:r>
              <a:rPr lang="fr-FR" dirty="0" smtClean="0"/>
              <a:t>: 11 853 690 euros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61" y="1895212"/>
            <a:ext cx="945967" cy="75448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3031" y="2812558"/>
            <a:ext cx="422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Nombre de vente 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smtClean="0"/>
              <a:t>679 332 ventes </a:t>
            </a:r>
            <a:endParaRPr lang="fr-FR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18780" y="1626101"/>
            <a:ext cx="836716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2021-03-01</a:t>
            </a:r>
            <a:r>
              <a:rPr lang="fr-FR" alt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2023-02-28</a:t>
            </a:r>
            <a:endParaRPr kumimoji="0" lang="fr-FR" altLang="fr-FR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68" y="2162294"/>
            <a:ext cx="5383439" cy="3406661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6818780" y="6372956"/>
            <a:ext cx="411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CA annuelle relativement stable !! </a:t>
            </a:r>
            <a:endParaRPr lang="fr-FR" dirty="0"/>
          </a:p>
        </p:txBody>
      </p:sp>
      <p:sp>
        <p:nvSpPr>
          <p:cNvPr id="16" name="Flèche vers le bas 15"/>
          <p:cNvSpPr/>
          <p:nvPr/>
        </p:nvSpPr>
        <p:spPr>
          <a:xfrm>
            <a:off x="8404934" y="5574514"/>
            <a:ext cx="484632" cy="70256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521" y="3494498"/>
            <a:ext cx="832610" cy="51704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0928736" y="3119607"/>
            <a:ext cx="118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-2,9 CA %</a:t>
            </a:r>
            <a:endParaRPr lang="fr-FR" b="1" u="sng" dirty="0"/>
          </a:p>
        </p:txBody>
      </p:sp>
      <p:sp>
        <p:nvSpPr>
          <p:cNvPr id="19" name="ZoneTexte 18"/>
          <p:cNvSpPr txBox="1"/>
          <p:nvPr/>
        </p:nvSpPr>
        <p:spPr>
          <a:xfrm>
            <a:off x="103031" y="3389762"/>
            <a:ext cx="29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Moyenne</a:t>
            </a:r>
            <a:r>
              <a:rPr lang="fr-FR" dirty="0" smtClean="0"/>
              <a:t> : 17,4 euros \ vente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>
            <a:off x="456040" y="5882607"/>
            <a:ext cx="736241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50044" y="5940257"/>
            <a:ext cx="361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distingue 3 catégories - 3 profils. </a:t>
            </a:r>
            <a:endParaRPr lang="fr-FR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8358565" y="1492227"/>
            <a:ext cx="580047" cy="484632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9" y="4609675"/>
            <a:ext cx="1146044" cy="8584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4" y="5010692"/>
            <a:ext cx="2356391" cy="7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du CA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ensuelle et vente générale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52" y="2141369"/>
            <a:ext cx="5506218" cy="3038899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490030" y="5708632"/>
            <a:ext cx="696339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93949" y="5431311"/>
            <a:ext cx="7160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moyenne mobile du CA qui chute à 475000euros en octobre 2021 et qui tend à se stabilisé autour de 500 000 euros en octobre 2023.</a:t>
            </a:r>
          </a:p>
          <a:p>
            <a:endParaRPr lang="fr-FR" dirty="0" smtClean="0"/>
          </a:p>
          <a:p>
            <a:r>
              <a:rPr lang="fr-FR" dirty="0" smtClean="0"/>
              <a:t>On note une cause à effet </a:t>
            </a:r>
            <a:r>
              <a:rPr lang="fr-FR" dirty="0"/>
              <a:t>entre le CA et les ventes évidente.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889785" y="2300131"/>
            <a:ext cx="914400" cy="16706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551570" y="5427109"/>
            <a:ext cx="354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Moyenne du CA </a:t>
            </a:r>
            <a:r>
              <a:rPr lang="fr-FR" dirty="0" smtClean="0"/>
              <a:t>: 493 905 euros  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551570" y="5950948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Moyenne des ventes </a:t>
            </a:r>
            <a:r>
              <a:rPr lang="fr-FR" dirty="0" smtClean="0"/>
              <a:t>: 28 306 ventes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 flipH="1">
            <a:off x="3359556" y="2377893"/>
            <a:ext cx="127717" cy="776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 flipH="1">
            <a:off x="8179118" y="2296120"/>
            <a:ext cx="127717" cy="776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8146011" y="4373046"/>
            <a:ext cx="193929" cy="685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772398" y="2043463"/>
            <a:ext cx="155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33 v326 entes</a:t>
            </a:r>
            <a:endParaRPr lang="fr-FR" sz="1000" dirty="0">
              <a:solidFill>
                <a:srgbClr val="FF0000"/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9" y="2068596"/>
            <a:ext cx="6127514" cy="3105583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3063398" y="1841007"/>
            <a:ext cx="155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53 55 71 CA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 flipH="1">
            <a:off x="3315350" y="2294121"/>
            <a:ext cx="127717" cy="776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219580" y="2771477"/>
            <a:ext cx="914400" cy="16706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8022197" y="2797642"/>
            <a:ext cx="914400" cy="16706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600987" y="4327032"/>
            <a:ext cx="193929" cy="685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8306835" y="4373046"/>
            <a:ext cx="193929" cy="685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8048" y="94668"/>
            <a:ext cx="10515600" cy="1325563"/>
          </a:xfrm>
        </p:spPr>
        <p:txBody>
          <a:bodyPr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Zoom \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ois d’octobre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239926"/>
            <a:ext cx="8615966" cy="543776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72530" y="2745794"/>
            <a:ext cx="3640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chute du CA qui s’explique par la disparition du CA de la </a:t>
            </a:r>
            <a:r>
              <a:rPr lang="fr-FR" dirty="0" smtClean="0">
                <a:solidFill>
                  <a:srgbClr val="FF0000"/>
                </a:solidFill>
              </a:rPr>
              <a:t>catégorie 1 </a:t>
            </a:r>
            <a:r>
              <a:rPr lang="fr-FR" dirty="0" smtClean="0"/>
              <a:t>entre le </a:t>
            </a:r>
            <a:r>
              <a:rPr lang="fr-FR" dirty="0" smtClean="0">
                <a:solidFill>
                  <a:srgbClr val="FF0000"/>
                </a:solidFill>
              </a:rPr>
              <a:t>10-02 et 10-27.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Flèche vers le bas 5"/>
          <p:cNvSpPr/>
          <p:nvPr/>
        </p:nvSpPr>
        <p:spPr>
          <a:xfrm>
            <a:off x="9801530" y="15938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992" y="3637997"/>
            <a:ext cx="961858" cy="8219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850" y="3669124"/>
            <a:ext cx="1237111" cy="8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Catégories \ Prix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1803042"/>
            <a:ext cx="5370489" cy="3953814"/>
          </a:xfrm>
        </p:spPr>
      </p:pic>
      <p:sp>
        <p:nvSpPr>
          <p:cNvPr id="5" name="ZoneTexte 4"/>
          <p:cNvSpPr txBox="1"/>
          <p:nvPr/>
        </p:nvSpPr>
        <p:spPr>
          <a:xfrm>
            <a:off x="1236370" y="1841678"/>
            <a:ext cx="336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Etalement des prix des catégories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6858192" y="2133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6858192" y="34660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6858192" y="4787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36370" y="5684544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Validé par le test de corrélation de « </a:t>
            </a:r>
            <a:r>
              <a:rPr lang="fr-FR" b="1" u="sng" dirty="0" smtClean="0"/>
              <a:t>Pearson » </a:t>
            </a:r>
            <a:endParaRPr lang="fr-FR" b="1" u="sng" dirty="0"/>
          </a:p>
        </p:txBody>
      </p:sp>
      <p:sp>
        <p:nvSpPr>
          <p:cNvPr id="11" name="Ellipse 10"/>
          <p:cNvSpPr/>
          <p:nvPr/>
        </p:nvSpPr>
        <p:spPr>
          <a:xfrm flipH="1">
            <a:off x="951965" y="5780889"/>
            <a:ext cx="233963" cy="173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951965" y="6134702"/>
            <a:ext cx="614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voir que les prix sont plus élevé et étaler en fonction des différentes catégories. Catégorie et prix sont corrélé. 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151941" y="2191387"/>
            <a:ext cx="350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 Moyenne des prix :</a:t>
            </a:r>
            <a:r>
              <a:rPr lang="fr-FR" dirty="0" smtClean="0"/>
              <a:t> </a:t>
            </a:r>
            <a:r>
              <a:rPr lang="fr-FR" dirty="0"/>
              <a:t> 10.64 euros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Amplitude </a:t>
            </a:r>
            <a:r>
              <a:rPr lang="fr-FR" dirty="0">
                <a:solidFill>
                  <a:srgbClr val="FF0000"/>
                </a:solidFill>
              </a:rPr>
              <a:t>: </a:t>
            </a:r>
            <a:r>
              <a:rPr lang="fr-FR" dirty="0"/>
              <a:t>0.69 à 40.99 </a:t>
            </a:r>
            <a:r>
              <a:rPr lang="fr-FR" dirty="0" smtClean="0"/>
              <a:t>euros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Best of : 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ivre à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4.99 euros</a:t>
            </a:r>
            <a:endParaRPr lang="fr-F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216327" y="2202604"/>
            <a:ext cx="139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Catégorie 0 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1941" y="3542710"/>
            <a:ext cx="3304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Moyenne des prix 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/>
              <a:t>20.49 euros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Amplitude : </a:t>
            </a:r>
            <a:r>
              <a:rPr lang="fr-FR" dirty="0"/>
              <a:t> 2 à 80.99 euros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Best of : 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Livre à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15.99 euros</a:t>
            </a:r>
            <a:endParaRPr lang="fr-F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1941" y="4771148"/>
            <a:ext cx="30583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Moyenne des prix 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/>
              <a:t> 76 euros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Amplitude : </a:t>
            </a:r>
            <a:r>
              <a:rPr lang="fr-FR" dirty="0"/>
              <a:t>30.99 à 300 euros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Best of  : </a:t>
            </a:r>
            <a:r>
              <a:rPr lang="fr-FR" dirty="0"/>
              <a:t> 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Livre à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68.99 euros</a:t>
            </a:r>
            <a:endParaRPr lang="fr-F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235259" y="3523869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Catégorie 1 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241506" y="4845134"/>
            <a:ext cx="13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Catégorie 2 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85928" y="2571936"/>
            <a:ext cx="160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P-value=0,67</a:t>
            </a:r>
            <a:endParaRPr lang="fr-F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1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59592</TotalTime>
  <Words>1560</Words>
  <Application>Microsoft Office PowerPoint</Application>
  <PresentationFormat>Grand écran</PresentationFormat>
  <Paragraphs>270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Courier New</vt:lpstr>
      <vt:lpstr>Wingdings</vt:lpstr>
      <vt:lpstr>Wingdings 3</vt:lpstr>
      <vt:lpstr>Thème Office</vt:lpstr>
      <vt:lpstr>Brin</vt:lpstr>
      <vt:lpstr>Présentation PowerPoint</vt:lpstr>
      <vt:lpstr>Sommaire</vt:lpstr>
      <vt:lpstr>Importation des librairies \ Lecture des fichiers</vt:lpstr>
      <vt:lpstr>Observation \ Nettoyage</vt:lpstr>
      <vt:lpstr>Jointure des fichiers</vt:lpstr>
      <vt:lpstr>Généralités </vt:lpstr>
      <vt:lpstr>Evolution du CA mensuelle et vente générale</vt:lpstr>
      <vt:lpstr>Zoom \ Mois d’octobre</vt:lpstr>
      <vt:lpstr>Catégories \ Prix</vt:lpstr>
      <vt:lpstr>Présentation PowerPoint</vt:lpstr>
      <vt:lpstr>Catégorie \ âges </vt:lpstr>
      <vt:lpstr>Nos clients - Généralités 1/2 </vt:lpstr>
      <vt:lpstr>Nos clients – généralités 2/2 </vt:lpstr>
      <vt:lpstr>Répartition du genre et des catégories</vt:lpstr>
      <vt:lpstr>Etude de la corrélation entre genre et catégorie</vt:lpstr>
      <vt:lpstr>Analyse des principaux indicateurs de ventes : par clients </vt:lpstr>
      <vt:lpstr>Etude de la corrélation entre âge et montant total des achats</vt:lpstr>
      <vt:lpstr>Corrélation entre l’âge et le panier moyen </vt:lpstr>
      <vt:lpstr>Etude de la corrélation entre l’âge et la fréquence des achats</vt:lpstr>
      <vt:lpstr>Analyse des principaux indicateurs de ventes : par produits </vt:lpstr>
      <vt:lpstr>Probabilité - Méthodologie</vt:lpstr>
      <vt:lpstr>Probabilité–Evénement 0_525 sachant 2_159</vt:lpstr>
      <vt:lpstr>Recommandations</vt:lpstr>
      <vt:lpstr>Annexe \ CA du dernier mois</vt:lpstr>
      <vt:lpstr>Annexe\Zoom CA Journalier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P6</dc:title>
  <dc:creator>Rénato CATALFAMO</dc:creator>
  <cp:lastModifiedBy>Rénato CATALFAMO</cp:lastModifiedBy>
  <cp:revision>407</cp:revision>
  <dcterms:created xsi:type="dcterms:W3CDTF">2021-12-06T18:20:37Z</dcterms:created>
  <dcterms:modified xsi:type="dcterms:W3CDTF">2022-01-24T19:39:08Z</dcterms:modified>
</cp:coreProperties>
</file>