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9" r:id="rId8"/>
    <p:sldId id="263" r:id="rId9"/>
    <p:sldId id="265" r:id="rId10"/>
    <p:sldId id="264" r:id="rId11"/>
    <p:sldId id="262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4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09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26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6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50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63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8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2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65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3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7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8F72-C5A7-422A-AC36-85FC4DF79FA3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581C72-F2EA-40A6-8A06-B99E30E16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3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2145" y="-252447"/>
            <a:ext cx="9144000" cy="2387600"/>
          </a:xfrm>
        </p:spPr>
        <p:txBody>
          <a:bodyPr>
            <a:normAutofit/>
          </a:bodyPr>
          <a:lstStyle/>
          <a:p>
            <a:r>
              <a:rPr lang="fr-F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Analyses des indicateurs Homme-Femme</a:t>
            </a:r>
            <a:endParaRPr lang="fr-F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8941" y="167425"/>
            <a:ext cx="13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7</a:t>
            </a:r>
            <a:endParaRPr lang="fr-F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2919142"/>
            <a:ext cx="2995370" cy="13731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15" y="4292310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691" y="624110"/>
            <a:ext cx="9855921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Satisfaction du métier en fonction du sexe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4" y="1905000"/>
            <a:ext cx="6503684" cy="4351338"/>
          </a:xfrm>
        </p:spPr>
      </p:pic>
      <p:sp>
        <p:nvSpPr>
          <p:cNvPr id="6" name="ZoneTexte 5"/>
          <p:cNvSpPr txBox="1"/>
          <p:nvPr/>
        </p:nvSpPr>
        <p:spPr>
          <a:xfrm>
            <a:off x="7981290" y="2424545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  <a:r>
              <a:rPr lang="fr-FR" dirty="0" smtClean="0"/>
              <a:t>es femmes perçoivent des salaires moins élevé dans des métiers définit par le genre mais se sentent mieux !! 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8298282" y="60235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276690" y="4987636"/>
            <a:ext cx="30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Marketing et commercial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461" y="5303505"/>
            <a:ext cx="581891" cy="5818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689" y="5319868"/>
            <a:ext cx="472852" cy="432610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8243455" y="49876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9308990" y="5991675"/>
            <a:ext cx="30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Compta et Rh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689" y="6361007"/>
            <a:ext cx="472852" cy="4326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112" y="6324728"/>
            <a:ext cx="468889" cy="4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109" y="501745"/>
            <a:ext cx="1197032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Moyenne de l’ancienneté en années et accidents de travails</a:t>
            </a:r>
            <a:endParaRPr lang="fr-F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067792"/>
            <a:ext cx="4338803" cy="3006436"/>
          </a:xfrm>
        </p:spPr>
      </p:pic>
      <p:sp>
        <p:nvSpPr>
          <p:cNvPr id="7" name="ZoneTexte 6"/>
          <p:cNvSpPr txBox="1"/>
          <p:nvPr/>
        </p:nvSpPr>
        <p:spPr>
          <a:xfrm>
            <a:off x="346364" y="5237020"/>
            <a:ext cx="317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hommes ont une ancienneté plus élevé que les femmes.</a:t>
            </a: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36" y="2583507"/>
            <a:ext cx="6041675" cy="3049370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5943600" y="5918034"/>
            <a:ext cx="7705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176655" y="5805055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voir que les accidents sont un peu plus élevé chez les hommes dans de faibles proportions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5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1710" y="527128"/>
            <a:ext cx="10229994" cy="1280890"/>
          </a:xfrm>
        </p:spPr>
        <p:txBody>
          <a:bodyPr>
            <a:normAutofit/>
          </a:bodyPr>
          <a:lstStyle/>
          <a:p>
            <a:pPr algn="ctr"/>
            <a:r>
              <a:rPr lang="fr-F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466920" y="1681566"/>
            <a:ext cx="978408" cy="48463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816009" y="1551801"/>
            <a:ext cx="6287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rapport salarial homme-femme convenable.</a:t>
            </a:r>
          </a:p>
          <a:p>
            <a:endParaRPr lang="fr-FR" dirty="0"/>
          </a:p>
          <a:p>
            <a:r>
              <a:rPr lang="fr-FR" dirty="0" smtClean="0"/>
              <a:t>La disparité du genre des ouvriers est aussi respectée.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61" y="1167573"/>
            <a:ext cx="2867025" cy="15906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81" y="2350756"/>
            <a:ext cx="510886" cy="433416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1466920" y="3856730"/>
            <a:ext cx="978408" cy="4846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16009" y="3197556"/>
            <a:ext cx="95006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disparité des effectifs homme-femme au sein des « services » visible.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Une inégalité des salaires en fonction de certains métiers.</a:t>
            </a:r>
          </a:p>
          <a:p>
            <a:endParaRPr lang="fr-FR" dirty="0"/>
          </a:p>
          <a:p>
            <a:r>
              <a:rPr lang="fr-FR" dirty="0" smtClean="0"/>
              <a:t>Les « services » </a:t>
            </a:r>
            <a:r>
              <a:rPr lang="fr-FR" dirty="0" err="1" smtClean="0"/>
              <a:t>genré</a:t>
            </a:r>
            <a:r>
              <a:rPr lang="fr-FR" dirty="0" smtClean="0"/>
              <a:t> ont un taux de satisfaction plus élevé concernant la minorité.</a:t>
            </a:r>
          </a:p>
          <a:p>
            <a:endParaRPr lang="fr-FR" dirty="0" smtClean="0"/>
          </a:p>
          <a:p>
            <a:r>
              <a:rPr lang="fr-FR" dirty="0" smtClean="0"/>
              <a:t>Les hommes ont une ancienneté plus élevé que les femmes. 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10281" y="5818908"/>
            <a:ext cx="1197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Un rapport d’inégalité des salaires homme-femme au sein des services doit être revisité.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01" y="5656297"/>
            <a:ext cx="833466" cy="6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4997" y="360873"/>
            <a:ext cx="891168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732" y="900546"/>
            <a:ext cx="13064836" cy="6182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>
                <a:hlinkClick r:id="rId2" action="ppaction://hlinksldjump"/>
              </a:rPr>
              <a:t>Présentation de « </a:t>
            </a:r>
            <a:r>
              <a:rPr lang="fr-FR" sz="2000" dirty="0" err="1" smtClean="0">
                <a:solidFill>
                  <a:srgbClr val="FF0000"/>
                </a:solidFill>
                <a:hlinkClick r:id="rId2" action="ppaction://hlinksldjump"/>
              </a:rPr>
              <a:t>Knime</a:t>
            </a:r>
            <a:r>
              <a:rPr lang="fr-FR" sz="2000" dirty="0" smtClean="0">
                <a:solidFill>
                  <a:srgbClr val="FF0000"/>
                </a:solidFill>
                <a:hlinkClick r:id="rId2" action="ppaction://hlinksldjump"/>
              </a:rPr>
              <a:t> » </a:t>
            </a:r>
            <a:endParaRPr lang="fr-FR" sz="2000" dirty="0" smtClean="0">
              <a:solidFill>
                <a:srgbClr val="FF0000"/>
              </a:solidFill>
            </a:endParaRPr>
          </a:p>
          <a:p>
            <a:endParaRPr lang="fr-FR" sz="2000" dirty="0"/>
          </a:p>
          <a:p>
            <a:r>
              <a:rPr lang="fr-FR" sz="2000" dirty="0" smtClean="0">
                <a:hlinkClick r:id="rId3" action="ppaction://hlinksldjump"/>
              </a:rPr>
              <a:t>Workflow \ Illustration du travail réalisé.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>
                <a:hlinkClick r:id="rId4" action="ppaction://hlinksldjump"/>
              </a:rPr>
              <a:t>Méthodologie utilisé via le « </a:t>
            </a:r>
            <a:r>
              <a:rPr lang="fr-FR" sz="2000" dirty="0" err="1">
                <a:solidFill>
                  <a:srgbClr val="FF0000"/>
                </a:solidFill>
                <a:hlinkClick r:id="rId4" action="ppaction://hlinksldjump"/>
              </a:rPr>
              <a:t>N</a:t>
            </a:r>
            <a:r>
              <a:rPr lang="fr-FR" sz="2000" dirty="0" err="1" smtClean="0">
                <a:solidFill>
                  <a:srgbClr val="FF0000"/>
                </a:solidFill>
                <a:hlinkClick r:id="rId4" action="ppaction://hlinksldjump"/>
              </a:rPr>
              <a:t>ode</a:t>
            </a:r>
            <a:r>
              <a:rPr lang="fr-FR" sz="2000" dirty="0" smtClean="0">
                <a:solidFill>
                  <a:srgbClr val="FF0000"/>
                </a:solidFill>
                <a:hlinkClick r:id="rId4" action="ppaction://hlinksldjump"/>
              </a:rPr>
              <a:t> </a:t>
            </a:r>
            <a:r>
              <a:rPr lang="fr-FR" sz="2000" dirty="0" err="1">
                <a:solidFill>
                  <a:srgbClr val="FF0000"/>
                </a:solidFill>
                <a:hlinkClick r:id="rId4" action="ppaction://hlinksldjump"/>
              </a:rPr>
              <a:t>R</a:t>
            </a:r>
            <a:r>
              <a:rPr lang="fr-FR" sz="2000" dirty="0" err="1" smtClean="0">
                <a:solidFill>
                  <a:srgbClr val="FF0000"/>
                </a:solidFill>
                <a:hlinkClick r:id="rId4" action="ppaction://hlinksldjump"/>
              </a:rPr>
              <a:t>epository</a:t>
            </a:r>
            <a:r>
              <a:rPr lang="fr-FR" sz="2000" dirty="0" smtClean="0">
                <a:hlinkClick r:id="rId4" action="ppaction://hlinksldjump"/>
              </a:rPr>
              <a:t> »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 et graphique</a:t>
            </a:r>
          </a:p>
          <a:p>
            <a:pPr marL="0" indent="0">
              <a:buNone/>
            </a:pPr>
            <a:endParaRPr lang="fr-FR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Différence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du salaire moyen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homme-femme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Effectifs en fonction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« métier »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et du sexe 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Salaire en fonction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« métier » et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sexe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Augmentation en fonction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« métier »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et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sexe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Satisfaction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« métier »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en fonction du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sexe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/>
              </a:rPr>
              <a:t>Moyenne de l’ancienneté en années et accidents de travails</a:t>
            </a:r>
            <a:endParaRPr lang="fr-F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>
                <a:hlinkClick r:id="rId11" action="ppaction://hlinksldjump"/>
              </a:rPr>
              <a:t>Conclusion des résultats concernant les inégalités hommes-femmes au sein de l’entreprise.</a:t>
            </a:r>
            <a:endParaRPr lang="fr-FR" sz="2000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1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156" y="409798"/>
            <a:ext cx="891168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</a:t>
            </a: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fr-FR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Knime</a:t>
            </a: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</a:t>
            </a:r>
            <a:b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/>
              <a:t>KNIME </a:t>
            </a:r>
            <a:r>
              <a:rPr lang="fr-FR" dirty="0" err="1"/>
              <a:t>Analytics</a:t>
            </a:r>
            <a:r>
              <a:rPr lang="fr-FR" dirty="0"/>
              <a:t> Platform est une solution open source dédiée à l'apprentissage automatique (machine </a:t>
            </a:r>
            <a:r>
              <a:rPr lang="fr-FR" dirty="0" err="1"/>
              <a:t>learning</a:t>
            </a:r>
            <a:r>
              <a:rPr lang="fr-FR" dirty="0"/>
              <a:t>) et à l'exploration de </a:t>
            </a:r>
            <a:r>
              <a:rPr lang="fr-FR" dirty="0" smtClean="0"/>
              <a:t>données.</a:t>
            </a:r>
          </a:p>
          <a:p>
            <a:endParaRPr lang="fr-FR" dirty="0"/>
          </a:p>
          <a:p>
            <a:r>
              <a:rPr lang="fr-FR" dirty="0"/>
              <a:t>Son principal atout est de pouvoir exploiter ses fonctionnalités sans avoir de </a:t>
            </a:r>
            <a:r>
              <a:rPr lang="fr-FR" dirty="0" smtClean="0"/>
              <a:t>connaissances </a:t>
            </a:r>
            <a:r>
              <a:rPr lang="fr-FR" dirty="0"/>
              <a:t>spécifiques en IA et conception de machine </a:t>
            </a:r>
            <a:r>
              <a:rPr lang="fr-FR" dirty="0" err="1" smtClean="0"/>
              <a:t>learning</a:t>
            </a:r>
            <a:r>
              <a:rPr lang="fr-FR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4239"/>
            <a:ext cx="5257800" cy="21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\ Illustration </a:t>
            </a:r>
            <a:b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35" y="1496681"/>
            <a:ext cx="10392177" cy="5582992"/>
          </a:xfrm>
        </p:spPr>
      </p:pic>
    </p:spTree>
    <p:extLst>
      <p:ext uri="{BB962C8B-B14F-4D97-AF65-F5344CB8AC3E}">
        <p14:creationId xmlns:p14="http://schemas.microsoft.com/office/powerpoint/2010/main" val="31726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0721" y="582546"/>
            <a:ext cx="891168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Méthodologie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225" y="1662978"/>
            <a:ext cx="12890678" cy="43513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Lecture des 3 tables avec </a:t>
            </a:r>
            <a:r>
              <a:rPr lang="fr-FR" sz="2000" dirty="0" smtClean="0">
                <a:solidFill>
                  <a:srgbClr val="FF0000"/>
                </a:solidFill>
              </a:rPr>
              <a:t>Excel Reader XLS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Deux jointures complète </a:t>
            </a:r>
            <a:r>
              <a:rPr lang="fr-FR" sz="2000" dirty="0" smtClean="0"/>
              <a:t>sur la variable « </a:t>
            </a:r>
            <a:r>
              <a:rPr lang="fr-FR" sz="2000" dirty="0" err="1" smtClean="0"/>
              <a:t>Id_salarié</a:t>
            </a:r>
            <a:r>
              <a:rPr lang="fr-FR" sz="2000" dirty="0" smtClean="0"/>
              <a:t>  »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Vérification des doublons </a:t>
            </a:r>
            <a:r>
              <a:rPr lang="fr-FR" sz="2000" dirty="0" smtClean="0"/>
              <a:t>sur la variable « </a:t>
            </a:r>
            <a:r>
              <a:rPr lang="fr-FR" sz="2000" dirty="0" err="1" smtClean="0"/>
              <a:t>Id_salarié</a:t>
            </a:r>
            <a:r>
              <a:rPr lang="fr-FR" sz="2000" dirty="0" smtClean="0"/>
              <a:t> »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Suppression des colonnes </a:t>
            </a:r>
            <a:r>
              <a:rPr lang="fr-FR" sz="2000" dirty="0" smtClean="0"/>
              <a:t>-&gt; Respect du RGPD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Anonymisation méthode de « hash » </a:t>
            </a:r>
            <a:r>
              <a:rPr lang="fr-FR" sz="2000" dirty="0" smtClean="0"/>
              <a:t>sur la variable « </a:t>
            </a:r>
            <a:r>
              <a:rPr lang="fr-FR" sz="2000" dirty="0" err="1" smtClean="0"/>
              <a:t>Id_salarié</a:t>
            </a:r>
            <a:r>
              <a:rPr lang="fr-FR" sz="2000" dirty="0" smtClean="0"/>
              <a:t> »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Création des « indicateurs » </a:t>
            </a:r>
            <a:r>
              <a:rPr lang="fr-FR" sz="2000" dirty="0" smtClean="0"/>
              <a:t>et approfondissement du rapport d’inégalité homme et femme </a:t>
            </a:r>
            <a:endParaRPr lang="fr-FR" sz="2000" dirty="0"/>
          </a:p>
          <a:p>
            <a:pPr lvl="1"/>
            <a:r>
              <a:rPr lang="fr-FR" sz="2000" dirty="0" smtClean="0"/>
              <a:t>Agrégation</a:t>
            </a:r>
          </a:p>
          <a:p>
            <a:pPr lvl="1"/>
            <a:r>
              <a:rPr lang="fr-FR" sz="2000" dirty="0" smtClean="0"/>
              <a:t>Pivot</a:t>
            </a:r>
          </a:p>
          <a:p>
            <a:pPr lvl="1"/>
            <a:r>
              <a:rPr lang="fr-FR" sz="2000" dirty="0" smtClean="0"/>
              <a:t>Graphique </a:t>
            </a:r>
          </a:p>
        </p:txBody>
      </p:sp>
    </p:spTree>
    <p:extLst>
      <p:ext uri="{BB962C8B-B14F-4D97-AF65-F5344CB8AC3E}">
        <p14:creationId xmlns:p14="http://schemas.microsoft.com/office/powerpoint/2010/main" val="42739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6291" y="624109"/>
            <a:ext cx="10160721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Différence du salaire moyen homme-femme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" y="1905000"/>
            <a:ext cx="6747456" cy="3851576"/>
          </a:xfrm>
        </p:spPr>
      </p:pic>
      <p:sp>
        <p:nvSpPr>
          <p:cNvPr id="11" name="ZoneTexte 10"/>
          <p:cNvSpPr txBox="1"/>
          <p:nvPr/>
        </p:nvSpPr>
        <p:spPr>
          <a:xfrm>
            <a:off x="7744691" y="3369123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Légère différence de salaire entre les hommes et les femmes </a:t>
            </a:r>
            <a:endParaRPr lang="fr-FR" dirty="0"/>
          </a:p>
        </p:txBody>
      </p:sp>
      <p:sp>
        <p:nvSpPr>
          <p:cNvPr id="12" name="Flèche vers le bas 11"/>
          <p:cNvSpPr/>
          <p:nvPr/>
        </p:nvSpPr>
        <p:spPr>
          <a:xfrm>
            <a:off x="8984950" y="214785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600042" y="4565085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131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251639" y="4689776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125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744691" y="4689776"/>
            <a:ext cx="375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Environ 116 euros en moyenne de plus en faveur des hommes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7464" y="347019"/>
            <a:ext cx="9263372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Effectifs en fonction du métier et du sexe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496290"/>
            <a:ext cx="9947563" cy="5250873"/>
          </a:xfrm>
        </p:spPr>
      </p:pic>
      <p:sp>
        <p:nvSpPr>
          <p:cNvPr id="5" name="ZoneTexte 4"/>
          <p:cNvSpPr txBox="1"/>
          <p:nvPr/>
        </p:nvSpPr>
        <p:spPr>
          <a:xfrm>
            <a:off x="8977745" y="4655128"/>
            <a:ext cx="3020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effectifs </a:t>
            </a:r>
            <a:r>
              <a:rPr lang="fr-FR" smtClean="0"/>
              <a:t>nous montrent </a:t>
            </a:r>
            <a:r>
              <a:rPr lang="fr-FR" dirty="0" smtClean="0"/>
              <a:t>encore clairement des métiers qui </a:t>
            </a:r>
            <a:r>
              <a:rPr lang="fr-FR" smtClean="0"/>
              <a:t>sont définis </a:t>
            </a:r>
            <a:r>
              <a:rPr lang="fr-FR" dirty="0" smtClean="0"/>
              <a:t>par le genre.</a:t>
            </a:r>
            <a:endParaRPr lang="fr-FR" dirty="0"/>
          </a:p>
        </p:txBody>
      </p:sp>
      <p:sp>
        <p:nvSpPr>
          <p:cNvPr id="6" name="Flèche vers le bas 5"/>
          <p:cNvSpPr/>
          <p:nvPr/>
        </p:nvSpPr>
        <p:spPr>
          <a:xfrm>
            <a:off x="10169236" y="310341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8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1927" y="624110"/>
            <a:ext cx="9592685" cy="1280890"/>
          </a:xfrm>
        </p:spPr>
        <p:txBody>
          <a:bodyPr/>
          <a:lstStyle/>
          <a:p>
            <a:pPr algn="ctr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alaire en fonction du sexe et du métier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7" y="1954414"/>
            <a:ext cx="6517041" cy="4351338"/>
          </a:xfrm>
        </p:spPr>
      </p:pic>
      <p:sp>
        <p:nvSpPr>
          <p:cNvPr id="6" name="ZoneTexte 5"/>
          <p:cNvSpPr txBox="1"/>
          <p:nvPr/>
        </p:nvSpPr>
        <p:spPr>
          <a:xfrm>
            <a:off x="7883236" y="2286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observe une différence des salaires en fonction des métiers réalisés.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7245928" y="39901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498336" y="4047758"/>
            <a:ext cx="36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Compta Finances et consultant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51" y="4474740"/>
            <a:ext cx="442870" cy="40517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21" y="4424337"/>
            <a:ext cx="554182" cy="55418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7245928" y="53291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498335" y="5386771"/>
            <a:ext cx="340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Commercial et marketing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51" y="5857776"/>
            <a:ext cx="442870" cy="40517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35" y="5813753"/>
            <a:ext cx="409180" cy="4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0873" y="624110"/>
            <a:ext cx="10875817" cy="1280890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Augmentation en fonction du métier et du sexe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7141508" cy="4351338"/>
          </a:xfrm>
        </p:spPr>
      </p:pic>
      <p:sp>
        <p:nvSpPr>
          <p:cNvPr id="7" name="ZoneTexte 6"/>
          <p:cNvSpPr txBox="1"/>
          <p:nvPr/>
        </p:nvSpPr>
        <p:spPr>
          <a:xfrm>
            <a:off x="7557145" y="4080669"/>
            <a:ext cx="4363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observe des augmentations significatives dans les secteurs des « Consultant » et du « Marketing » en faveur des hommes.</a:t>
            </a:r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>
            <a:off x="9254065" y="27709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3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12740</TotalTime>
  <Words>284</Words>
  <Application>Microsoft Office PowerPoint</Application>
  <PresentationFormat>Grand écran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Analyses des indicateurs Homme-Femme</vt:lpstr>
      <vt:lpstr>Sommaire</vt:lpstr>
      <vt:lpstr>Présentation de «Knime»  </vt:lpstr>
      <vt:lpstr>Workflow \ Illustration  </vt:lpstr>
      <vt:lpstr>Méthodologie</vt:lpstr>
      <vt:lpstr>Différence du salaire moyen homme-femme </vt:lpstr>
      <vt:lpstr>Effectifs en fonction du métier et du sexe </vt:lpstr>
      <vt:lpstr>Salaire en fonction du sexe et du métier </vt:lpstr>
      <vt:lpstr>Augmentation en fonction du métier et du sexe</vt:lpstr>
      <vt:lpstr>Satisfaction du métier en fonction du sexe</vt:lpstr>
      <vt:lpstr>Moyenne de l’ancienneté en années et accidents de travails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des indicateurs Homme-Femme</dc:title>
  <dc:creator>Rénato CATALFAMO</dc:creator>
  <cp:lastModifiedBy>Rénato CATALFAMO</cp:lastModifiedBy>
  <cp:revision>104</cp:revision>
  <dcterms:created xsi:type="dcterms:W3CDTF">2022-05-22T10:00:05Z</dcterms:created>
  <dcterms:modified xsi:type="dcterms:W3CDTF">2022-05-31T06:20:57Z</dcterms:modified>
</cp:coreProperties>
</file>