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60" r:id="rId4"/>
    <p:sldId id="265" r:id="rId5"/>
    <p:sldId id="266" r:id="rId6"/>
    <p:sldId id="259" r:id="rId7"/>
    <p:sldId id="267" r:id="rId8"/>
    <p:sldId id="268" r:id="rId9"/>
    <p:sldId id="269" r:id="rId10"/>
    <p:sldId id="262" r:id="rId11"/>
    <p:sldId id="263" r:id="rId12"/>
    <p:sldId id="264" r:id="rId13"/>
    <p:sldId id="271" r:id="rId14"/>
    <p:sldId id="261" r:id="rId15"/>
    <p:sldId id="272" r:id="rId16"/>
    <p:sldId id="273" r:id="rId17"/>
    <p:sldId id="270" r:id="rId18"/>
    <p:sldId id="275" r:id="rId19"/>
    <p:sldId id="258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26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17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187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803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381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99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47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05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91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17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40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94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05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83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69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76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A8FE-CA9F-470C-9A2F-BC1E2C64AC5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3AA2BD-A08F-4686-8432-08F96781E1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32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17" Type="http://schemas.openxmlformats.org/officeDocument/2006/relationships/slide" Target="slide18.xml"/><Relationship Id="rId2" Type="http://schemas.openxmlformats.org/officeDocument/2006/relationships/slide" Target="slide3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analyticspost.com/Lexique/clustering/" TargetMode="External"/><Relationship Id="rId2" Type="http://schemas.openxmlformats.org/officeDocument/2006/relationships/hyperlink" Target="https://dataanalyticspost.com/Lexique/algorithme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hyperlink" Target="https://dataanalyticspost.com/Lexique/descripteur/" TargetMode="External"/><Relationship Id="rId4" Type="http://schemas.openxmlformats.org/officeDocument/2006/relationships/hyperlink" Target="https://dataanalyticspost.com/Lexique/donne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48" y="360608"/>
            <a:ext cx="5885646" cy="2904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97" y="3265328"/>
            <a:ext cx="2419785" cy="219986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660" y="4154508"/>
            <a:ext cx="1003479" cy="100347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944044" y="5800716"/>
            <a:ext cx="246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Internationalisation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049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5175" y="142396"/>
            <a:ext cx="11386825" cy="1280890"/>
          </a:xfrm>
        </p:spPr>
        <p:txBody>
          <a:bodyPr>
            <a:normAutofit/>
          </a:bodyPr>
          <a:lstStyle/>
          <a:p>
            <a:pPr algn="ctr"/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 \ Méthode de silhouette</a:t>
            </a:r>
            <a:endParaRPr lang="fr-FR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671" y="1449836"/>
            <a:ext cx="8915400" cy="3777622"/>
          </a:xfrm>
        </p:spPr>
        <p:txBody>
          <a:bodyPr/>
          <a:lstStyle/>
          <a:p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Coefficient de silhouette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8" y="1983139"/>
            <a:ext cx="7011378" cy="4372585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7037495" y="23360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035340" y="2255188"/>
            <a:ext cx="421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coefficient de silhouette nous indique le choix </a:t>
            </a:r>
            <a:r>
              <a:rPr lang="fr-FR" dirty="0" smtClean="0"/>
              <a:t>des </a:t>
            </a:r>
            <a:r>
              <a:rPr lang="fr-FR" dirty="0" smtClean="0"/>
              <a:t>clusters optimal 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015903" y="3365285"/>
            <a:ext cx="4219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Argmax</a:t>
            </a:r>
            <a:r>
              <a:rPr lang="fr-FR" dirty="0" smtClean="0"/>
              <a:t> = 0,28 pour </a:t>
            </a:r>
            <a:r>
              <a:rPr lang="fr-FR" dirty="0" smtClean="0">
                <a:solidFill>
                  <a:srgbClr val="FF0000"/>
                </a:solidFill>
              </a:rPr>
              <a:t>3 clusters</a:t>
            </a:r>
          </a:p>
          <a:p>
            <a:endParaRPr lang="fr-FR" dirty="0"/>
          </a:p>
          <a:p>
            <a:r>
              <a:rPr lang="fr-FR" dirty="0" smtClean="0"/>
              <a:t>L’alternative = 0,26 pour </a:t>
            </a:r>
            <a:r>
              <a:rPr lang="fr-FR" dirty="0" smtClean="0">
                <a:solidFill>
                  <a:srgbClr val="FF0000"/>
                </a:solidFill>
              </a:rPr>
              <a:t>6 clusters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954007" y="4816968"/>
            <a:ext cx="53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Le choix </a:t>
            </a:r>
            <a:r>
              <a:rPr lang="fr-FR" dirty="0" smtClean="0">
                <a:solidFill>
                  <a:srgbClr val="FF0000"/>
                </a:solidFill>
              </a:rPr>
              <a:t>de </a:t>
            </a:r>
            <a:r>
              <a:rPr lang="fr-FR" dirty="0">
                <a:solidFill>
                  <a:srgbClr val="FF0000"/>
                </a:solidFill>
              </a:rPr>
              <a:t>3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clusters semble </a:t>
            </a:r>
            <a:r>
              <a:rPr lang="fr-FR" dirty="0" smtClean="0">
                <a:solidFill>
                  <a:srgbClr val="FF0000"/>
                </a:solidFill>
              </a:rPr>
              <a:t>être le meilleur.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5646" y="527303"/>
            <a:ext cx="8911687" cy="1280890"/>
          </a:xfrm>
        </p:spPr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 \ </a:t>
            </a:r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Dendrogram</a:t>
            </a:r>
            <a:endParaRPr lang="fr-FR" b="1" dirty="0"/>
          </a:p>
        </p:txBody>
      </p:sp>
      <p:sp>
        <p:nvSpPr>
          <p:cNvPr id="4" name="Espace réservé du contenu 2"/>
          <p:cNvSpPr txBox="1">
            <a:spLocks noGrp="1"/>
          </p:cNvSpPr>
          <p:nvPr>
            <p:ph idx="1"/>
          </p:nvPr>
        </p:nvSpPr>
        <p:spPr>
          <a:xfrm>
            <a:off x="734654" y="156693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Dendrogram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652"/>
            <a:ext cx="7935419" cy="4769348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8187308" y="2239148"/>
            <a:ext cx="965529" cy="523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52837" y="2159894"/>
            <a:ext cx="2906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 clusters </a:t>
            </a:r>
            <a:r>
              <a:rPr lang="fr-FR" dirty="0" smtClean="0"/>
              <a:t>se distingues de par leur couleur sur le </a:t>
            </a:r>
            <a:r>
              <a:rPr lang="fr-FR" dirty="0" err="1" smtClean="0"/>
              <a:t>dengrogram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425277" y="3635628"/>
            <a:ext cx="3376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Des différences entre les variables sont donc visible parmi les pays. Ces différences ont établie 3 clusters.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4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 \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Heatmap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61" y="1396573"/>
            <a:ext cx="6873098" cy="4953000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914400" y="53060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19354" y="5149244"/>
            <a:ext cx="3302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Le cluster 1 semble être le plus </a:t>
            </a:r>
            <a:r>
              <a:rPr lang="fr-FR" dirty="0" smtClean="0">
                <a:solidFill>
                  <a:srgbClr val="FF0000"/>
                </a:solidFill>
              </a:rPr>
              <a:t>approprié </a:t>
            </a:r>
            <a:r>
              <a:rPr lang="fr-FR" dirty="0" smtClean="0">
                <a:solidFill>
                  <a:srgbClr val="FF0000"/>
                </a:solidFill>
              </a:rPr>
              <a:t>avec une meilleur importation et une stabilité politique faible.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183" y="521079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Projection sur les plans factoriels \ CAH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" y="1622737"/>
            <a:ext cx="5061397" cy="4443211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94" y="1496102"/>
            <a:ext cx="538237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\ Méthode de silhouette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8294" y="1747234"/>
            <a:ext cx="8915400" cy="3777622"/>
          </a:xfrm>
        </p:spPr>
        <p:txBody>
          <a:bodyPr/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Coefficient de silhouette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2143396"/>
            <a:ext cx="6375651" cy="4370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46753" y="2143396"/>
            <a:ext cx="5297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Le coefficient de silhouette nous indique le choix de clusters optimal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4824" y="3028123"/>
            <a:ext cx="343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Argmax</a:t>
            </a:r>
            <a:r>
              <a:rPr lang="fr-FR" dirty="0"/>
              <a:t> = </a:t>
            </a:r>
            <a:r>
              <a:rPr lang="fr-FR" dirty="0" smtClean="0"/>
              <a:t>0,34 </a:t>
            </a:r>
            <a:r>
              <a:rPr lang="fr-FR" dirty="0"/>
              <a:t>pour </a:t>
            </a:r>
            <a:r>
              <a:rPr lang="fr-FR" dirty="0" smtClean="0">
                <a:solidFill>
                  <a:srgbClr val="FF0000"/>
                </a:solidFill>
              </a:rPr>
              <a:t>2 </a:t>
            </a:r>
            <a:r>
              <a:rPr lang="fr-FR" dirty="0">
                <a:solidFill>
                  <a:srgbClr val="FF0000"/>
                </a:solidFill>
              </a:rPr>
              <a:t>clusters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4824" y="3728185"/>
            <a:ext cx="3946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L’alternative = </a:t>
            </a:r>
            <a:r>
              <a:rPr lang="fr-FR" dirty="0" smtClean="0"/>
              <a:t>0,27 </a:t>
            </a:r>
            <a:r>
              <a:rPr lang="fr-FR" dirty="0"/>
              <a:t>pour </a:t>
            </a:r>
            <a:r>
              <a:rPr lang="fr-FR" dirty="0" smtClean="0">
                <a:solidFill>
                  <a:srgbClr val="FF0000"/>
                </a:solidFill>
              </a:rPr>
              <a:t>3 </a:t>
            </a:r>
            <a:r>
              <a:rPr lang="fr-FR" dirty="0">
                <a:solidFill>
                  <a:srgbClr val="FF0000"/>
                </a:solidFill>
              </a:rPr>
              <a:t>clusters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7508" y="4637509"/>
            <a:ext cx="5696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Le choix des </a:t>
            </a:r>
            <a:r>
              <a:rPr lang="fr-FR" dirty="0" smtClean="0">
                <a:solidFill>
                  <a:srgbClr val="FF0000"/>
                </a:solidFill>
              </a:rPr>
              <a:t>3 clusters </a:t>
            </a:r>
            <a:r>
              <a:rPr lang="fr-FR" dirty="0">
                <a:solidFill>
                  <a:srgbClr val="FF0000"/>
                </a:solidFill>
              </a:rPr>
              <a:t>semble être meilleur pour une segmentation </a:t>
            </a:r>
            <a:r>
              <a:rPr lang="fr-FR" dirty="0" smtClean="0">
                <a:solidFill>
                  <a:srgbClr val="FF0000"/>
                </a:solidFill>
              </a:rPr>
              <a:t>comparable avec la CAH. 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\ </a:t>
            </a:r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heatmap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23" y="1338844"/>
            <a:ext cx="6851560" cy="5473521"/>
          </a:xfrm>
        </p:spPr>
      </p:pic>
      <p:sp>
        <p:nvSpPr>
          <p:cNvPr id="5" name="Rectangle 4"/>
          <p:cNvSpPr/>
          <p:nvPr/>
        </p:nvSpPr>
        <p:spPr>
          <a:xfrm>
            <a:off x="1296474" y="4075605"/>
            <a:ext cx="4177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Le cluster </a:t>
            </a:r>
            <a:r>
              <a:rPr lang="fr-FR" dirty="0" smtClean="0">
                <a:solidFill>
                  <a:srgbClr val="FF0000"/>
                </a:solidFill>
              </a:rPr>
              <a:t>0 </a:t>
            </a:r>
            <a:r>
              <a:rPr lang="fr-FR" dirty="0">
                <a:solidFill>
                  <a:srgbClr val="FF0000"/>
                </a:solidFill>
              </a:rPr>
              <a:t>semble être le plus approprié avec une meilleur importation et une stabilité politique </a:t>
            </a:r>
            <a:r>
              <a:rPr lang="fr-FR" dirty="0" err="1" smtClean="0">
                <a:solidFill>
                  <a:srgbClr val="FF0000"/>
                </a:solidFill>
              </a:rPr>
              <a:t>plûtot</a:t>
            </a:r>
            <a:r>
              <a:rPr lang="fr-FR" dirty="0" smtClean="0">
                <a:solidFill>
                  <a:srgbClr val="FF0000"/>
                </a:solidFill>
              </a:rPr>
              <a:t> faible</a:t>
            </a:r>
            <a:r>
              <a:rPr lang="fr-FR" dirty="0">
                <a:solidFill>
                  <a:srgbClr val="FF0000"/>
                </a:solidFill>
              </a:rPr>
              <a:t>.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73778" y="533958"/>
            <a:ext cx="9946268" cy="1280890"/>
          </a:xfrm>
        </p:spPr>
        <p:txBody>
          <a:bodyPr/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Projection sur les plans factoriels \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85" y="1712590"/>
            <a:ext cx="5178331" cy="462027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16" y="1571223"/>
            <a:ext cx="5812430" cy="47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Comparaison de la CAH\K-</a:t>
            </a:r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1068" y="1755528"/>
            <a:ext cx="8915400" cy="3777622"/>
          </a:xfrm>
        </p:spPr>
        <p:txBody>
          <a:bodyPr/>
          <a:lstStyle/>
          <a:p>
            <a:r>
              <a:rPr lang="fr-FR" dirty="0" smtClean="0"/>
              <a:t>Observation de la correspondances entre les deux variables créer en fonction des deux méthodes </a:t>
            </a:r>
          </a:p>
          <a:p>
            <a:r>
              <a:rPr lang="fr-FR" dirty="0" err="1">
                <a:solidFill>
                  <a:srgbClr val="FF0000"/>
                </a:solidFill>
              </a:rPr>
              <a:t>pd.crosstab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base_f</a:t>
            </a:r>
            <a:r>
              <a:rPr lang="fr-FR" dirty="0">
                <a:solidFill>
                  <a:srgbClr val="FF0000"/>
                </a:solidFill>
              </a:rPr>
              <a:t>["cluster CAH"],</a:t>
            </a:r>
            <a:r>
              <a:rPr lang="fr-FR" dirty="0" err="1">
                <a:solidFill>
                  <a:srgbClr val="FF0000"/>
                </a:solidFill>
              </a:rPr>
              <a:t>base_f</a:t>
            </a:r>
            <a:r>
              <a:rPr lang="fr-FR" dirty="0">
                <a:solidFill>
                  <a:srgbClr val="FF0000"/>
                </a:solidFill>
              </a:rPr>
              <a:t>["cluster </a:t>
            </a:r>
            <a:r>
              <a:rPr lang="fr-FR" dirty="0" err="1">
                <a:solidFill>
                  <a:srgbClr val="FF0000"/>
                </a:solidFill>
              </a:rPr>
              <a:t>kmeans</a:t>
            </a:r>
            <a:r>
              <a:rPr lang="fr-FR" dirty="0" smtClean="0">
                <a:solidFill>
                  <a:srgbClr val="FF0000"/>
                </a:solidFill>
              </a:rPr>
              <a:t>"])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1610804" y="60015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43201" y="5956388"/>
            <a:ext cx="571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peut voir qu’il y a une correspondance entre les clusters des deux méthodes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52315" y="6326303"/>
            <a:ext cx="303123" cy="303123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8577330" y="5048518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555738" y="4809954"/>
            <a:ext cx="2636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Le cluster </a:t>
            </a:r>
            <a:r>
              <a:rPr lang="fr-FR" dirty="0" smtClean="0">
                <a:solidFill>
                  <a:srgbClr val="FF0000"/>
                </a:solidFill>
              </a:rPr>
              <a:t>n°1 </a:t>
            </a:r>
            <a:r>
              <a:rPr lang="fr-FR" dirty="0" smtClean="0">
                <a:solidFill>
                  <a:srgbClr val="FF0000"/>
                </a:solidFill>
              </a:rPr>
              <a:t>à été choisie en fonction des </a:t>
            </a:r>
            <a:r>
              <a:rPr lang="fr-FR" dirty="0" err="1" smtClean="0">
                <a:solidFill>
                  <a:srgbClr val="FF0000"/>
                </a:solidFill>
              </a:rPr>
              <a:t>heatmap</a:t>
            </a:r>
            <a:r>
              <a:rPr lang="fr-FR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3" y="3230211"/>
            <a:ext cx="3082300" cy="245241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78" y="3230211"/>
            <a:ext cx="4447503" cy="27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Heatmap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 cluster choisie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1339403"/>
            <a:ext cx="7624292" cy="5518597"/>
          </a:xfrm>
        </p:spPr>
      </p:pic>
      <p:sp>
        <p:nvSpPr>
          <p:cNvPr id="5" name="ZoneTexte 4"/>
          <p:cNvSpPr txBox="1"/>
          <p:nvPr/>
        </p:nvSpPr>
        <p:spPr>
          <a:xfrm>
            <a:off x="8662930" y="3670479"/>
            <a:ext cx="2601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En fonction du cluster, l’importation </a:t>
            </a:r>
            <a:r>
              <a:rPr lang="fr-FR" dirty="0" smtClean="0">
                <a:solidFill>
                  <a:srgbClr val="FF0000"/>
                </a:solidFill>
              </a:rPr>
              <a:t>et </a:t>
            </a:r>
            <a:r>
              <a:rPr lang="fr-FR" dirty="0" smtClean="0">
                <a:solidFill>
                  <a:srgbClr val="FF0000"/>
                </a:solidFill>
              </a:rPr>
              <a:t>la stabilité </a:t>
            </a:r>
            <a:r>
              <a:rPr lang="fr-FR" dirty="0" smtClean="0">
                <a:solidFill>
                  <a:srgbClr val="FF0000"/>
                </a:solidFill>
              </a:rPr>
              <a:t>politique nous donne de bon indicateur quant aux choix des pays finaux .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Flèche vers le bas 5"/>
          <p:cNvSpPr/>
          <p:nvPr/>
        </p:nvSpPr>
        <p:spPr>
          <a:xfrm>
            <a:off x="9620518" y="2343954"/>
            <a:ext cx="484632" cy="810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3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Représentation du cluster \ Carte du monde</a:t>
            </a:r>
            <a:endParaRPr lang="fr-FR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57082"/>
            <a:ext cx="8915400" cy="3777622"/>
          </a:xfrm>
        </p:spPr>
        <p:txBody>
          <a:bodyPr/>
          <a:lstStyle/>
          <a:p>
            <a:r>
              <a:rPr lang="fr-FR" dirty="0" smtClean="0"/>
              <a:t>Utilisation du module </a:t>
            </a:r>
            <a:r>
              <a:rPr lang="fr-FR" dirty="0" err="1" smtClean="0"/>
              <a:t>Pygal</a:t>
            </a:r>
            <a:endParaRPr lang="fr-FR" dirty="0"/>
          </a:p>
          <a:p>
            <a:r>
              <a:rPr lang="fr-FR" dirty="0" smtClean="0"/>
              <a:t>Représentation des pays en fonction du cluster retenu.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37" y="2588653"/>
            <a:ext cx="7301763" cy="410836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56823" y="4108361"/>
            <a:ext cx="2575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Japon</a:t>
            </a:r>
          </a:p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Mexique</a:t>
            </a:r>
          </a:p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Chine</a:t>
            </a:r>
          </a:p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Allemagne</a:t>
            </a:r>
          </a:p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Royaume-Unis</a:t>
            </a:r>
          </a:p>
          <a:p>
            <a:endParaRPr lang="fr-FR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734096" y="3480120"/>
            <a:ext cx="211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5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89212" y="6050683"/>
            <a:ext cx="7196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Nous pouvons voir sur cette carte les pays finaux </a:t>
            </a:r>
            <a:r>
              <a:rPr lang="fr-FR" dirty="0" smtClean="0">
                <a:solidFill>
                  <a:srgbClr val="FF0000"/>
                </a:solidFill>
              </a:rPr>
              <a:t>retenus </a:t>
            </a:r>
            <a:r>
              <a:rPr lang="fr-FR" dirty="0">
                <a:solidFill>
                  <a:srgbClr val="FF0000"/>
                </a:solidFill>
              </a:rPr>
              <a:t>qu’il faut cibler pour la vente des poulets. 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544" y="5977927"/>
            <a:ext cx="1270526" cy="7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9133" y="546837"/>
            <a:ext cx="8911687" cy="1280890"/>
          </a:xfrm>
        </p:spPr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 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35420" y="1991932"/>
            <a:ext cx="8915400" cy="3777622"/>
          </a:xfrm>
        </p:spPr>
        <p:txBody>
          <a:bodyPr>
            <a:normAutofit fontScale="70000" lnSpcReduction="20000"/>
          </a:bodyPr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Méthodologie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1/2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Méthodologie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2/2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Matrice des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corrélations des variables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ACP \ Récupération des données à 80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%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Cercle des corrélations des variables \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Projection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Projection des pays sur les plans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factoriels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Rappel des deux méthodes CAH\K-</a:t>
            </a:r>
            <a:r>
              <a:rPr lang="fr-F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means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/>
              </a:rPr>
              <a:t>CAH \ Méthode de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/>
              </a:rPr>
              <a:t>silhouette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 action="ppaction://hlinksldjump"/>
              </a:rPr>
              <a:t>CAH \ </a:t>
            </a:r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 action="ppaction://hlinksldjump"/>
              </a:rPr>
              <a:t>Dendrogram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1" action="ppaction://hlinksldjump"/>
              </a:rPr>
              <a:t>CAH \ </a:t>
            </a:r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1" action="ppaction://hlinksldjump"/>
              </a:rPr>
              <a:t>Heatmap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/>
              </a:rPr>
              <a:t>Projection sur les plans factoriels \ CAH 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429521" y="1991932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3" action="ppaction://hlinksldjump"/>
              </a:rPr>
              <a:t>K-</a:t>
            </a:r>
            <a:r>
              <a:rPr lang="fr-F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3" action="ppaction://hlinksldjump"/>
              </a:rPr>
              <a:t>means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3" action="ppaction://hlinksldjump"/>
              </a:rPr>
              <a:t> \ Méthode de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3" action="ppaction://hlinksldjump"/>
              </a:rPr>
              <a:t>silhouette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4" action="ppaction://hlinksldjump"/>
              </a:rPr>
              <a:t>K-</a:t>
            </a:r>
            <a:r>
              <a:rPr lang="fr-F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4" action="ppaction://hlinksldjump"/>
              </a:rPr>
              <a:t>means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4" action="ppaction://hlinksldjump"/>
              </a:rPr>
              <a:t> \ </a:t>
            </a:r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4" action="ppaction://hlinksldjump"/>
              </a:rPr>
              <a:t>heatmap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5" action="ppaction://hlinksldjump"/>
              </a:rPr>
              <a:t>Projection sur les plans factoriels \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5" action="ppaction://hlinksldjump"/>
              </a:rPr>
              <a:t>K-</a:t>
            </a:r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5" action="ppaction://hlinksldjump"/>
              </a:rPr>
              <a:t>means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6" action="ppaction://hlinksldjump"/>
              </a:rPr>
              <a:t>Comparaison de la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6" action="ppaction://hlinksldjump"/>
              </a:rPr>
              <a:t>CAH\K-</a:t>
            </a:r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6" action="ppaction://hlinksldjump"/>
              </a:rPr>
              <a:t>means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7" action="ppaction://hlinksldjump"/>
              </a:rPr>
              <a:t>Heatmap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7" action="ppaction://hlinksldjump"/>
              </a:rPr>
              <a:t> du cluster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7" action="ppaction://hlinksldjump"/>
              </a:rPr>
              <a:t>choisie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8" action="ppaction://hlinksldjump"/>
              </a:rPr>
              <a:t>Représentation du cluster \ Carte du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8" action="ppaction://hlinksldjump"/>
              </a:rPr>
              <a:t>monde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 3" charset="2"/>
              <a:buNone/>
            </a:pP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 3" charset="2"/>
              <a:buNone/>
            </a:pP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b="1" u="sng" dirty="0" smtClean="0"/>
          </a:p>
          <a:p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46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0601" y="473628"/>
            <a:ext cx="8911687" cy="1280890"/>
          </a:xfrm>
        </p:spPr>
        <p:txBody>
          <a:bodyPr/>
          <a:lstStyle/>
          <a:p>
            <a:pPr algn="ctr"/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Méthodologie 1/2 </a:t>
            </a:r>
            <a:endParaRPr lang="fr-FR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48299" y="1554051"/>
            <a:ext cx="8924501" cy="3777622"/>
          </a:xfrm>
        </p:spPr>
        <p:txBody>
          <a:bodyPr>
            <a:normAutofit/>
          </a:bodyPr>
          <a:lstStyle/>
          <a:p>
            <a:r>
              <a:rPr lang="fr-FR" dirty="0" smtClean="0"/>
              <a:t>« </a:t>
            </a:r>
            <a:r>
              <a:rPr lang="fr-FR" sz="1500" dirty="0" err="1" smtClean="0"/>
              <a:t>Read_csv</a:t>
            </a:r>
            <a:r>
              <a:rPr lang="fr-FR" sz="1500" dirty="0" smtClean="0"/>
              <a:t> » </a:t>
            </a:r>
            <a:r>
              <a:rPr lang="fr-FR" sz="1500" dirty="0"/>
              <a:t>des 3 </a:t>
            </a:r>
            <a:r>
              <a:rPr lang="fr-FR" sz="1500" dirty="0" smtClean="0"/>
              <a:t>bases : </a:t>
            </a:r>
            <a:r>
              <a:rPr lang="fr-FR" sz="1500" dirty="0" smtClean="0">
                <a:solidFill>
                  <a:srgbClr val="FF0000"/>
                </a:solidFill>
              </a:rPr>
              <a:t>disponibilité alimentaire</a:t>
            </a:r>
            <a:r>
              <a:rPr lang="fr-FR" sz="1500" dirty="0" smtClean="0"/>
              <a:t>, </a:t>
            </a:r>
            <a:r>
              <a:rPr lang="fr-FR" sz="1500" dirty="0" smtClean="0">
                <a:solidFill>
                  <a:schemeClr val="accent2">
                    <a:lumMod val="75000"/>
                  </a:schemeClr>
                </a:solidFill>
              </a:rPr>
              <a:t>population 2018 </a:t>
            </a:r>
            <a:r>
              <a:rPr lang="fr-FR" sz="1500" dirty="0" smtClean="0"/>
              <a:t>et </a:t>
            </a:r>
            <a:r>
              <a:rPr lang="fr-FR" sz="1500" dirty="0" smtClean="0">
                <a:solidFill>
                  <a:schemeClr val="accent5">
                    <a:lumMod val="75000"/>
                  </a:schemeClr>
                </a:solidFill>
              </a:rPr>
              <a:t>sécurité alimentaire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555346" y="2673955"/>
            <a:ext cx="360609" cy="3219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048768" y="2511775"/>
            <a:ext cx="5521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- Filtre </a:t>
            </a:r>
            <a:r>
              <a:rPr lang="fr-FR" sz="1400" dirty="0" smtClean="0"/>
              <a:t>pour récupérer la « volaille »</a:t>
            </a:r>
          </a:p>
          <a:p>
            <a:r>
              <a:rPr lang="fr-FR" sz="1400" dirty="0" smtClean="0"/>
              <a:t>- Suppression </a:t>
            </a:r>
            <a:r>
              <a:rPr lang="fr-FR" sz="1400" dirty="0" smtClean="0"/>
              <a:t>des colonnes inutiles</a:t>
            </a:r>
          </a:p>
          <a:p>
            <a:r>
              <a:rPr lang="fr-FR" sz="1400" dirty="0" smtClean="0"/>
              <a:t>- Elimination </a:t>
            </a:r>
            <a:r>
              <a:rPr lang="fr-FR" sz="1400" dirty="0" smtClean="0"/>
              <a:t>des doublons</a:t>
            </a:r>
          </a:p>
          <a:p>
            <a:r>
              <a:rPr lang="fr-FR" sz="1400" dirty="0" smtClean="0"/>
              <a:t>- Création </a:t>
            </a:r>
            <a:r>
              <a:rPr lang="fr-FR" sz="1400" dirty="0" smtClean="0"/>
              <a:t>d’un pivot pour obtenir + de variables</a:t>
            </a:r>
            <a:endParaRPr lang="fr-FR" sz="1400" dirty="0"/>
          </a:p>
        </p:txBody>
      </p:sp>
      <p:sp>
        <p:nvSpPr>
          <p:cNvPr id="8" name="Ellipse 7"/>
          <p:cNvSpPr/>
          <p:nvPr/>
        </p:nvSpPr>
        <p:spPr>
          <a:xfrm>
            <a:off x="6555346" y="3925868"/>
            <a:ext cx="360609" cy="32197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201168" y="4811658"/>
            <a:ext cx="55210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- Suppression </a:t>
            </a:r>
            <a:r>
              <a:rPr lang="fr-FR" sz="1400" dirty="0" smtClean="0"/>
              <a:t>des colonnes inutiles</a:t>
            </a:r>
          </a:p>
          <a:p>
            <a:r>
              <a:rPr lang="fr-FR" sz="1400" dirty="0" smtClean="0"/>
              <a:t>- Renommage </a:t>
            </a:r>
            <a:r>
              <a:rPr lang="fr-FR" sz="1400" dirty="0" smtClean="0"/>
              <a:t>et remplacement des </a:t>
            </a:r>
            <a:r>
              <a:rPr lang="fr-FR" sz="1400" dirty="0" smtClean="0"/>
              <a:t>anomalies</a:t>
            </a:r>
            <a:endParaRPr lang="fr-FR" sz="1400" dirty="0" smtClean="0"/>
          </a:p>
          <a:p>
            <a:r>
              <a:rPr lang="fr-FR" sz="1400" dirty="0" smtClean="0"/>
              <a:t>- Filtre </a:t>
            </a:r>
            <a:r>
              <a:rPr lang="fr-FR" sz="1400" dirty="0"/>
              <a:t>pour l’année 2017</a:t>
            </a:r>
          </a:p>
          <a:p>
            <a:r>
              <a:rPr lang="fr-FR" sz="1400" dirty="0" smtClean="0"/>
              <a:t>- Remplacement </a:t>
            </a:r>
            <a:r>
              <a:rPr lang="fr-FR" sz="1400" dirty="0" smtClean="0"/>
              <a:t>des Nan par 0</a:t>
            </a:r>
          </a:p>
          <a:p>
            <a:r>
              <a:rPr lang="fr-FR" sz="1400" dirty="0" smtClean="0"/>
              <a:t>- Création </a:t>
            </a:r>
            <a:r>
              <a:rPr lang="fr-FR" sz="1400" dirty="0"/>
              <a:t>d’un pivot </a:t>
            </a:r>
          </a:p>
          <a:p>
            <a:endParaRPr lang="fr-FR" sz="1400" dirty="0" smtClean="0"/>
          </a:p>
          <a:p>
            <a:endParaRPr lang="fr-FR" sz="1400" dirty="0" smtClean="0"/>
          </a:p>
        </p:txBody>
      </p:sp>
      <p:sp>
        <p:nvSpPr>
          <p:cNvPr id="10" name="Ellipse 9"/>
          <p:cNvSpPr/>
          <p:nvPr/>
        </p:nvSpPr>
        <p:spPr>
          <a:xfrm>
            <a:off x="6555346" y="5020004"/>
            <a:ext cx="360609" cy="3219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201168" y="3769438"/>
            <a:ext cx="5521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- Filtre </a:t>
            </a:r>
            <a:r>
              <a:rPr lang="fr-FR" sz="1400" dirty="0" smtClean="0"/>
              <a:t>pour l’année 2017</a:t>
            </a:r>
          </a:p>
          <a:p>
            <a:r>
              <a:rPr lang="fr-FR" sz="1400" dirty="0" smtClean="0"/>
              <a:t>- Suppression </a:t>
            </a:r>
            <a:r>
              <a:rPr lang="fr-FR" sz="1400" dirty="0" smtClean="0"/>
              <a:t>des colonnes inutiles</a:t>
            </a:r>
          </a:p>
          <a:p>
            <a:r>
              <a:rPr lang="fr-FR" sz="1400" dirty="0" smtClean="0"/>
              <a:t>- Conversion </a:t>
            </a:r>
            <a:r>
              <a:rPr lang="fr-FR" sz="1400" dirty="0" smtClean="0"/>
              <a:t>effectué *1000 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338752" y="2688423"/>
            <a:ext cx="4457700" cy="3203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Importation des librairies import </a:t>
            </a: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as </a:t>
            </a: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np</a:t>
            </a:r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import pandas as </a:t>
            </a: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pd</a:t>
            </a:r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matplotlib.pyplot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as </a:t>
            </a: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plt</a:t>
            </a:r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scipy.stats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as st</a:t>
            </a:r>
          </a:p>
          <a:p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seaborn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as </a:t>
            </a: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sns</a:t>
            </a:r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scipy.cluster.hierarchy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import </a:t>
            </a: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dendrogram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linkage, </a:t>
            </a: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fcluster</a:t>
            </a:r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sklearn.cluster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import </a:t>
            </a: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KMeans</a:t>
            </a:r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51319" y="2244061"/>
            <a:ext cx="2369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Importation des librairies 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6246445" y="61697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340958" y="6227430"/>
            <a:ext cx="3232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Nettoyage et préparation</a:t>
            </a:r>
            <a:endParaRPr lang="fr-FR" sz="1400" b="1" u="sng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471" y="6129742"/>
            <a:ext cx="906085" cy="5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6464" y="503619"/>
            <a:ext cx="8911687" cy="1280890"/>
          </a:xfrm>
        </p:spPr>
        <p:txBody>
          <a:bodyPr/>
          <a:lstStyle/>
          <a:p>
            <a:pPr algn="ctr"/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Méthodologie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59" y="1463900"/>
            <a:ext cx="8915400" cy="3777622"/>
          </a:xfrm>
        </p:spPr>
        <p:txBody>
          <a:bodyPr/>
          <a:lstStyle/>
          <a:p>
            <a:r>
              <a:rPr lang="fr-FR" sz="1100" u="sng" dirty="0" smtClean="0">
                <a:solidFill>
                  <a:schemeClr val="tx1"/>
                </a:solidFill>
              </a:rPr>
              <a:t>Jointure utilisé </a:t>
            </a:r>
            <a:r>
              <a:rPr lang="fr-FR" sz="1100" dirty="0" smtClean="0"/>
              <a:t>: base=</a:t>
            </a:r>
            <a:r>
              <a:rPr lang="fr-FR" sz="1100" dirty="0" err="1" smtClean="0"/>
              <a:t>pd.merge</a:t>
            </a:r>
            <a:r>
              <a:rPr lang="fr-FR" sz="1100" dirty="0" smtClean="0"/>
              <a:t>(</a:t>
            </a:r>
            <a:r>
              <a:rPr lang="fr-FR" sz="1100" dirty="0" err="1" smtClean="0"/>
              <a:t>base,securité_alimentaire_pivot</a:t>
            </a:r>
            <a:r>
              <a:rPr lang="fr-FR" sz="1100" dirty="0"/>
              <a:t>, </a:t>
            </a:r>
            <a:r>
              <a:rPr lang="fr-FR" sz="1100" dirty="0" err="1"/>
              <a:t>left_on</a:t>
            </a:r>
            <a:r>
              <a:rPr lang="fr-FR" sz="1100" dirty="0"/>
              <a:t>="Zone", </a:t>
            </a:r>
            <a:r>
              <a:rPr lang="fr-FR" sz="1100" dirty="0" err="1"/>
              <a:t>right_on</a:t>
            </a:r>
            <a:r>
              <a:rPr lang="fr-FR" sz="1100" dirty="0"/>
              <a:t>="Zone")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5" y="2099671"/>
            <a:ext cx="8106906" cy="42392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64451" y="3638607"/>
            <a:ext cx="34343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Deux jointures sont effectué sur la variable « </a:t>
            </a:r>
            <a:r>
              <a:rPr lang="fr-FR" sz="1400" dirty="0" smtClean="0">
                <a:solidFill>
                  <a:srgbClr val="FF0000"/>
                </a:solidFill>
              </a:rPr>
              <a:t>Zone</a:t>
            </a:r>
            <a:r>
              <a:rPr lang="fr-FR" sz="1400" dirty="0">
                <a:solidFill>
                  <a:srgbClr val="FF0000"/>
                </a:solidFill>
              </a:rPr>
              <a:t> ». L’ensembles des données des bases lors de la jointure sont préservé</a:t>
            </a:r>
            <a:r>
              <a:rPr lang="fr-FR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8744756" y="5537915"/>
            <a:ext cx="901134" cy="574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753559" y="5640641"/>
            <a:ext cx="15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Base final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825" y="5537915"/>
            <a:ext cx="974991" cy="569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44756" y="1712522"/>
            <a:ext cx="28075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</a:t>
            </a:r>
            <a:r>
              <a:rPr lang="fr-FR" dirty="0" smtClean="0"/>
              <a:t>tilisation </a:t>
            </a:r>
            <a:r>
              <a:rPr lang="fr-FR" dirty="0"/>
              <a:t>de la fonction log sur toute les </a:t>
            </a:r>
            <a:r>
              <a:rPr lang="fr-FR" dirty="0" smtClean="0"/>
              <a:t>variables </a:t>
            </a:r>
            <a:r>
              <a:rPr lang="fr-FR" dirty="0"/>
              <a:t>pour le nettoyage des </a:t>
            </a:r>
            <a:r>
              <a:rPr lang="fr-FR" dirty="0" smtClean="0"/>
              <a:t>« </a:t>
            </a:r>
            <a:r>
              <a:rPr lang="fr-FR" dirty="0" err="1" smtClean="0"/>
              <a:t>outliers</a:t>
            </a:r>
            <a:r>
              <a:rPr lang="fr-FR" dirty="0" smtClean="0"/>
              <a:t> »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511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Matrice des corrélations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8" y="1528351"/>
            <a:ext cx="8125959" cy="493463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946265" y="2809241"/>
            <a:ext cx="3374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matrice nous indique la corrélations entre les variable de notre base final.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910437" y="4899911"/>
            <a:ext cx="4155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Plus la corrélation est forte plus la couleur est foncé et se rapproche de la valeur 1.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9337183" y="3995670"/>
            <a:ext cx="484632" cy="641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5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ACP \ Récupération des données à 80%</a:t>
            </a:r>
            <a:endParaRPr lang="fr-FR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6175" y="1708598"/>
            <a:ext cx="9868437" cy="3777622"/>
          </a:xfrm>
        </p:spPr>
        <p:txBody>
          <a:bodyPr/>
          <a:lstStyle/>
          <a:p>
            <a:r>
              <a:rPr lang="fr-FR" u="sng" dirty="0" smtClean="0"/>
              <a:t>Préparation des données </a:t>
            </a:r>
            <a:r>
              <a:rPr lang="fr-FR" dirty="0" smtClean="0"/>
              <a:t>: Utilisation d’un transformateur et réduction des données</a:t>
            </a:r>
          </a:p>
          <a:p>
            <a:r>
              <a:rPr lang="fr-FR" dirty="0" smtClean="0"/>
              <a:t>Utilisation du modèle PCA sur les données de la base final</a:t>
            </a:r>
          </a:p>
          <a:p>
            <a:r>
              <a:rPr lang="fr-FR" dirty="0" smtClean="0"/>
              <a:t>Recherche de la variance expliqué \ modèle de « Pareto » 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44" y="3106551"/>
            <a:ext cx="5254021" cy="304937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083379" y="3106551"/>
            <a:ext cx="3837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peut voir à se stade qu’au delà de 3 variable il y a plus de 80% de la variance expliqué.</a:t>
            </a:r>
            <a:endParaRPr lang="fr-FR" dirty="0"/>
          </a:p>
        </p:txBody>
      </p:sp>
      <p:sp>
        <p:nvSpPr>
          <p:cNvPr id="6" name="Flèche vers le bas 5"/>
          <p:cNvSpPr/>
          <p:nvPr/>
        </p:nvSpPr>
        <p:spPr>
          <a:xfrm>
            <a:off x="8641724" y="426884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229105" y="5366737"/>
            <a:ext cx="3309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Les 3 premières variables de notre base suffisent pour garder l’ensemble de l’information.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9688" y="507531"/>
            <a:ext cx="10607899" cy="1280890"/>
          </a:xfrm>
        </p:spPr>
        <p:txBody>
          <a:bodyPr>
            <a:normAutofit/>
          </a:bodyPr>
          <a:lstStyle/>
          <a:p>
            <a:pPr algn="ctr"/>
            <a:r>
              <a:rPr lang="fr-F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Cercle </a:t>
            </a:r>
            <a:r>
              <a:rPr lang="fr-F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</a:t>
            </a:r>
            <a:r>
              <a:rPr lang="fr-F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corrélations </a:t>
            </a:r>
            <a:r>
              <a:rPr lang="fr-F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variables \ </a:t>
            </a:r>
            <a:r>
              <a:rPr lang="fr-F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Projection</a:t>
            </a:r>
            <a:endParaRPr lang="fr-FR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130"/>
            <a:ext cx="4829577" cy="4169758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39" y="914400"/>
            <a:ext cx="5947724" cy="487289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8577"/>
            <a:ext cx="5692867" cy="1419423"/>
          </a:xfrm>
          <a:prstGeom prst="rect">
            <a:avLst/>
          </a:prstGeom>
        </p:spPr>
      </p:pic>
      <p:sp>
        <p:nvSpPr>
          <p:cNvPr id="12" name="Flèche droite 11"/>
          <p:cNvSpPr/>
          <p:nvPr/>
        </p:nvSpPr>
        <p:spPr>
          <a:xfrm>
            <a:off x="6014434" y="61482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199290" y="6080333"/>
            <a:ext cx="29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Légendes des variables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17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2011" y="662747"/>
            <a:ext cx="9526095" cy="1280890"/>
          </a:xfrm>
        </p:spPr>
        <p:txBody>
          <a:bodyPr/>
          <a:lstStyle/>
          <a:p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Projection des pays sur les plans factoriels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10" y="1525695"/>
            <a:ext cx="5889668" cy="486222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03" y="1525695"/>
            <a:ext cx="5870103" cy="49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6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0344" y="546837"/>
            <a:ext cx="9770794" cy="1280890"/>
          </a:xfrm>
        </p:spPr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Rappel des deux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méthodes CAH\K-</a:t>
            </a:r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01521" y="1720334"/>
            <a:ext cx="96720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CAH  : La classification ascendante </a:t>
            </a:r>
            <a:r>
              <a:rPr lang="fr-FR" dirty="0"/>
              <a:t>h</a:t>
            </a:r>
            <a:r>
              <a:rPr lang="fr-FR" dirty="0" smtClean="0"/>
              <a:t>iérarchique est une méthode de regroupement </a:t>
            </a:r>
          </a:p>
          <a:p>
            <a:endParaRPr lang="fr-FR" dirty="0"/>
          </a:p>
          <a:p>
            <a:r>
              <a:rPr lang="fr-FR" dirty="0"/>
              <a:t>On travaille à partir des </a:t>
            </a:r>
            <a:r>
              <a:rPr lang="fr-FR" dirty="0" err="1"/>
              <a:t>dissimilarités</a:t>
            </a:r>
            <a:r>
              <a:rPr lang="fr-FR" dirty="0"/>
              <a:t> entre les </a:t>
            </a:r>
            <a:r>
              <a:rPr lang="fr-FR" dirty="0" smtClean="0"/>
              <a:t>pays que </a:t>
            </a:r>
            <a:r>
              <a:rPr lang="fr-FR" dirty="0"/>
              <a:t>l'on veut regrouper. On peut donc choisir </a:t>
            </a:r>
            <a:r>
              <a:rPr lang="fr-FR" dirty="0" smtClean="0"/>
              <a:t>ensuite le type </a:t>
            </a:r>
            <a:r>
              <a:rPr lang="fr-FR" dirty="0"/>
              <a:t>de </a:t>
            </a:r>
            <a:r>
              <a:rPr lang="fr-FR" dirty="0" err="1"/>
              <a:t>dissimilarité</a:t>
            </a:r>
            <a:r>
              <a:rPr lang="fr-FR" dirty="0"/>
              <a:t> </a:t>
            </a:r>
            <a:r>
              <a:rPr lang="fr-FR" dirty="0" smtClean="0"/>
              <a:t>adapté qui sont étudié </a:t>
            </a:r>
            <a:r>
              <a:rPr lang="fr-FR" dirty="0"/>
              <a:t>et à la nature </a:t>
            </a:r>
            <a:r>
              <a:rPr lang="fr-FR" dirty="0" smtClean="0"/>
              <a:t>de leurs </a:t>
            </a:r>
            <a:r>
              <a:rPr lang="fr-FR" dirty="0"/>
              <a:t>données. 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K-</a:t>
            </a:r>
            <a:r>
              <a:rPr lang="fr-FR" dirty="0" err="1" smtClean="0"/>
              <a:t>means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/>
              <a:t> </a:t>
            </a:r>
            <a:r>
              <a:rPr lang="fr-FR" i="1" dirty="0"/>
              <a:t>C’est l’un des </a:t>
            </a:r>
            <a:r>
              <a:rPr lang="fr-FR" i="1" dirty="0">
                <a:hlinkClick r:id="rId2" tooltip="Lexique : Algorithme"/>
              </a:rPr>
              <a:t>algorithmes</a:t>
            </a:r>
            <a:r>
              <a:rPr lang="fr-FR" i="1" dirty="0"/>
              <a:t> de </a:t>
            </a:r>
            <a:r>
              <a:rPr lang="fr-FR" i="1" dirty="0" err="1">
                <a:hlinkClick r:id="rId3" tooltip="Lexique : Clustering"/>
              </a:rPr>
              <a:t>clustering</a:t>
            </a:r>
            <a:r>
              <a:rPr lang="fr-FR" i="1" dirty="0"/>
              <a:t> les plus répandus. Il permet d’analyser un jeu de </a:t>
            </a:r>
            <a:r>
              <a:rPr lang="fr-FR" i="1" dirty="0">
                <a:hlinkClick r:id="rId4" tooltip="Lexique : Données"/>
              </a:rPr>
              <a:t>données</a:t>
            </a:r>
            <a:r>
              <a:rPr lang="fr-FR" i="1" dirty="0"/>
              <a:t> caractérisées par un ensemble de </a:t>
            </a:r>
            <a:r>
              <a:rPr lang="fr-FR" i="1" dirty="0">
                <a:hlinkClick r:id="rId5" tooltip="Lexique : Descripteur"/>
              </a:rPr>
              <a:t>descripteurs</a:t>
            </a:r>
            <a:r>
              <a:rPr lang="fr-FR" i="1" dirty="0"/>
              <a:t>, afin de regrouper les données “similaires” en </a:t>
            </a:r>
            <a:r>
              <a:rPr lang="fr-FR" i="1" dirty="0" smtClean="0"/>
              <a:t>groupes.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7" name="Flèche droite 6"/>
          <p:cNvSpPr/>
          <p:nvPr/>
        </p:nvSpPr>
        <p:spPr>
          <a:xfrm>
            <a:off x="1210418" y="5633002"/>
            <a:ext cx="978408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421032" y="5690652"/>
            <a:ext cx="1092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Notion de </a:t>
            </a:r>
            <a:r>
              <a:rPr lang="fr-FR" dirty="0" err="1"/>
              <a:t>centroïde</a:t>
            </a:r>
            <a:r>
              <a:rPr lang="fr-FR" dirty="0"/>
              <a:t> </a:t>
            </a:r>
            <a:r>
              <a:rPr lang="fr-FR" dirty="0" smtClean="0"/>
              <a:t>et de distance appliqué via l’algorithme utilisé \</a:t>
            </a:r>
            <a:r>
              <a:rPr lang="fr-FR" dirty="0" err="1" smtClean="0"/>
              <a:t>coef</a:t>
            </a:r>
            <a:r>
              <a:rPr lang="fr-FR" dirty="0" smtClean="0"/>
              <a:t>  </a:t>
            </a:r>
            <a:r>
              <a:rPr lang="fr-FR" dirty="0"/>
              <a:t>S</a:t>
            </a:r>
            <a:r>
              <a:rPr lang="fr-FR" dirty="0" smtClean="0"/>
              <a:t>ilhouette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1210418" y="3357804"/>
            <a:ext cx="978408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316965" y="3424385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Dendrogram</a:t>
            </a:r>
            <a:r>
              <a:rPr lang="fr-FR" dirty="0" smtClean="0"/>
              <a:t> utilisé \ </a:t>
            </a:r>
            <a:r>
              <a:rPr lang="fr-FR" dirty="0" err="1" smtClean="0"/>
              <a:t>coef</a:t>
            </a:r>
            <a:r>
              <a:rPr lang="fr-FR" dirty="0" smtClean="0"/>
              <a:t> silhouette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030" y="6402545"/>
            <a:ext cx="477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Les deux méthodes sont assez </a:t>
            </a:r>
            <a:r>
              <a:rPr lang="fr-FR" dirty="0" smtClean="0">
                <a:solidFill>
                  <a:srgbClr val="FF0000"/>
                </a:solidFill>
              </a:rPr>
              <a:t>similaire.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159" y="6245554"/>
            <a:ext cx="737871" cy="5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10409</TotalTime>
  <Words>715</Words>
  <Application>Microsoft Office PowerPoint</Application>
  <PresentationFormat>Grand écran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Brin</vt:lpstr>
      <vt:lpstr>Présentation PowerPoint</vt:lpstr>
      <vt:lpstr>Sommaire </vt:lpstr>
      <vt:lpstr>Méthodologie 1/2 </vt:lpstr>
      <vt:lpstr>Méthodologie 2/2</vt:lpstr>
      <vt:lpstr>Matrice des corrélations</vt:lpstr>
      <vt:lpstr>ACP \ Récupération des données à 80%</vt:lpstr>
      <vt:lpstr>Cercle des corrélations des variables \ Projection</vt:lpstr>
      <vt:lpstr>Projection des pays sur les plans factoriels</vt:lpstr>
      <vt:lpstr>Rappel des deux méthodes CAH\K-means</vt:lpstr>
      <vt:lpstr>CAH \ Méthode de silhouette</vt:lpstr>
      <vt:lpstr>CAH \ Dendrogram</vt:lpstr>
      <vt:lpstr>CAH \ Heatmap</vt:lpstr>
      <vt:lpstr>Projection sur les plans factoriels \ CAH </vt:lpstr>
      <vt:lpstr>K-means \ Méthode de silhouette </vt:lpstr>
      <vt:lpstr>K-means \ heatmap</vt:lpstr>
      <vt:lpstr>Projection sur les plans factoriels \ K-means</vt:lpstr>
      <vt:lpstr>Comparaison de la CAH\K-means</vt:lpstr>
      <vt:lpstr>Heatmap du cluster choisie</vt:lpstr>
      <vt:lpstr>Représentation du cluster \ Carte du monde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P9</dc:title>
  <dc:creator>Rénato CATALFAMO</dc:creator>
  <cp:lastModifiedBy>Rénato CATALFAMO</cp:lastModifiedBy>
  <cp:revision>111</cp:revision>
  <dcterms:created xsi:type="dcterms:W3CDTF">2022-05-04T11:44:12Z</dcterms:created>
  <dcterms:modified xsi:type="dcterms:W3CDTF">2022-05-11T17:34:47Z</dcterms:modified>
</cp:coreProperties>
</file>