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5"/>
  </p:notesMasterIdLst>
  <p:sldIdLst>
    <p:sldId id="289" r:id="rId2"/>
    <p:sldId id="278" r:id="rId3"/>
    <p:sldId id="279" r:id="rId4"/>
    <p:sldId id="280" r:id="rId5"/>
    <p:sldId id="281" r:id="rId6"/>
    <p:sldId id="282" r:id="rId7"/>
    <p:sldId id="291" r:id="rId8"/>
    <p:sldId id="292" r:id="rId9"/>
    <p:sldId id="288" r:id="rId10"/>
    <p:sldId id="293" r:id="rId11"/>
    <p:sldId id="297" r:id="rId12"/>
    <p:sldId id="295" r:id="rId13"/>
    <p:sldId id="28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4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d603a349_3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0" name="Google Shape;480;g56d603a34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1" name="Google Shape;481;g56d603a349_3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7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4715c828_1_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95" name="Google Shape;495;g574715c82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6" name="Google Shape;496;g574715c828_1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6d603a349_2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  <p:sp>
        <p:nvSpPr>
          <p:cNvPr id="514" name="Google Shape;514;g56d603a3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6d603a349_2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6d603a349_2_6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612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74715c828_1_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26" name="Google Shape;526;g574715c82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Google Shape;527;g574715c828_1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6d603a349_3_3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  <p:sp>
        <p:nvSpPr>
          <p:cNvPr id="543" name="Google Shape;543;g56d603a349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6d603a349_3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56d603a349_3_33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186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73b5bcb14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  <p:sp>
        <p:nvSpPr>
          <p:cNvPr id="626" name="Google Shape;626;g573b5bcb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73b5bcb14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73b5bcb14_0_42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32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‹n.›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Mp6pq6_Qj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45740" y="1643554"/>
            <a:ext cx="5739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PRIMA PARTE</a:t>
            </a:r>
          </a:p>
          <a:p>
            <a:endParaRPr lang="it-IT" dirty="0"/>
          </a:p>
          <a:p>
            <a:r>
              <a:rPr lang="it-IT" dirty="0" smtClean="0"/>
              <a:t>Esempi </a:t>
            </a:r>
            <a:r>
              <a:rPr lang="it-IT" dirty="0" err="1" smtClean="0"/>
              <a:t>paper</a:t>
            </a:r>
            <a:r>
              <a:rPr lang="it-IT" dirty="0" smtClean="0"/>
              <a:t> (veloci). BREAKOUT SAPIENTINO COCKTAIL PARTY</a:t>
            </a:r>
          </a:p>
          <a:p>
            <a:r>
              <a:rPr lang="it-IT" dirty="0" smtClean="0"/>
              <a:t>Parlare solo di 1 giusto per finire di esporre il </a:t>
            </a:r>
            <a:r>
              <a:rPr lang="it-IT" dirty="0" err="1" smtClean="0"/>
              <a:t>paper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24000" y="2738875"/>
            <a:ext cx="5549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SECONDA PARTE</a:t>
            </a:r>
          </a:p>
          <a:p>
            <a:endParaRPr lang="it-IT" dirty="0" smtClean="0"/>
          </a:p>
          <a:p>
            <a:r>
              <a:rPr lang="it-IT" dirty="0" smtClean="0"/>
              <a:t>Esperimento principale: CHESS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moves</a:t>
            </a:r>
            <a:endParaRPr lang="it-IT" dirty="0" smtClean="0"/>
          </a:p>
          <a:p>
            <a:r>
              <a:rPr lang="it-IT" dirty="0" smtClean="0"/>
              <a:t>RL,RB, </a:t>
            </a:r>
            <a:r>
              <a:rPr lang="it-IT" dirty="0" err="1" smtClean="0"/>
              <a:t>env</a:t>
            </a:r>
            <a:r>
              <a:rPr lang="it-IT" dirty="0" smtClean="0"/>
              <a:t>.  +   breve CODE/training   +    </a:t>
            </a:r>
            <a:r>
              <a:rPr lang="it-IT" dirty="0" err="1" smtClean="0"/>
              <a:t>Results</a:t>
            </a:r>
            <a:r>
              <a:rPr lang="it-IT" dirty="0" smtClean="0"/>
              <a:t> grafici and Video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0" y="4049639"/>
            <a:ext cx="6306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TERZA PARTE</a:t>
            </a:r>
          </a:p>
          <a:p>
            <a:endParaRPr lang="it-IT" dirty="0"/>
          </a:p>
          <a:p>
            <a:r>
              <a:rPr lang="it-IT" dirty="0" smtClean="0"/>
              <a:t>2,3 Esempi finali implementabili</a:t>
            </a:r>
          </a:p>
          <a:p>
            <a:r>
              <a:rPr lang="it-IT" dirty="0" smtClean="0"/>
              <a:t>RL,RB </a:t>
            </a:r>
            <a:r>
              <a:rPr lang="it-IT" dirty="0" err="1" smtClean="0"/>
              <a:t>env</a:t>
            </a:r>
            <a:r>
              <a:rPr lang="it-IT" dirty="0" smtClean="0"/>
              <a:t>.    +.  Spiegare come si potrebbe fare, o pseudo codice a riguardo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509412" y="5360403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CONCLUSIONI E SVILUPPI FUTURI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23568" y="548234"/>
            <a:ext cx="848909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PARTE SPERIMENTALE: MANTOVANI e LORENZI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45740" y="5618753"/>
            <a:ext cx="7183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Chess</a:t>
            </a:r>
            <a:r>
              <a:rPr lang="it-IT" dirty="0" smtClean="0"/>
              <a:t> game completo  </a:t>
            </a:r>
            <a:r>
              <a:rPr lang="it-IT" dirty="0" smtClean="0">
                <a:sym typeface="Wingdings"/>
              </a:rPr>
              <a:t> </a:t>
            </a:r>
            <a:r>
              <a:rPr lang="it-IT" dirty="0" err="1" smtClean="0">
                <a:sym typeface="Wingdings"/>
              </a:rPr>
              <a:t>concept</a:t>
            </a:r>
            <a:r>
              <a:rPr lang="it-IT" dirty="0" smtClean="0">
                <a:sym typeface="Wingdings"/>
              </a:rPr>
              <a:t> ancora in fase sperimentale per un approccio pratico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3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: drive (1)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62444" y="2580503"/>
            <a:ext cx="7559675" cy="4114800"/>
          </a:xfrm>
        </p:spPr>
        <p:txBody>
          <a:bodyPr/>
          <a:lstStyle/>
          <a:p>
            <a:r>
              <a:rPr lang="it-IT" dirty="0" smtClean="0"/>
              <a:t>RL AND RB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16012" y="1013365"/>
            <a:ext cx="6378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Sistema di parcheggio automatico automobile</a:t>
            </a:r>
          </a:p>
          <a:p>
            <a:r>
              <a:rPr lang="it-IT" sz="1800" dirty="0" smtClean="0"/>
              <a:t>Una limitazione potrebbe essere posta dalle strisce gialle/blu</a:t>
            </a:r>
          </a:p>
          <a:p>
            <a:r>
              <a:rPr lang="it-IT" sz="1800" dirty="0" smtClean="0"/>
              <a:t>O da un posto handicap</a:t>
            </a:r>
          </a:p>
          <a:p>
            <a:r>
              <a:rPr lang="it-IT" sz="1800" dirty="0" smtClean="0"/>
              <a:t>Quindi capire dove non fare </a:t>
            </a:r>
            <a:r>
              <a:rPr lang="it-IT" sz="1800" dirty="0" err="1" smtClean="0"/>
              <a:t>learning</a:t>
            </a:r>
            <a:endParaRPr lang="it-IT" sz="1800" dirty="0" smtClean="0"/>
          </a:p>
          <a:p>
            <a:r>
              <a:rPr lang="it-IT" sz="1800" dirty="0">
                <a:hlinkClick r:id="rId2"/>
              </a:rPr>
              <a:t>https://</a:t>
            </a:r>
            <a:r>
              <a:rPr lang="it-IT" sz="1800" dirty="0" smtClean="0">
                <a:hlinkClick r:id="rId2"/>
              </a:rPr>
              <a:t>www.youtube.com/watch?v=VMp6pq6_QjI</a:t>
            </a:r>
            <a:endParaRPr lang="it-IT" sz="1800" dirty="0" smtClean="0"/>
          </a:p>
          <a:p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18465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smtClean="0"/>
              <a:t>: drive (2)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6012" y="1752600"/>
            <a:ext cx="7559675" cy="817605"/>
          </a:xfrm>
        </p:spPr>
        <p:txBody>
          <a:bodyPr/>
          <a:lstStyle/>
          <a:p>
            <a:r>
              <a:rPr lang="it-IT" dirty="0" smtClean="0"/>
              <a:t>PSEUDO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96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: robot </a:t>
            </a:r>
            <a:r>
              <a:rPr lang="it-IT" dirty="0" err="1" smtClean="0"/>
              <a:t>arm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RL AND RB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Come per il primo anche qui si potrebbe implementare 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39114" y="1112108"/>
            <a:ext cx="53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Braccio meccanico per una classica </a:t>
            </a:r>
            <a:r>
              <a:rPr lang="it-IT" sz="1600" dirty="0" err="1" smtClean="0"/>
              <a:t>pick</a:t>
            </a:r>
            <a:r>
              <a:rPr lang="it-IT" sz="1600" dirty="0" smtClean="0"/>
              <a:t> and </a:t>
            </a:r>
            <a:r>
              <a:rPr lang="it-IT" sz="1600" dirty="0" err="1" smtClean="0"/>
              <a:t>place</a:t>
            </a:r>
            <a:r>
              <a:rPr lang="it-IT" sz="1600" dirty="0" smtClean="0"/>
              <a:t> con varie restrizioni--</a:t>
            </a:r>
            <a:r>
              <a:rPr lang="it-IT" sz="1600" dirty="0" smtClean="0">
                <a:sym typeface="Wingdings"/>
              </a:rPr>
              <a:t> per cosa potrebbe servire???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8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 AND FUTURE WORK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Results:</a:t>
            </a:r>
            <a:r>
              <a:rPr lang="en-US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It is possible to perform RL with                   constraints by using RL techniques on associated MDPs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Features needed by the                  specifications can be kept separated from the agent 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 This work shares similarities with safety conditions satisfaction projects, but also differences: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Agent is considered as a </a:t>
            </a:r>
            <a:r>
              <a:rPr lang="en-US" b="1" dirty="0"/>
              <a:t>black box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Hard satisfaction of RB specifications is </a:t>
            </a:r>
            <a:r>
              <a:rPr lang="en-US" b="1" dirty="0"/>
              <a:t>not guaranteed</a:t>
            </a:r>
            <a:r>
              <a:rPr lang="en-US" dirty="0"/>
              <a:t>, neither before nor after training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This would require a link between AG features and RB features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These are not needed for RL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components between AG and RB allows: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Modular robot to handle different tasks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Smaller, lighter, more efficient agents</a:t>
            </a:r>
            <a:endParaRPr dirty="0"/>
          </a:p>
        </p:txBody>
      </p:sp>
      <p:pic>
        <p:nvPicPr>
          <p:cNvPr id="590" name="Google Shape;590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46" y="1323900"/>
            <a:ext cx="1147924" cy="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21" y="1933500"/>
            <a:ext cx="1147924" cy="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title" idx="4294967295"/>
          </p:nvPr>
        </p:nvSpPr>
        <p:spPr>
          <a:xfrm>
            <a:off x="661449" y="236825"/>
            <a:ext cx="8028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Example Setup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7" name="Google Shape;487;p27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8" name="Google Shape;488;p27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22300" y="1030900"/>
            <a:ext cx="4121100" cy="231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Assumptions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RL and RB have real sensors for real world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and virtual sensors for virtual world.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The simulator is able to model all the relevant evolutions of the world.</a:t>
            </a:r>
            <a:endParaRPr sz="1600"/>
          </a:p>
        </p:txBody>
      </p:sp>
      <p:sp>
        <p:nvSpPr>
          <p:cNvPr id="490" name="Google Shape;490;p27"/>
          <p:cNvSpPr txBox="1"/>
          <p:nvPr/>
        </p:nvSpPr>
        <p:spPr>
          <a:xfrm>
            <a:off x="4741100" y="1061450"/>
            <a:ext cx="4121100" cy="20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Software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Core software is domain </a:t>
            </a:r>
            <a:r>
              <a:rPr lang="en-US" sz="1600" b="1"/>
              <a:t>independent.</a:t>
            </a:r>
            <a:endParaRPr sz="1600" b="1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Virtual sensors and LDL/LTL formulas are domain </a:t>
            </a:r>
            <a:r>
              <a:rPr lang="en-US" sz="1600" b="1"/>
              <a:t>dependent.</a:t>
            </a:r>
            <a:endParaRPr sz="1600"/>
          </a:p>
        </p:txBody>
      </p:sp>
      <p:sp>
        <p:nvSpPr>
          <p:cNvPr id="491" name="Google Shape;491;p27"/>
          <p:cNvSpPr txBox="1"/>
          <p:nvPr/>
        </p:nvSpPr>
        <p:spPr>
          <a:xfrm>
            <a:off x="4741100" y="3651250"/>
            <a:ext cx="4121100" cy="18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Episode reset conditions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satisfy formula. 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is failure.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Maximum number of action reached.</a:t>
            </a:r>
            <a:endParaRPr sz="1600"/>
          </a:p>
        </p:txBody>
      </p:sp>
      <p:sp>
        <p:nvSpPr>
          <p:cNvPr id="492" name="Google Shape;492;p27"/>
          <p:cNvSpPr txBox="1"/>
          <p:nvPr/>
        </p:nvSpPr>
        <p:spPr>
          <a:xfrm>
            <a:off x="272250" y="3967450"/>
            <a:ext cx="4021200" cy="12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Algorithm Specifications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n-step SARSA</a:t>
            </a:r>
            <a:r>
              <a:rPr lang="en-US" sz="1600"/>
              <a:t> algorithm.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of reward shaping for speed up.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99" name="Google Shape;499;p28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 idx="4294967295"/>
          </p:nvPr>
        </p:nvSpPr>
        <p:spPr>
          <a:xfrm>
            <a:off x="642675" y="218875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Breakout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504" name="Google Shape;504;p28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28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RL Agent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8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8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MOVE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MOVE +FIRE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Paddle position: 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Ball position: 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Ball direction of movement: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matrix representing the states of the bricks.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Reward is given when a brick has been hit.</a:t>
            </a:r>
            <a:endParaRPr sz="1800"/>
          </a:p>
        </p:txBody>
      </p:sp>
      <p:sp>
        <p:nvSpPr>
          <p:cNvPr id="508" name="Google Shape;508;p28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bricks must be removed from left to right, so we need a representation of the status of each brick.</a:t>
            </a:r>
            <a:endParaRPr sz="1800"/>
          </a:p>
        </p:txBody>
      </p:sp>
      <p:pic>
        <p:nvPicPr>
          <p:cNvPr id="509" name="Google Shape;509;p28" descr="f_{bx}, f_{by}, f_{dx}, f_{dy}" title="MathEquation,#000000"/>
          <p:cNvPicPr preferRelativeResize="0"/>
          <p:nvPr/>
        </p:nvPicPr>
        <p:blipFill rotWithShape="1">
          <a:blip r:embed="rId3">
            <a:alphaModFix/>
          </a:blip>
          <a:srcRect r="53904"/>
          <a:stretch/>
        </p:blipFill>
        <p:spPr>
          <a:xfrm>
            <a:off x="1992150" y="3730575"/>
            <a:ext cx="788724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 descr="f_{bx}, f_{by}, f_{dx}, f_{dy}" title="MathEquation,#000000"/>
          <p:cNvPicPr preferRelativeResize="0"/>
          <p:nvPr/>
        </p:nvPicPr>
        <p:blipFill rotWithShape="1">
          <a:blip r:embed="rId3">
            <a:alphaModFix/>
          </a:blip>
          <a:srcRect l="51164"/>
          <a:stretch/>
        </p:blipFill>
        <p:spPr>
          <a:xfrm>
            <a:off x="3475599" y="3979550"/>
            <a:ext cx="835624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 descr="f_x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850" y="3476575"/>
            <a:ext cx="233028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950"/>
            <a:ext cx="5958751" cy="48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9"/>
          <p:cNvSpPr txBox="1">
            <a:spLocks noGrp="1"/>
          </p:cNvSpPr>
          <p:nvPr>
            <p:ph type="title" idx="4294967295"/>
          </p:nvPr>
        </p:nvSpPr>
        <p:spPr>
          <a:xfrm>
            <a:off x="661450" y="215725"/>
            <a:ext cx="8028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Implementation and Examples: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Breakout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6067450" y="1509150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Breakout with </a:t>
            </a:r>
            <a:r>
              <a:rPr lang="en-US" sz="1600" b="1"/>
              <a:t>MOVE + FIRE</a:t>
            </a:r>
            <a:r>
              <a:rPr lang="en-US" sz="1600"/>
              <a:t> 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4 x 6 blocks on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Training time</a:t>
            </a:r>
            <a:r>
              <a:rPr lang="en-US" sz="1600"/>
              <a:t>: 5 minutes</a:t>
            </a:r>
            <a:endParaRPr sz="1600"/>
          </a:p>
        </p:txBody>
      </p:sp>
      <p:sp>
        <p:nvSpPr>
          <p:cNvPr id="521" name="Google Shape;521;p29"/>
          <p:cNvSpPr txBox="1"/>
          <p:nvPr/>
        </p:nvSpPr>
        <p:spPr>
          <a:xfrm>
            <a:off x="6012325" y="3954125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Breakout with </a:t>
            </a:r>
            <a:r>
              <a:rPr lang="en-US" sz="1600" b="1"/>
              <a:t>MOVE </a:t>
            </a:r>
            <a:r>
              <a:rPr lang="en-US" sz="1600"/>
              <a:t>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4 x 5 blocks on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Training time</a:t>
            </a:r>
            <a:r>
              <a:rPr lang="en-US" sz="1600"/>
              <a:t>: 1 hour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title" idx="4294967295"/>
          </p:nvPr>
        </p:nvSpPr>
        <p:spPr>
          <a:xfrm>
            <a:off x="642675" y="218875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Sapientino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33" name="Google Shape;533;p30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34" name="Google Shape;534;p30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RL Agent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30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OMNI: up, down, left, right actions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DIFFERENTIAL: forwards, backwards, turn left, turn right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 the agent pose: </a:t>
            </a:r>
            <a:endParaRPr sz="18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With this specification, the agent can just learn how to move in the grid, but it cannot match related concepts.</a:t>
            </a:r>
            <a:endParaRPr sz="1800"/>
          </a:p>
        </p:txBody>
      </p:sp>
      <p:sp>
        <p:nvSpPr>
          <p:cNvPr id="539" name="Google Shape;539;p30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specifications: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 Visit at least two cells per color for each color in a given order.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Visit all triplets of each color, given an order among colors.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this two more features are needed:</a:t>
            </a:r>
            <a:endParaRPr sz="1600" b="1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i="1"/>
              <a:t>Beep</a:t>
            </a:r>
            <a:r>
              <a:rPr lang="en-US" sz="1800"/>
              <a:t> action has just been executed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Color of the current cell</a:t>
            </a:r>
            <a:endParaRPr sz="18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40" name="Google Shape;540;p30" descr="f_x, f_y, f_\theta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88" y="3933400"/>
            <a:ext cx="911524" cy="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>
            <a:spLocks noGrp="1"/>
          </p:cNvSpPr>
          <p:nvPr>
            <p:ph type="title" idx="4294967295"/>
          </p:nvPr>
        </p:nvSpPr>
        <p:spPr>
          <a:xfrm>
            <a:off x="661450" y="215725"/>
            <a:ext cx="8028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Implementation and Examples: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Sapientino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6067450" y="1509150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Sapientino </a:t>
            </a:r>
            <a:r>
              <a:rPr lang="en-US" sz="1800" b="1"/>
              <a:t>OMNI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Training time</a:t>
            </a:r>
            <a:r>
              <a:rPr lang="en-US" sz="1800"/>
              <a:t>: 3 minutes</a:t>
            </a:r>
            <a:endParaRPr sz="1800"/>
          </a:p>
        </p:txBody>
      </p:sp>
      <p:sp>
        <p:nvSpPr>
          <p:cNvPr id="549" name="Google Shape;549;p31"/>
          <p:cNvSpPr txBox="1"/>
          <p:nvPr/>
        </p:nvSpPr>
        <p:spPr>
          <a:xfrm>
            <a:off x="6012325" y="3954125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Sapientino </a:t>
            </a:r>
            <a:r>
              <a:rPr lang="en-US" sz="1800" b="1"/>
              <a:t>DIRECTIONAL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Training time</a:t>
            </a:r>
            <a:r>
              <a:rPr lang="en-US" sz="1800"/>
              <a:t>: 1 hour</a:t>
            </a:r>
            <a:endParaRPr sz="1800"/>
          </a:p>
        </p:txBody>
      </p:sp>
      <p:pic>
        <p:nvPicPr>
          <p:cNvPr id="550" name="Google Shape;5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77575"/>
            <a:ext cx="5707526" cy="457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EXPERIMENT -1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dirty="0" smtClean="0"/>
              <a:t>ENV : RL e RB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92627" y="158166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CHESS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62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EXPERIMENT -2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CODE and TRAINING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64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 idx="4294967295"/>
          </p:nvPr>
        </p:nvSpPr>
        <p:spPr>
          <a:xfrm>
            <a:off x="338675" y="101425"/>
            <a:ext cx="802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600" dirty="0" smtClean="0">
                <a:solidFill>
                  <a:schemeClr val="dk1"/>
                </a:solidFill>
              </a:rPr>
              <a:t>MAIN EXPERIMENT -3</a:t>
            </a:r>
            <a:endParaRPr sz="2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636" name="Google Shape;636;p37"/>
          <p:cNvSpPr/>
          <p:nvPr/>
        </p:nvSpPr>
        <p:spPr>
          <a:xfrm>
            <a:off x="8651325" y="645975"/>
            <a:ext cx="211500" cy="21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 txBox="1"/>
          <p:nvPr/>
        </p:nvSpPr>
        <p:spPr>
          <a:xfrm>
            <a:off x="8571475" y="599425"/>
            <a:ext cx="6930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Done</a:t>
            </a:r>
            <a:endParaRPr sz="1000"/>
          </a:p>
        </p:txBody>
      </p:sp>
      <p:sp>
        <p:nvSpPr>
          <p:cNvPr id="638" name="Google Shape;638;p37"/>
          <p:cNvSpPr txBox="1"/>
          <p:nvPr/>
        </p:nvSpPr>
        <p:spPr>
          <a:xfrm>
            <a:off x="4877075" y="3429000"/>
            <a:ext cx="3489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-IT" sz="1200" dirty="0" smtClean="0"/>
              <a:t>Alpha </a:t>
            </a:r>
            <a:r>
              <a:rPr lang="it-IT" sz="1200" dirty="0" err="1" smtClean="0"/>
              <a:t>ecc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The agent </a:t>
            </a:r>
            <a:r>
              <a:rPr lang="en-US" sz="1200" dirty="0" smtClean="0"/>
              <a:t>must</a:t>
            </a:r>
            <a:r>
              <a:rPr lang="mr-IN" sz="1200" dirty="0" smtClean="0"/>
              <a:t>…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Number of episodes 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Training </a:t>
            </a:r>
            <a:r>
              <a:rPr lang="en-US" sz="1200" dirty="0" smtClean="0"/>
              <a:t>time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  <a:endParaRPr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02042" y="1705232"/>
            <a:ext cx="30891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97610" y="1218603"/>
            <a:ext cx="22242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GRAFICO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622324" y="3212757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Hyperparams</a:t>
            </a:r>
            <a:r>
              <a:rPr lang="it-IT" dirty="0" smtClean="0"/>
              <a:t> </a:t>
            </a:r>
            <a:r>
              <a:rPr lang="it-IT" dirty="0" err="1" smtClean="0"/>
              <a:t>ecc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0194" y="75172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FORMULA LTL</a:t>
            </a:r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673</Words>
  <Application>Microsoft Macintosh PowerPoint</Application>
  <PresentationFormat>Presentazione su schermo (4:3)</PresentationFormat>
  <Paragraphs>166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Wingdings</vt:lpstr>
      <vt:lpstr>la sapienza</vt:lpstr>
      <vt:lpstr>Presentazione di PowerPoint</vt:lpstr>
      <vt:lpstr>Example Setup</vt:lpstr>
      <vt:lpstr>Breakout</vt:lpstr>
      <vt:lpstr>Implementation and Examples: Breakout</vt:lpstr>
      <vt:lpstr>Sapientino</vt:lpstr>
      <vt:lpstr>Implementation and Examples: Sapientino</vt:lpstr>
      <vt:lpstr>MAIN EXPERIMENT -1</vt:lpstr>
      <vt:lpstr>MAIN EXPERIMENT -2</vt:lpstr>
      <vt:lpstr>MAIN EXPERIMENT -3 </vt:lpstr>
      <vt:lpstr>Other Possible Example : drive (1)</vt:lpstr>
      <vt:lpstr>Other Possible Example : drive (2)</vt:lpstr>
      <vt:lpstr>Other Possible Example : robot arm</vt:lpstr>
      <vt:lpstr>Conclusions AND FUTURE 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for Restraining Bolts: Reinforcement Learning with  restraining specifications </dc:title>
  <cp:lastModifiedBy>Flavio Lorenzi</cp:lastModifiedBy>
  <cp:revision>42</cp:revision>
  <dcterms:modified xsi:type="dcterms:W3CDTF">2020-05-12T09:31:52Z</dcterms:modified>
</cp:coreProperties>
</file>