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2"/>
  </p:notesMasterIdLst>
  <p:sldIdLst>
    <p:sldId id="301" r:id="rId2"/>
    <p:sldId id="281" r:id="rId3"/>
    <p:sldId id="291" r:id="rId4"/>
    <p:sldId id="292" r:id="rId5"/>
    <p:sldId id="288" r:id="rId6"/>
    <p:sldId id="295" r:id="rId7"/>
    <p:sldId id="296" r:id="rId8"/>
    <p:sldId id="299" r:id="rId9"/>
    <p:sldId id="300" r:id="rId10"/>
    <p:sldId id="28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1"/>
    <p:restoredTop sz="94691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4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d603a349_3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0" name="Google Shape;480;g56d603a34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1" name="Google Shape;481;g56d603a349_3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9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74715c828_1_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26" name="Google Shape;526;g574715c82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Google Shape;527;g574715c828_1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73b5bcb14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  <p:sp>
        <p:nvSpPr>
          <p:cNvPr id="626" name="Google Shape;626;g573b5bcb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73b5bcb14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73b5bcb14_0_42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0799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32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‹n.›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title" idx="4294967295"/>
          </p:nvPr>
        </p:nvSpPr>
        <p:spPr>
          <a:xfrm>
            <a:off x="661449" y="236825"/>
            <a:ext cx="8028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dirty="0" smtClean="0">
                <a:solidFill>
                  <a:schemeClr val="dk1"/>
                </a:solidFill>
              </a:rPr>
              <a:t>General Setup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487" name="Google Shape;487;p27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8" name="Google Shape;488;p27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22300" y="1030900"/>
            <a:ext cx="4121100" cy="231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Assumptions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RL and RB have real sensors for real world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and virtual sensors for virtual world.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The simulator is able to model all the relevant evolutions of the world.</a:t>
            </a:r>
            <a:endParaRPr sz="1600"/>
          </a:p>
        </p:txBody>
      </p:sp>
      <p:sp>
        <p:nvSpPr>
          <p:cNvPr id="490" name="Google Shape;490;p27"/>
          <p:cNvSpPr txBox="1"/>
          <p:nvPr/>
        </p:nvSpPr>
        <p:spPr>
          <a:xfrm>
            <a:off x="4741100" y="1061450"/>
            <a:ext cx="4121100" cy="20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Software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Core software is domain </a:t>
            </a:r>
            <a:r>
              <a:rPr lang="en-US" sz="1600" b="1"/>
              <a:t>independent.</a:t>
            </a:r>
            <a:endParaRPr sz="1600" b="1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Virtual sensors and LDL/LTL formulas are domain </a:t>
            </a:r>
            <a:r>
              <a:rPr lang="en-US" sz="1600" b="1"/>
              <a:t>dependent.</a:t>
            </a:r>
            <a:endParaRPr sz="1600"/>
          </a:p>
        </p:txBody>
      </p:sp>
      <p:sp>
        <p:nvSpPr>
          <p:cNvPr id="491" name="Google Shape;491;p27"/>
          <p:cNvSpPr txBox="1"/>
          <p:nvPr/>
        </p:nvSpPr>
        <p:spPr>
          <a:xfrm>
            <a:off x="4741100" y="3651250"/>
            <a:ext cx="4121100" cy="18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Episode reset conditions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satisfy formula. 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is failure.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Maximum number of action reached.</a:t>
            </a:r>
            <a:endParaRPr sz="1600"/>
          </a:p>
        </p:txBody>
      </p:sp>
      <p:sp>
        <p:nvSpPr>
          <p:cNvPr id="492" name="Google Shape;492;p27"/>
          <p:cNvSpPr txBox="1"/>
          <p:nvPr/>
        </p:nvSpPr>
        <p:spPr>
          <a:xfrm>
            <a:off x="272250" y="3967450"/>
            <a:ext cx="4021200" cy="12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Algorithm Specifications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n-step SARSA</a:t>
            </a:r>
            <a:r>
              <a:rPr lang="en-US" sz="1600"/>
              <a:t> algorithm.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of reward shaping for speed up.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457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Results:</a:t>
            </a:r>
            <a:r>
              <a:rPr lang="en-US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It is possible to perform RL with                   constraints by using RL techniques on associated MDPs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Features needed by the                  specifications can be kept separated from the agent 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 This work shares similarities with safety conditions satisfaction projects, but also differences: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Agent is considered as a </a:t>
            </a:r>
            <a:r>
              <a:rPr lang="en-US" b="1" dirty="0"/>
              <a:t>black box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Hard satisfaction of RB specifications is </a:t>
            </a:r>
            <a:r>
              <a:rPr lang="en-US" b="1" dirty="0"/>
              <a:t>not guaranteed</a:t>
            </a:r>
            <a:r>
              <a:rPr lang="en-US" dirty="0"/>
              <a:t>, neither before nor after training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This would require a link between AG features and RB features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These are not needed for RL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components between AG and RB allows: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Modular robot to handle different tasks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Smaller, lighter, more efficient agents</a:t>
            </a:r>
            <a:endParaRPr dirty="0"/>
          </a:p>
        </p:txBody>
      </p:sp>
      <p:pic>
        <p:nvPicPr>
          <p:cNvPr id="590" name="Google Shape;590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46" y="1323900"/>
            <a:ext cx="1147924" cy="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21" y="1933500"/>
            <a:ext cx="1147924" cy="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title" idx="4294967295"/>
          </p:nvPr>
        </p:nvSpPr>
        <p:spPr>
          <a:xfrm>
            <a:off x="627100" y="211216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dirty="0" smtClean="0">
                <a:solidFill>
                  <a:schemeClr val="dk1"/>
                </a:solidFill>
              </a:rPr>
              <a:t>Paper experiment: </a:t>
            </a:r>
            <a:r>
              <a:rPr lang="en-US" sz="2600" dirty="0" err="1" smtClean="0">
                <a:solidFill>
                  <a:schemeClr val="dk1"/>
                </a:solidFill>
              </a:rPr>
              <a:t>Sapientino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33" name="Google Shape;533;p30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34" name="Google Shape;534;p30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7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30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OMNI: up, down, left, right actions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DIFFERENTIAL: forwards, backwards, turn left, turn right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 the agent pose: </a:t>
            </a:r>
            <a:endParaRPr sz="18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With this specification, the agent can just learn how to move in the grid, but it cannot match related concepts.</a:t>
            </a:r>
            <a:endParaRPr sz="1800"/>
          </a:p>
        </p:txBody>
      </p:sp>
      <p:sp>
        <p:nvSpPr>
          <p:cNvPr id="539" name="Google Shape;539;p30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specifications: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 Visit at least two cells per color for each color in a given order.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Visit all triplets of each color, given an order among colors.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this two more features are needed:</a:t>
            </a:r>
            <a:endParaRPr sz="1600" b="1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i="1"/>
              <a:t>Beep</a:t>
            </a:r>
            <a:r>
              <a:rPr lang="en-US" sz="1800"/>
              <a:t> action has just been executed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Color of the current cell</a:t>
            </a:r>
            <a:endParaRPr sz="18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40" name="Google Shape;540;p30" descr="f_x, f_y, f_\theta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88" y="3933400"/>
            <a:ext cx="911524" cy="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8741" y="384861"/>
            <a:ext cx="5408356" cy="504825"/>
          </a:xfrm>
        </p:spPr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experiment</a:t>
            </a:r>
            <a:r>
              <a:rPr lang="it-IT" dirty="0" smtClean="0"/>
              <a:t> :</a:t>
            </a:r>
            <a:r>
              <a:rPr lang="it-IT" dirty="0" err="1" smtClean="0"/>
              <a:t>Chess</a:t>
            </a:r>
            <a:r>
              <a:rPr lang="it-IT" dirty="0" smtClean="0"/>
              <a:t> ( </a:t>
            </a:r>
            <a:r>
              <a:rPr lang="it-IT" dirty="0" err="1" smtClean="0"/>
              <a:t>abstract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201443" y="971948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Description</a:t>
            </a:r>
            <a:r>
              <a:rPr lang="it-IT" dirty="0"/>
              <a:t> of the </a:t>
            </a:r>
            <a:r>
              <a:rPr lang="it-IT" dirty="0" smtClean="0"/>
              <a:t>game</a:t>
            </a:r>
            <a:endParaRPr lang="it-IT" dirty="0"/>
          </a:p>
        </p:txBody>
      </p:sp>
      <p:cxnSp>
        <p:nvCxnSpPr>
          <p:cNvPr id="11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66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Chess</a:t>
            </a:r>
            <a:r>
              <a:rPr lang="it-IT" dirty="0" smtClean="0"/>
              <a:t> : in </a:t>
            </a:r>
            <a:r>
              <a:rPr lang="it-IT" dirty="0" err="1" smtClean="0"/>
              <a:t>detail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7731" y="2234513"/>
            <a:ext cx="7559675" cy="2139778"/>
          </a:xfrm>
        </p:spPr>
        <p:txBody>
          <a:bodyPr/>
          <a:lstStyle/>
          <a:p>
            <a:r>
              <a:rPr lang="it-IT" dirty="0" smtClean="0"/>
              <a:t>CODE </a:t>
            </a:r>
            <a:r>
              <a:rPr lang="it-IT" sz="1400" dirty="0" smtClean="0"/>
              <a:t>(</a:t>
            </a:r>
            <a:r>
              <a:rPr lang="it-IT" sz="1600" dirty="0" smtClean="0"/>
              <a:t>metodo update principalmente a grandi linee)</a:t>
            </a:r>
            <a:endParaRPr lang="it-IT" sz="1600" dirty="0" smtClean="0"/>
          </a:p>
          <a:p>
            <a:endParaRPr lang="it-IT" dirty="0"/>
          </a:p>
          <a:p>
            <a:r>
              <a:rPr lang="it-IT" dirty="0" smtClean="0"/>
              <a:t>LTL 2 </a:t>
            </a:r>
            <a:r>
              <a:rPr lang="it-IT" dirty="0" smtClean="0"/>
              <a:t>formule implementate </a:t>
            </a:r>
            <a:r>
              <a:rPr lang="it-IT" sz="1800" dirty="0" smtClean="0"/>
              <a:t>(</a:t>
            </a:r>
            <a:r>
              <a:rPr lang="it-IT" sz="1800" dirty="0" err="1" smtClean="0"/>
              <a:t>check</a:t>
            </a:r>
            <a:r>
              <a:rPr lang="it-IT" sz="1800" dirty="0" smtClean="0"/>
              <a:t> colori e </a:t>
            </a:r>
            <a:r>
              <a:rPr lang="it-IT" sz="1800" dirty="0" err="1" smtClean="0"/>
              <a:t>check</a:t>
            </a:r>
            <a:r>
              <a:rPr lang="it-IT" sz="1800" dirty="0" smtClean="0"/>
              <a:t> ordine)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6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 idx="4294967295"/>
          </p:nvPr>
        </p:nvSpPr>
        <p:spPr>
          <a:xfrm>
            <a:off x="338675" y="101425"/>
            <a:ext cx="802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600" dirty="0" err="1" smtClean="0">
                <a:solidFill>
                  <a:schemeClr val="dk1"/>
                </a:solidFill>
              </a:rPr>
              <a:t>Chess</a:t>
            </a:r>
            <a:r>
              <a:rPr lang="it-IT" sz="2600" dirty="0" smtClean="0">
                <a:solidFill>
                  <a:schemeClr val="dk1"/>
                </a:solidFill>
              </a:rPr>
              <a:t>: </a:t>
            </a:r>
            <a:r>
              <a:rPr lang="it-IT" sz="2600" dirty="0" err="1" smtClean="0">
                <a:solidFill>
                  <a:schemeClr val="dk1"/>
                </a:solidFill>
              </a:rPr>
              <a:t>final</a:t>
            </a:r>
            <a:r>
              <a:rPr lang="it-IT" sz="2600" dirty="0" smtClean="0">
                <a:solidFill>
                  <a:schemeClr val="dk1"/>
                </a:solidFill>
              </a:rPr>
              <a:t> </a:t>
            </a:r>
            <a:r>
              <a:rPr lang="it-IT" sz="2600" dirty="0" err="1" smtClean="0">
                <a:solidFill>
                  <a:schemeClr val="dk1"/>
                </a:solidFill>
              </a:rPr>
              <a:t>results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8571475" y="599425"/>
            <a:ext cx="6930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38" name="Google Shape;638;p37"/>
          <p:cNvSpPr txBox="1"/>
          <p:nvPr/>
        </p:nvSpPr>
        <p:spPr>
          <a:xfrm>
            <a:off x="4877075" y="3429000"/>
            <a:ext cx="3489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-IT" sz="1200" dirty="0" smtClean="0"/>
              <a:t>Alpha </a:t>
            </a:r>
            <a:r>
              <a:rPr lang="it-IT" sz="1200" dirty="0" err="1" smtClean="0"/>
              <a:t>ecc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The agent </a:t>
            </a:r>
            <a:r>
              <a:rPr lang="en-US" sz="1200" dirty="0" smtClean="0"/>
              <a:t>must</a:t>
            </a:r>
            <a:r>
              <a:rPr lang="mr-IN" sz="1200" dirty="0" smtClean="0"/>
              <a:t>…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Number of episodes 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Training </a:t>
            </a:r>
            <a:r>
              <a:rPr lang="en-US" sz="1200" dirty="0" smtClean="0"/>
              <a:t>time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  <a:endParaRPr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02042" y="1705232"/>
            <a:ext cx="30891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97610" y="1218603"/>
            <a:ext cx="22242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GRAFICO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42888" y="327511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r>
              <a:rPr lang="it-IT" dirty="0" smtClean="0"/>
              <a:t> 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0194" y="75172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FORMULA LTL</a:t>
            </a:r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r>
              <a:rPr lang="it-IT" dirty="0" smtClean="0"/>
              <a:t> for a robot end </a:t>
            </a:r>
            <a:r>
              <a:rPr lang="it-IT" dirty="0" err="1" smtClean="0"/>
              <a:t>effector</a:t>
            </a:r>
            <a:endParaRPr lang="it-IT" dirty="0"/>
          </a:p>
        </p:txBody>
      </p:sp>
      <p:cxnSp>
        <p:nvCxnSpPr>
          <p:cNvPr id="6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88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6013" y="1752600"/>
            <a:ext cx="6817026" cy="4114800"/>
          </a:xfrm>
        </p:spPr>
        <p:txBody>
          <a:bodyPr/>
          <a:lstStyle/>
          <a:p>
            <a:r>
              <a:rPr lang="it-IT" dirty="0" smtClean="0"/>
              <a:t>Pseudo code con i </a:t>
            </a:r>
            <a:r>
              <a:rPr lang="it-IT" dirty="0" err="1" smtClean="0"/>
              <a:t>reward</a:t>
            </a:r>
            <a:r>
              <a:rPr lang="it-IT" dirty="0" smtClean="0"/>
              <a:t> assegnati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LTL formula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40259" y="1121767"/>
            <a:ext cx="30891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Screen e spiegazione finale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449330" y="172994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 di quello reale col robot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36573" y="5436973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implementabili</a:t>
            </a:r>
            <a:r>
              <a:rPr lang="mr-IN" dirty="0" smtClean="0"/>
              <a:t>…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412259" y="538754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 </a:t>
            </a:r>
            <a:r>
              <a:rPr lang="it-IT" dirty="0" err="1" smtClean="0"/>
              <a:t>piu</a:t>
            </a:r>
            <a:r>
              <a:rPr lang="it-IT" dirty="0" smtClean="0"/>
              <a:t> tempo bla bla bla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9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FUTURE </a:t>
            </a:r>
            <a:r>
              <a:rPr lang="en-US" dirty="0" smtClean="0"/>
              <a:t>WORKs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Chess</a:t>
            </a:r>
            <a:r>
              <a:rPr lang="it-IT" dirty="0" smtClean="0"/>
              <a:t> completo dove il robot mette in pratica quanto imparato nel nostro lavoro, magari con una scacchiera </a:t>
            </a:r>
            <a:r>
              <a:rPr lang="it-IT" dirty="0" err="1" smtClean="0"/>
              <a:t>piu</a:t>
            </a:r>
            <a:r>
              <a:rPr lang="it-IT" dirty="0" smtClean="0"/>
              <a:t> grande e con altri </a:t>
            </a:r>
            <a:r>
              <a:rPr lang="it-IT" dirty="0" err="1" smtClean="0"/>
              <a:t>learned</a:t>
            </a:r>
            <a:r>
              <a:rPr lang="it-IT" dirty="0" smtClean="0"/>
              <a:t> agents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04" y="2174788"/>
            <a:ext cx="2330728" cy="22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459</Words>
  <Application>Microsoft Macintosh PowerPoint</Application>
  <PresentationFormat>Presentazione su schermo (4:3)</PresentationFormat>
  <Paragraphs>127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2" baseType="lpstr">
      <vt:lpstr>Arial</vt:lpstr>
      <vt:lpstr>la sapienza</vt:lpstr>
      <vt:lpstr>General Setup</vt:lpstr>
      <vt:lpstr>Paper experiment: Sapientino</vt:lpstr>
      <vt:lpstr>Our experiment :Chess ( abstract)</vt:lpstr>
      <vt:lpstr>Chess : in detail </vt:lpstr>
      <vt:lpstr>Chess: final results</vt:lpstr>
      <vt:lpstr>Pick and place for a robot end effector</vt:lpstr>
      <vt:lpstr>Pick and place</vt:lpstr>
      <vt:lpstr>Pick and place</vt:lpstr>
      <vt:lpstr>FUTURE WORKs</vt:lpstr>
      <vt:lpstr>Conclusions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for Restraining Bolts: Reinforcement Learning with  restraining specifications </dc:title>
  <cp:lastModifiedBy>Flavio Lorenzi</cp:lastModifiedBy>
  <cp:revision>57</cp:revision>
  <dcterms:modified xsi:type="dcterms:W3CDTF">2020-05-13T10:12:38Z</dcterms:modified>
</cp:coreProperties>
</file>