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2"/>
  </p:notesMasterIdLst>
  <p:sldIdLst>
    <p:sldId id="301" r:id="rId2"/>
    <p:sldId id="281" r:id="rId3"/>
    <p:sldId id="291" r:id="rId4"/>
    <p:sldId id="292" r:id="rId5"/>
    <p:sldId id="288" r:id="rId6"/>
    <p:sldId id="295" r:id="rId7"/>
    <p:sldId id="296" r:id="rId8"/>
    <p:sldId id="299" r:id="rId9"/>
    <p:sldId id="300" r:id="rId10"/>
    <p:sldId id="28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729"/>
  </p:normalViewPr>
  <p:slideViewPr>
    <p:cSldViewPr snapToGrid="0">
      <p:cViewPr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‹n.›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‹n.›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442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6d603a349_3_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80" name="Google Shape;480;g56d603a34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1" name="Google Shape;481;g56d603a349_3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69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74715c828_1_5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26" name="Google Shape;526;g574715c82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7" name="Google Shape;527;g574715c828_1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0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73b5bcb14_0_4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  <p:sp>
        <p:nvSpPr>
          <p:cNvPr id="626" name="Google Shape;626;g573b5bcb1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73b5bcb14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73b5bcb14_0_42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39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8f6ca7508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  <p:sp>
        <p:nvSpPr>
          <p:cNvPr id="584" name="Google Shape;584;g58f6ca7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8f6ca750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58f6ca7508_0_0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0799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8f6ca7508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  <p:sp>
        <p:nvSpPr>
          <p:cNvPr id="584" name="Google Shape;584;g58f6ca7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8f6ca750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58f6ca7508_0_0:notes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932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2" name="Google Shape;12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‹n.›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04/13/2019</a:t>
            </a:r>
            <a:endParaRPr/>
          </a:p>
        </p:txBody>
      </p:sp>
      <p:sp>
        <p:nvSpPr>
          <p:cNvPr id="484" name="Google Shape;484;p27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486" name="Google Shape;486;p27"/>
          <p:cNvSpPr txBox="1">
            <a:spLocks noGrp="1"/>
          </p:cNvSpPr>
          <p:nvPr>
            <p:ph type="title" idx="4294967295"/>
          </p:nvPr>
        </p:nvSpPr>
        <p:spPr>
          <a:xfrm>
            <a:off x="661449" y="236825"/>
            <a:ext cx="80280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dirty="0" smtClean="0">
                <a:solidFill>
                  <a:schemeClr val="dk1"/>
                </a:solidFill>
              </a:rPr>
              <a:t>General Setup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487" name="Google Shape;487;p27"/>
          <p:cNvSpPr txBox="1">
            <a:spLocks noGrp="1"/>
          </p:cNvSpPr>
          <p:nvPr>
            <p:ph type="dt" idx="10"/>
          </p:nvPr>
        </p:nvSpPr>
        <p:spPr>
          <a:xfrm>
            <a:off x="7158525" y="6265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88" name="Google Shape;488;p27"/>
          <p:cNvSpPr txBox="1">
            <a:spLocks noGrp="1"/>
          </p:cNvSpPr>
          <p:nvPr>
            <p:ph type="ftr" idx="11"/>
          </p:nvPr>
        </p:nvSpPr>
        <p:spPr>
          <a:xfrm>
            <a:off x="1545300" y="6265350"/>
            <a:ext cx="349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222300" y="1030900"/>
            <a:ext cx="4121100" cy="231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Assumptions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RL and RB have real sensors for real world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and virtual sensors for virtual world.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The simulator is able to model all the relevant evolutions of the world.</a:t>
            </a:r>
            <a:endParaRPr sz="1600"/>
          </a:p>
        </p:txBody>
      </p:sp>
      <p:sp>
        <p:nvSpPr>
          <p:cNvPr id="490" name="Google Shape;490;p27"/>
          <p:cNvSpPr txBox="1"/>
          <p:nvPr/>
        </p:nvSpPr>
        <p:spPr>
          <a:xfrm>
            <a:off x="4741100" y="1061450"/>
            <a:ext cx="4121100" cy="205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Software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Core software is domain </a:t>
            </a:r>
            <a:r>
              <a:rPr lang="en-US" sz="1600" b="1"/>
              <a:t>independent.</a:t>
            </a:r>
            <a:endParaRPr sz="1600" b="1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Virtual sensors and LDL/LTL formulas are domain </a:t>
            </a:r>
            <a:r>
              <a:rPr lang="en-US" sz="1600" b="1"/>
              <a:t>dependent.</a:t>
            </a:r>
            <a:endParaRPr sz="1600"/>
          </a:p>
        </p:txBody>
      </p:sp>
      <p:sp>
        <p:nvSpPr>
          <p:cNvPr id="491" name="Google Shape;491;p27"/>
          <p:cNvSpPr txBox="1"/>
          <p:nvPr/>
        </p:nvSpPr>
        <p:spPr>
          <a:xfrm>
            <a:off x="4741100" y="3651250"/>
            <a:ext cx="4121100" cy="184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Episode reset conditions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DFA </a:t>
            </a:r>
            <a:r>
              <a:rPr lang="en-US" sz="1600"/>
              <a:t>state satisfy formula. 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DFA </a:t>
            </a:r>
            <a:r>
              <a:rPr lang="en-US" sz="1600"/>
              <a:t>state is failure.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Maximum number of action reached.</a:t>
            </a:r>
            <a:endParaRPr sz="1600"/>
          </a:p>
        </p:txBody>
      </p:sp>
      <p:sp>
        <p:nvSpPr>
          <p:cNvPr id="492" name="Google Shape;492;p27"/>
          <p:cNvSpPr txBox="1"/>
          <p:nvPr/>
        </p:nvSpPr>
        <p:spPr>
          <a:xfrm>
            <a:off x="272250" y="3967450"/>
            <a:ext cx="4021200" cy="12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Algorithm Specifications</a:t>
            </a:r>
            <a:endParaRPr sz="1800" b="1"/>
          </a:p>
          <a:p>
            <a:pPr marL="457200" lvl="0" indent="-330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i="1"/>
              <a:t>n-step SARSA</a:t>
            </a:r>
            <a:r>
              <a:rPr lang="en-US" sz="1600"/>
              <a:t> algorithm.</a:t>
            </a:r>
            <a:endParaRPr sz="160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Use of reward shaping for speed up.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7457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Conclusions</a:t>
            </a:r>
            <a:endParaRPr dirty="0"/>
          </a:p>
        </p:txBody>
      </p:sp>
      <p:sp>
        <p:nvSpPr>
          <p:cNvPr id="589" name="Google Shape;589;p34"/>
          <p:cNvSpPr txBox="1">
            <a:spLocks noGrp="1"/>
          </p:cNvSpPr>
          <p:nvPr>
            <p:ph type="body" idx="1"/>
          </p:nvPr>
        </p:nvSpPr>
        <p:spPr>
          <a:xfrm>
            <a:off x="1116000" y="838275"/>
            <a:ext cx="7559700" cy="522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Results:</a:t>
            </a:r>
            <a:r>
              <a:rPr lang="en-US" dirty="0"/>
              <a:t>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It is possible to perform RL with                   constraints by using RL techniques on associated MDPs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Features needed by the                  specifications can be kept separated from the agent ones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 This work shares similarities with safety conditions satisfaction projects, but also differences: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Agent is considered as a </a:t>
            </a:r>
            <a:r>
              <a:rPr lang="en-US" b="1" dirty="0"/>
              <a:t>black box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Hard satisfaction of RB specifications is </a:t>
            </a:r>
            <a:r>
              <a:rPr lang="en-US" b="1" dirty="0"/>
              <a:t>not guaranteed</a:t>
            </a:r>
            <a:r>
              <a:rPr lang="en-US" dirty="0"/>
              <a:t>, neither before nor after training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This would require a link between AG features and RB features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These are not needed for RL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Splitting components between AG and RB allows: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Modular robot to handle different tasks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Smaller, lighter, more efficient agents</a:t>
            </a:r>
            <a:endParaRPr dirty="0"/>
          </a:p>
        </p:txBody>
      </p:sp>
      <p:pic>
        <p:nvPicPr>
          <p:cNvPr id="590" name="Google Shape;590;p34" descr="\text{LTL}_f/\text{LDL}_f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246" y="1323900"/>
            <a:ext cx="1147924" cy="3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4" descr="\text{LTL}_f/\text{LDL}_f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21" y="1933500"/>
            <a:ext cx="1147924" cy="3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>
            <a:spLocks noGrp="1"/>
          </p:cNvSpPr>
          <p:nvPr>
            <p:ph type="dt" idx="10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04/13/2019</a:t>
            </a:r>
            <a:endParaRPr/>
          </a:p>
        </p:txBody>
      </p:sp>
      <p:sp>
        <p:nvSpPr>
          <p:cNvPr id="530" name="Google Shape;530;p30"/>
          <p:cNvSpPr txBox="1">
            <a:spLocks noGrp="1"/>
          </p:cNvSpPr>
          <p:nvPr>
            <p:ph type="ftr" idx="11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31" name="Google Shape;531;p30"/>
          <p:cNvSpPr txBox="1">
            <a:spLocks noGrp="1"/>
          </p:cNvSpPr>
          <p:nvPr>
            <p:ph type="sldNum" idx="12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532" name="Google Shape;532;p30"/>
          <p:cNvSpPr txBox="1">
            <a:spLocks noGrp="1"/>
          </p:cNvSpPr>
          <p:nvPr>
            <p:ph type="title" idx="4294967295"/>
          </p:nvPr>
        </p:nvSpPr>
        <p:spPr>
          <a:xfrm>
            <a:off x="627100" y="211216"/>
            <a:ext cx="802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dirty="0" smtClean="0">
                <a:solidFill>
                  <a:schemeClr val="dk1"/>
                </a:solidFill>
              </a:rPr>
              <a:t>Paper experiment: </a:t>
            </a:r>
            <a:r>
              <a:rPr lang="en-US" sz="2600" dirty="0" err="1" smtClean="0">
                <a:solidFill>
                  <a:schemeClr val="dk1"/>
                </a:solidFill>
              </a:rPr>
              <a:t>Sapientino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533" name="Google Shape;533;p30"/>
          <p:cNvSpPr txBox="1">
            <a:spLocks noGrp="1"/>
          </p:cNvSpPr>
          <p:nvPr>
            <p:ph type="dt" idx="10"/>
          </p:nvPr>
        </p:nvSpPr>
        <p:spPr>
          <a:xfrm>
            <a:off x="7158525" y="6265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34" name="Google Shape;534;p30"/>
          <p:cNvSpPr txBox="1">
            <a:spLocks noGrp="1"/>
          </p:cNvSpPr>
          <p:nvPr>
            <p:ph type="ftr" idx="11"/>
          </p:nvPr>
        </p:nvSpPr>
        <p:spPr>
          <a:xfrm>
            <a:off x="1545300" y="6265350"/>
            <a:ext cx="349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535" name="Google Shape;535;p30"/>
          <p:cNvCxnSpPr/>
          <p:nvPr/>
        </p:nvCxnSpPr>
        <p:spPr>
          <a:xfrm>
            <a:off x="4641100" y="1350025"/>
            <a:ext cx="0" cy="47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6" name="Google Shape;536;p30"/>
          <p:cNvSpPr txBox="1"/>
          <p:nvPr/>
        </p:nvSpPr>
        <p:spPr>
          <a:xfrm>
            <a:off x="1333900" y="1089775"/>
            <a:ext cx="1710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RL Agent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37" name="Google Shape;537;p30"/>
          <p:cNvSpPr txBox="1"/>
          <p:nvPr/>
        </p:nvSpPr>
        <p:spPr>
          <a:xfrm>
            <a:off x="5580550" y="1089775"/>
            <a:ext cx="3269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Restraining Bolt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30"/>
          <p:cNvSpPr txBox="1"/>
          <p:nvPr/>
        </p:nvSpPr>
        <p:spPr>
          <a:xfrm>
            <a:off x="112950" y="1715875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Can have two configurations: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OMNI: up, down, left, right actions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DIFFERENTIAL: forwards, backwards, turn left, turn right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state representation is given by the agent pose: </a:t>
            </a:r>
            <a:endParaRPr sz="1800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With this specification, the agent can just learn how to move in the grid, but it cannot match related concepts.</a:t>
            </a:r>
            <a:endParaRPr sz="1800"/>
          </a:p>
        </p:txBody>
      </p:sp>
      <p:sp>
        <p:nvSpPr>
          <p:cNvPr id="539" name="Google Shape;539;p30"/>
          <p:cNvSpPr txBox="1"/>
          <p:nvPr/>
        </p:nvSpPr>
        <p:spPr>
          <a:xfrm>
            <a:off x="4710050" y="1715863"/>
            <a:ext cx="44592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Two specifications: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 Visit at least two cells per color for each color in a given order.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Visit all triplets of each color, given an order among colors.</a:t>
            </a: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 this two more features are needed:</a:t>
            </a:r>
            <a:endParaRPr sz="1600" b="1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i="1"/>
              <a:t>Beep</a:t>
            </a:r>
            <a:r>
              <a:rPr lang="en-US" sz="1800"/>
              <a:t> action has just been executed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Color of the current cell</a:t>
            </a:r>
            <a:endParaRPr sz="1800"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40" name="Google Shape;540;p30" descr="f_x, f_y, f_\theta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288" y="3933400"/>
            <a:ext cx="911524" cy="2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28741" y="384861"/>
            <a:ext cx="5408356" cy="504825"/>
          </a:xfrm>
        </p:spPr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experiment</a:t>
            </a:r>
            <a:r>
              <a:rPr lang="it-IT" dirty="0" smtClean="0"/>
              <a:t> :</a:t>
            </a:r>
            <a:r>
              <a:rPr lang="it-IT" dirty="0" err="1" smtClean="0"/>
              <a:t>Chess</a:t>
            </a:r>
            <a:r>
              <a:rPr lang="it-IT" dirty="0" smtClean="0"/>
              <a:t> ( </a:t>
            </a:r>
            <a:r>
              <a:rPr lang="it-IT" dirty="0" err="1" smtClean="0"/>
              <a:t>abstract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201443" y="971948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General </a:t>
            </a:r>
            <a:r>
              <a:rPr lang="it-IT" dirty="0" err="1" smtClean="0"/>
              <a:t>description</a:t>
            </a:r>
            <a:r>
              <a:rPr lang="it-IT" dirty="0" smtClean="0"/>
              <a:t> </a:t>
            </a:r>
            <a:r>
              <a:rPr lang="it-IT" dirty="0"/>
              <a:t>of the </a:t>
            </a:r>
            <a:r>
              <a:rPr lang="it-IT" dirty="0" smtClean="0"/>
              <a:t>game</a:t>
            </a:r>
            <a:endParaRPr lang="it-IT" dirty="0"/>
          </a:p>
        </p:txBody>
      </p:sp>
      <p:cxnSp>
        <p:nvCxnSpPr>
          <p:cNvPr id="11" name="Google Shape;535;p30"/>
          <p:cNvCxnSpPr/>
          <p:nvPr/>
        </p:nvCxnSpPr>
        <p:spPr>
          <a:xfrm>
            <a:off x="4641100" y="1350025"/>
            <a:ext cx="0" cy="47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536;p30"/>
          <p:cNvSpPr txBox="1"/>
          <p:nvPr/>
        </p:nvSpPr>
        <p:spPr>
          <a:xfrm>
            <a:off x="1333900" y="1089775"/>
            <a:ext cx="1710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RL Agent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" name="Google Shape;537;p30"/>
          <p:cNvSpPr txBox="1"/>
          <p:nvPr/>
        </p:nvSpPr>
        <p:spPr>
          <a:xfrm>
            <a:off x="5580550" y="1089775"/>
            <a:ext cx="3269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Restraining Bolt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9662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Chess</a:t>
            </a:r>
            <a:r>
              <a:rPr lang="it-IT" dirty="0" smtClean="0"/>
              <a:t> : in </a:t>
            </a:r>
            <a:r>
              <a:rPr lang="it-IT" dirty="0" err="1" smtClean="0"/>
              <a:t>detail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7731" y="2234513"/>
            <a:ext cx="7559675" cy="2139778"/>
          </a:xfrm>
        </p:spPr>
        <p:txBody>
          <a:bodyPr/>
          <a:lstStyle/>
          <a:p>
            <a:r>
              <a:rPr lang="it-IT" dirty="0" smtClean="0"/>
              <a:t>CODE </a:t>
            </a:r>
            <a:r>
              <a:rPr lang="it-IT" sz="1400" dirty="0" smtClean="0"/>
              <a:t>(</a:t>
            </a:r>
            <a:r>
              <a:rPr lang="it-IT" sz="1600" dirty="0" smtClean="0"/>
              <a:t>metodo update principalmente a grandi linee)</a:t>
            </a:r>
          </a:p>
          <a:p>
            <a:endParaRPr lang="it-IT" dirty="0"/>
          </a:p>
          <a:p>
            <a:r>
              <a:rPr lang="it-IT" dirty="0" smtClean="0"/>
              <a:t>LTL 2 formule implementate </a:t>
            </a:r>
            <a:r>
              <a:rPr lang="it-IT" sz="1800" dirty="0" smtClean="0"/>
              <a:t>(</a:t>
            </a:r>
            <a:r>
              <a:rPr lang="it-IT" sz="1800" dirty="0" err="1" smtClean="0"/>
              <a:t>check</a:t>
            </a:r>
            <a:r>
              <a:rPr lang="it-IT" sz="1800" dirty="0" smtClean="0"/>
              <a:t> colori e </a:t>
            </a:r>
            <a:r>
              <a:rPr lang="it-IT" sz="1800" dirty="0" err="1" smtClean="0"/>
              <a:t>check</a:t>
            </a:r>
            <a:r>
              <a:rPr lang="it-IT" sz="1800" dirty="0" smtClean="0"/>
              <a:t> ordine)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16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>
            <a:spLocks noGrp="1"/>
          </p:cNvSpPr>
          <p:nvPr>
            <p:ph type="title" idx="4294967295"/>
          </p:nvPr>
        </p:nvSpPr>
        <p:spPr>
          <a:xfrm>
            <a:off x="338675" y="101425"/>
            <a:ext cx="8028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-IT" sz="2600" dirty="0" err="1" smtClean="0">
                <a:solidFill>
                  <a:schemeClr val="dk1"/>
                </a:solidFill>
              </a:rPr>
              <a:t>Chess</a:t>
            </a:r>
            <a:r>
              <a:rPr lang="it-IT" sz="2600" dirty="0" smtClean="0">
                <a:solidFill>
                  <a:schemeClr val="dk1"/>
                </a:solidFill>
              </a:rPr>
              <a:t>: </a:t>
            </a:r>
            <a:r>
              <a:rPr lang="it-IT" sz="2600" dirty="0" err="1" smtClean="0">
                <a:solidFill>
                  <a:schemeClr val="dk1"/>
                </a:solidFill>
              </a:rPr>
              <a:t>final</a:t>
            </a:r>
            <a:r>
              <a:rPr lang="it-IT" sz="2600" dirty="0" smtClean="0">
                <a:solidFill>
                  <a:schemeClr val="dk1"/>
                </a:solidFill>
              </a:rPr>
              <a:t> </a:t>
            </a:r>
            <a:r>
              <a:rPr lang="it-IT" sz="2600" dirty="0" err="1" smtClean="0">
                <a:solidFill>
                  <a:schemeClr val="dk1"/>
                </a:solidFill>
              </a:rPr>
              <a:t>results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637" name="Google Shape;637;p37"/>
          <p:cNvSpPr txBox="1"/>
          <p:nvPr/>
        </p:nvSpPr>
        <p:spPr>
          <a:xfrm>
            <a:off x="8571475" y="599425"/>
            <a:ext cx="693000" cy="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638" name="Google Shape;638;p37"/>
          <p:cNvSpPr txBox="1"/>
          <p:nvPr/>
        </p:nvSpPr>
        <p:spPr>
          <a:xfrm>
            <a:off x="4877075" y="3429000"/>
            <a:ext cx="34896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mr-IN" sz="1200" dirty="0" smtClean="0"/>
              <a:t>…</a:t>
            </a:r>
            <a:r>
              <a:rPr lang="it-IT" sz="1200" dirty="0" smtClean="0"/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-IT" sz="1200" dirty="0" smtClean="0"/>
              <a:t>Alpha </a:t>
            </a:r>
            <a:r>
              <a:rPr lang="it-IT" sz="1200" dirty="0" err="1" smtClean="0"/>
              <a:t>ecc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The agent </a:t>
            </a:r>
            <a:r>
              <a:rPr lang="en-US" sz="1200" dirty="0" smtClean="0"/>
              <a:t>must</a:t>
            </a:r>
            <a:r>
              <a:rPr lang="mr-IN" sz="1200" dirty="0" smtClean="0"/>
              <a:t>…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Number of episodes 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Training </a:t>
            </a:r>
            <a:r>
              <a:rPr lang="en-US" sz="1200" dirty="0" smtClean="0"/>
              <a:t>time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mr-IN" sz="1200" dirty="0" smtClean="0"/>
              <a:t>…</a:t>
            </a:r>
            <a:r>
              <a:rPr lang="it-IT" sz="1200" dirty="0" smtClean="0"/>
              <a:t>.</a:t>
            </a:r>
            <a:endParaRPr sz="12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902042" y="1705232"/>
            <a:ext cx="308918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VIDEO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597610" y="1218603"/>
            <a:ext cx="222421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GRAFICO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942888" y="327511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tuning</a:t>
            </a:r>
            <a:r>
              <a:rPr lang="it-IT" dirty="0" smtClean="0"/>
              <a:t> </a:t>
            </a:r>
            <a:r>
              <a:rPr lang="mr-IN" dirty="0" smtClean="0"/>
              <a:t>…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30194" y="751725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FORMULA LTL</a:t>
            </a:r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Pick</a:t>
            </a:r>
            <a:r>
              <a:rPr lang="it-IT" dirty="0" smtClean="0"/>
              <a:t> and </a:t>
            </a:r>
            <a:r>
              <a:rPr lang="it-IT" dirty="0" err="1" smtClean="0"/>
              <a:t>place</a:t>
            </a:r>
            <a:r>
              <a:rPr lang="it-IT" dirty="0" smtClean="0"/>
              <a:t> for a robot end </a:t>
            </a:r>
            <a:r>
              <a:rPr lang="it-IT" dirty="0" err="1" smtClean="0"/>
              <a:t>effector</a:t>
            </a:r>
            <a:endParaRPr lang="it-IT" dirty="0"/>
          </a:p>
        </p:txBody>
      </p:sp>
      <p:cxnSp>
        <p:nvCxnSpPr>
          <p:cNvPr id="6" name="Google Shape;535;p30"/>
          <p:cNvCxnSpPr/>
          <p:nvPr/>
        </p:nvCxnSpPr>
        <p:spPr>
          <a:xfrm>
            <a:off x="4641100" y="1350025"/>
            <a:ext cx="0" cy="47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536;p30"/>
          <p:cNvSpPr txBox="1"/>
          <p:nvPr/>
        </p:nvSpPr>
        <p:spPr>
          <a:xfrm>
            <a:off x="1333900" y="1089775"/>
            <a:ext cx="17103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RL Agent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" name="Google Shape;537;p30"/>
          <p:cNvSpPr txBox="1"/>
          <p:nvPr/>
        </p:nvSpPr>
        <p:spPr>
          <a:xfrm>
            <a:off x="5580550" y="1089775"/>
            <a:ext cx="3269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Restraining Bolt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88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Pick</a:t>
            </a:r>
            <a:r>
              <a:rPr lang="it-IT" dirty="0" smtClean="0"/>
              <a:t> and </a:t>
            </a:r>
            <a:r>
              <a:rPr lang="it-IT" dirty="0" err="1" smtClean="0"/>
              <a:t>place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16013" y="1752600"/>
            <a:ext cx="6817026" cy="4114800"/>
          </a:xfrm>
        </p:spPr>
        <p:txBody>
          <a:bodyPr/>
          <a:lstStyle/>
          <a:p>
            <a:r>
              <a:rPr lang="it-IT" dirty="0" smtClean="0"/>
              <a:t>Pseudo code </a:t>
            </a:r>
            <a:r>
              <a:rPr lang="it-IT" dirty="0" smtClean="0"/>
              <a:t>con state e </a:t>
            </a:r>
            <a:r>
              <a:rPr lang="it-IT" dirty="0" err="1" smtClean="0"/>
              <a:t>reward</a:t>
            </a:r>
            <a:r>
              <a:rPr lang="it-IT" dirty="0" smtClean="0"/>
              <a:t> assegnati</a:t>
            </a:r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LTL formula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2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Pick</a:t>
            </a:r>
            <a:r>
              <a:rPr lang="it-IT" dirty="0" smtClean="0"/>
              <a:t> and </a:t>
            </a:r>
            <a:r>
              <a:rPr lang="it-IT" dirty="0" err="1" smtClean="0"/>
              <a:t>place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40259" y="1121767"/>
            <a:ext cx="3089189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Screen e </a:t>
            </a:r>
            <a:r>
              <a:rPr lang="it-IT" dirty="0" smtClean="0"/>
              <a:t>spiegazione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449330" y="1729947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Video di quello reale col robot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236573" y="5436973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Metodi implementabili</a:t>
            </a:r>
            <a:r>
              <a:rPr lang="mr-IN" dirty="0" smtClean="0"/>
              <a:t>…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412259" y="5387546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 </a:t>
            </a:r>
            <a:r>
              <a:rPr lang="it-IT" dirty="0" err="1" smtClean="0"/>
              <a:t>piu</a:t>
            </a:r>
            <a:r>
              <a:rPr lang="it-IT" dirty="0" smtClean="0"/>
              <a:t> tempo bla bla bla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5" y="1690176"/>
            <a:ext cx="2472201" cy="244168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78135" y="3438144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Home</a:t>
            </a:r>
            <a:endParaRPr lang="it-IT" sz="11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539507" y="4069419"/>
            <a:ext cx="671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/>
              <a:t>Item</a:t>
            </a:r>
          </a:p>
          <a:p>
            <a:r>
              <a:rPr lang="it-IT" sz="1050" dirty="0" smtClean="0"/>
              <a:t>location</a:t>
            </a:r>
            <a:endParaRPr lang="it-IT" sz="105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451854" y="1776114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End </a:t>
            </a:r>
            <a:r>
              <a:rPr lang="it-IT" dirty="0" err="1" smtClean="0"/>
              <a:t>effector</a:t>
            </a:r>
            <a:r>
              <a:rPr lang="it-IT" dirty="0" smtClean="0"/>
              <a:t> with</a:t>
            </a:r>
          </a:p>
          <a:p>
            <a:r>
              <a:rPr lang="it-IT" dirty="0" smtClean="0"/>
              <a:t> the </a:t>
            </a:r>
            <a:r>
              <a:rPr lang="it-IT" dirty="0" err="1" smtClean="0"/>
              <a:t>picked</a:t>
            </a:r>
            <a:r>
              <a:rPr lang="it-IT" dirty="0" smtClean="0"/>
              <a:t> item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92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FUTURE </a:t>
            </a:r>
            <a:r>
              <a:rPr lang="en-US" dirty="0" smtClean="0"/>
              <a:t>WORKs</a:t>
            </a:r>
            <a:endParaRPr dirty="0"/>
          </a:p>
        </p:txBody>
      </p:sp>
      <p:sp>
        <p:nvSpPr>
          <p:cNvPr id="589" name="Google Shape;589;p34"/>
          <p:cNvSpPr txBox="1">
            <a:spLocks noGrp="1"/>
          </p:cNvSpPr>
          <p:nvPr>
            <p:ph type="body" idx="1"/>
          </p:nvPr>
        </p:nvSpPr>
        <p:spPr>
          <a:xfrm>
            <a:off x="1116000" y="838275"/>
            <a:ext cx="7559700" cy="522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Chess</a:t>
            </a:r>
            <a:r>
              <a:rPr lang="it-IT" dirty="0" smtClean="0"/>
              <a:t> completo dove il robot mette in pratica quanto imparato nel nostro lavoro, magari con una scacchiera </a:t>
            </a:r>
            <a:r>
              <a:rPr lang="it-IT" dirty="0" err="1" smtClean="0"/>
              <a:t>piu</a:t>
            </a:r>
            <a:r>
              <a:rPr lang="it-IT" dirty="0" smtClean="0"/>
              <a:t> grande e con altri </a:t>
            </a:r>
            <a:r>
              <a:rPr lang="it-IT" dirty="0" err="1" smtClean="0"/>
              <a:t>learned</a:t>
            </a:r>
            <a:r>
              <a:rPr lang="it-IT" dirty="0" smtClean="0"/>
              <a:t> agents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 </a:t>
            </a:r>
            <a:endParaRPr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04" y="2516164"/>
            <a:ext cx="2330728" cy="22204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4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la sapienza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BBE0E3"/>
      </a:accent4>
      <a:accent5>
        <a:srgbClr val="FFFF00"/>
      </a:accent5>
      <a:accent6>
        <a:srgbClr val="FFFFFF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470</Words>
  <Application>Microsoft Macintosh PowerPoint</Application>
  <PresentationFormat>Presentazione su schermo (4:3)</PresentationFormat>
  <Paragraphs>132</Paragraphs>
  <Slides>10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2" baseType="lpstr">
      <vt:lpstr>Arial</vt:lpstr>
      <vt:lpstr>la sapienza</vt:lpstr>
      <vt:lpstr>General Setup</vt:lpstr>
      <vt:lpstr>Paper experiment: Sapientino</vt:lpstr>
      <vt:lpstr>Our experiment :Chess ( abstract)</vt:lpstr>
      <vt:lpstr>Chess : in detail </vt:lpstr>
      <vt:lpstr>Chess: final results</vt:lpstr>
      <vt:lpstr>Pick and place for a robot end effector</vt:lpstr>
      <vt:lpstr>Pick and place</vt:lpstr>
      <vt:lpstr>Pick and place</vt:lpstr>
      <vt:lpstr>FUTURE WORKs</vt:lpstr>
      <vt:lpstr>Conclusions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for Restraining Bolts: Reinforcement Learning with  restraining specifications </dc:title>
  <cp:lastModifiedBy>Flavio Lorenzi</cp:lastModifiedBy>
  <cp:revision>62</cp:revision>
  <dcterms:modified xsi:type="dcterms:W3CDTF">2020-05-13T14:14:34Z</dcterms:modified>
</cp:coreProperties>
</file>