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media/image2.wmf" ContentType="image/x-wmf"/>
  <Override PartName="/ppt/media/image3.wmf" ContentType="image/x-wmf"/>
  <Override PartName="/ppt/media/image4.png" ContentType="image/png"/>
  <Override PartName="/ppt/media/image5.wmf" ContentType="image/x-wm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C316D72-9D42-41EA-A1B3-53D7462B04A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3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25F5577-9F07-4156-89CF-A18CD5B4D72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4AA8664-C006-4EA5-A8AA-DDE21F14F42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5D46422-E62F-4AB1-A2ED-FBD0D161EBA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5367FD7-2A20-4C2D-8E57-955B80D55B5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A98882A-D881-4021-A57C-212A9813D22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386B6B6-72EE-46B4-A15C-D3F2D11F51F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9F2D046-CB4E-47AD-9533-FB2971B77541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3/17/21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7E345F9-359F-4B93-9334-455CE2268D39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37400" cy="4023000"/>
          </a:xfrm>
          <a:prstGeom prst="rect">
            <a:avLst/>
          </a:prstGeom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6217920" y="1845720"/>
            <a:ext cx="4937400" cy="4023000"/>
          </a:xfrm>
          <a:prstGeom prst="rect">
            <a:avLst/>
          </a:prstGeom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9A45DC8-7981-401F-8658-0CFED226EBE2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3/17/21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51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2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7B505CC-4EDE-4130-8C40-A34D250EE2F7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595CEA8-2E74-4F5B-95A1-202B47C49E7D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3/17/21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5B665F7-FBC2-46A1-AB0C-9BF487A0C72E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9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A2761DB-924E-45B5-B4AC-9CB052D4F4B1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3/17/21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39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40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F82BD0D-FDAB-41B9-94AC-137784F75187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141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python.org/about/success/ilm/" TargetMode="External"/><Relationship Id="rId2" Type="http://schemas.openxmlformats.org/officeDocument/2006/relationships/hyperlink" Target="https://www.python.org/about/success/forecastwatch/" TargetMode="External"/><Relationship Id="rId3" Type="http://schemas.openxmlformats.org/officeDocument/2006/relationships/hyperlink" Target="https://www.python.org/about/success/devnet/" TargetMode="External"/><Relationship Id="rId4" Type="http://schemas.openxmlformats.org/officeDocument/2006/relationships/hyperlink" Target="http://www.raspberrypi.org/boris-the-twitter-dino-bot/" TargetMode="External"/><Relationship Id="rId5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2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solidFill>
            <a:srgbClr val="007233"/>
          </a:solidFill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000" spc="-52" strike="noStrike">
                <a:solidFill>
                  <a:srgbClr val="404040"/>
                </a:solidFill>
                <a:latin typeface="Calibri Light"/>
              </a:rPr>
              <a:t>Introduction to Programming using Python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Njei Nicodemus M. | Engineering Student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Developer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CA" sz="4800" spc="-52" strike="noStrike">
                <a:solidFill>
                  <a:srgbClr val="404040"/>
                </a:solidFill>
                <a:latin typeface="Calibri Light"/>
              </a:rPr>
              <a:t>Does anyone really use Python?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CA" sz="2000" spc="-1" strike="noStrike" u="sng">
                <a:solidFill>
                  <a:srgbClr val="5eb2ea"/>
                </a:solidFill>
                <a:uFillTx/>
                <a:latin typeface="Calibri"/>
                <a:hlinkClick r:id="rId1"/>
              </a:rPr>
              <a:t>Industrial Light and Magic </a:t>
            </a:r>
            <a:r>
              <a:rPr b="0" lang="en-CA" sz="2000" spc="-1" strike="noStrike">
                <a:solidFill>
                  <a:srgbClr val="404040"/>
                </a:solidFill>
                <a:latin typeface="Calibri"/>
              </a:rPr>
              <a:t>uses Python to help with image processing and lighting special effects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CA" sz="2000" spc="-1" strike="noStrike" u="sng">
                <a:solidFill>
                  <a:srgbClr val="5eb2ea"/>
                </a:solidFill>
                <a:uFillTx/>
                <a:latin typeface="Calibri"/>
                <a:hlinkClick r:id="rId2"/>
              </a:rPr>
              <a:t>ForecastWatch.com</a:t>
            </a:r>
            <a:r>
              <a:rPr b="0" lang="en-CA" sz="2000" spc="-1" strike="noStrike">
                <a:solidFill>
                  <a:srgbClr val="404040"/>
                </a:solidFill>
                <a:latin typeface="Calibri"/>
              </a:rPr>
              <a:t> uses Python to help with weather forecasts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CA" sz="2000" spc="-1" strike="noStrike" u="sng">
                <a:solidFill>
                  <a:srgbClr val="5eb2ea"/>
                </a:solidFill>
                <a:uFillTx/>
                <a:latin typeface="Calibri"/>
                <a:hlinkClick r:id="rId3"/>
              </a:rPr>
              <a:t>DevNet</a:t>
            </a:r>
            <a:r>
              <a:rPr b="0" lang="en-CA" sz="2000" spc="-1" strike="noStrike">
                <a:solidFill>
                  <a:srgbClr val="404040"/>
                </a:solidFill>
                <a:latin typeface="Calibri"/>
              </a:rPr>
              <a:t> uses Python to aggregate news feeds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CA" sz="2000" spc="-1" strike="noStrike">
                <a:solidFill>
                  <a:srgbClr val="404040"/>
                </a:solidFill>
                <a:latin typeface="Calibri"/>
              </a:rPr>
              <a:t>A student in the England made a desktop </a:t>
            </a:r>
            <a:r>
              <a:rPr b="0" lang="en-CA" sz="2000" spc="-1" strike="noStrike" u="sng">
                <a:solidFill>
                  <a:srgbClr val="5eb2ea"/>
                </a:solidFill>
                <a:uFillTx/>
                <a:latin typeface="Calibri"/>
                <a:hlinkClick r:id="rId4"/>
              </a:rPr>
              <a:t>dinosaur roar</a:t>
            </a:r>
            <a:r>
              <a:rPr b="0" lang="en-CA" sz="2000" spc="-1" strike="noStrike">
                <a:solidFill>
                  <a:srgbClr val="404040"/>
                </a:solidFill>
                <a:latin typeface="Calibri"/>
              </a:rPr>
              <a:t> every time it was mentioned on twitter with Python and Raspberry Pi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CA" sz="4800" spc="-52" strike="noStrike">
                <a:solidFill>
                  <a:srgbClr val="404040"/>
                </a:solidFill>
                <a:latin typeface="Calibri Light"/>
              </a:rPr>
              <a:t>But let’s be clear about something…</a:t>
            </a:r>
            <a:r>
              <a:rPr b="0" lang="en-CA" sz="4800" spc="-52" strike="noStrike">
                <a:solidFill>
                  <a:srgbClr val="404040"/>
                </a:solidFill>
                <a:latin typeface="Calibri Light"/>
              </a:rPr>
              <a:t>	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CA" sz="2000" spc="-1" strike="noStrike">
                <a:solidFill>
                  <a:srgbClr val="404040"/>
                </a:solidFill>
                <a:latin typeface="Calibri"/>
              </a:rPr>
              <a:t>You won’t learn enough in this course to start adding special effects to the next big superhero movie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CA" sz="2000" spc="-1" strike="noStrike">
                <a:solidFill>
                  <a:srgbClr val="404040"/>
                </a:solidFill>
                <a:latin typeface="Calibri"/>
              </a:rPr>
              <a:t>You WILL learn enough to start solving real world problems with code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CA" sz="2000" spc="-1" strike="noStrike">
                <a:solidFill>
                  <a:srgbClr val="404040"/>
                </a:solidFill>
                <a:latin typeface="Calibri"/>
              </a:rPr>
              <a:t>OR to just start having some fun </a:t>
            </a:r>
            <a:r>
              <a:rPr b="0" lang="en-CA" sz="2000" spc="-1" strike="noStrike">
                <a:solidFill>
                  <a:srgbClr val="404040"/>
                </a:solidFill>
                <a:latin typeface="Wingdings"/>
              </a:rPr>
              <a:t>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CA" sz="4800" spc="-52" strike="noStrike">
                <a:solidFill>
                  <a:srgbClr val="404040"/>
                </a:solidFill>
                <a:latin typeface="Calibri Light"/>
              </a:rPr>
              <a:t>So how do I get started?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4" name="Content Placeholder 3" descr=""/>
          <p:cNvPicPr/>
          <p:nvPr/>
        </p:nvPicPr>
        <p:blipFill>
          <a:blip r:embed="rId1"/>
          <a:stretch/>
        </p:blipFill>
        <p:spPr>
          <a:xfrm>
            <a:off x="3792240" y="1597680"/>
            <a:ext cx="4956120" cy="462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CA" sz="4800" spc="-52" strike="noStrike">
                <a:solidFill>
                  <a:srgbClr val="404040"/>
                </a:solidFill>
                <a:latin typeface="Calibri Light"/>
              </a:rPr>
              <a:t>You need to install software on your PC/laptop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1097280" y="1845720"/>
            <a:ext cx="493740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CA" sz="2000" spc="-1" strike="noStrike">
                <a:solidFill>
                  <a:srgbClr val="404040"/>
                </a:solidFill>
                <a:latin typeface="Calibri"/>
              </a:rPr>
              <a:t>There are a lot of different tools out there you can use to write Python Code.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CA" sz="2000" spc="-1" strike="noStrike">
                <a:solidFill>
                  <a:srgbClr val="404040"/>
                </a:solidFill>
                <a:latin typeface="Calibri"/>
              </a:rPr>
              <a:t>In this course we will use pycharm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6217920" y="1845720"/>
            <a:ext cx="493740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64000"/>
          </a:bodyPr>
          <a:p>
            <a:pPr>
              <a:lnSpc>
                <a:spcPct val="85000"/>
              </a:lnSpc>
            </a:pPr>
            <a:r>
              <a:rPr b="0" lang="en-CA" sz="4800" spc="-52" strike="noStrike">
                <a:solidFill>
                  <a:srgbClr val="404040"/>
                </a:solidFill>
                <a:latin typeface="Calibri Light"/>
              </a:rPr>
              <a:t>The </a:t>
            </a:r>
            <a:r>
              <a:rPr b="0" lang="en-CA" sz="4800" spc="-52" strike="noStrike">
                <a:solidFill>
                  <a:srgbClr val="c1cab6"/>
                </a:solidFill>
                <a:latin typeface="Calibri Light"/>
              </a:rPr>
              <a:t>installation steps </a:t>
            </a:r>
            <a:r>
              <a:rPr b="0" lang="en-CA" sz="4800" spc="-52" strike="noStrike">
                <a:solidFill>
                  <a:srgbClr val="404040"/>
                </a:solidFill>
                <a:latin typeface="Calibri Light"/>
              </a:rPr>
              <a:t>are explained at the Python Tools for pycharm jetbrains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514440" indent="-514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CA" sz="2000" spc="-1" strike="noStrike">
                <a:solidFill>
                  <a:srgbClr val="404040"/>
                </a:solidFill>
                <a:latin typeface="Calibri"/>
              </a:rPr>
              <a:t>Install </a:t>
            </a:r>
            <a:r>
              <a:rPr b="0" lang="en-CA" sz="2000" spc="-1" strike="noStrike">
                <a:solidFill>
                  <a:srgbClr val="a2af92"/>
                </a:solidFill>
                <a:latin typeface="Calibri"/>
              </a:rPr>
              <a:t>pycharm from jetbrains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CA" sz="2000" spc="-1" strike="noStrike">
                <a:solidFill>
                  <a:srgbClr val="404040"/>
                </a:solidFill>
                <a:latin typeface="Calibri"/>
              </a:rPr>
              <a:t>Install community product free or pay for professional so you have more features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CA" sz="2000" spc="-1" strike="noStrike">
                <a:solidFill>
                  <a:srgbClr val="404040"/>
                </a:solidFill>
                <a:latin typeface="Calibri"/>
              </a:rPr>
              <a:t>Install the </a:t>
            </a:r>
            <a:r>
              <a:rPr b="0" lang="en-CA" sz="2000" spc="-1" strike="noStrike">
                <a:solidFill>
                  <a:srgbClr val="c1cab6"/>
                </a:solidFill>
                <a:latin typeface="Calibri"/>
              </a:rPr>
              <a:t>Python 3.4 interpreter from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CA" sz="4800" spc="-52" strike="noStrike">
                <a:solidFill>
                  <a:srgbClr val="404040"/>
                </a:solidFill>
                <a:latin typeface="Calibri Light"/>
              </a:rPr>
              <a:t>Geek Tip!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1097280" y="1845720"/>
            <a:ext cx="493740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CA" sz="2000" spc="-1" strike="noStrike">
                <a:solidFill>
                  <a:srgbClr val="404040"/>
                </a:solidFill>
                <a:latin typeface="Calibri"/>
              </a:rPr>
              <a:t>There are actually a lot of different flavors of Python: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CA" sz="2000" spc="-1" strike="noStrike">
                <a:solidFill>
                  <a:srgbClr val="404040"/>
                </a:solidFill>
                <a:latin typeface="Calibri"/>
              </a:rPr>
              <a:t>IronPython, IPython, CPython, PyPy, Jython, Canopy, Anaconda, …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CA" sz="2000" spc="-1" strike="noStrike">
                <a:solidFill>
                  <a:srgbClr val="404040"/>
                </a:solidFill>
                <a:latin typeface="Calibri"/>
              </a:rPr>
              <a:t>We will be using the CPython interpreter with Python 3.4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CA" sz="2000" spc="-1" strike="noStrike">
                <a:solidFill>
                  <a:srgbClr val="404040"/>
                </a:solidFill>
                <a:latin typeface="Calibri"/>
              </a:rPr>
              <a:t>So, if you copy code from a website and it doesn’t work don’t panic! It might just be a slightly different version of Python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9" dur="indefinite" restart="never" nodeType="tmRoot">
          <p:childTnLst>
            <p:seq>
              <p:cTn id="110" dur="indefinite" nodeType="mainSeq">
                <p:childTnLst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CA" sz="4800" spc="-52" strike="noStrike">
                <a:solidFill>
                  <a:srgbClr val="404040"/>
                </a:solidFill>
                <a:latin typeface="Calibri Light"/>
              </a:rPr>
              <a:t>How do I know I installed everything correctly?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1097280" y="1845720"/>
            <a:ext cx="493740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CA" sz="2000" spc="-1" strike="noStrike">
                <a:solidFill>
                  <a:srgbClr val="404040"/>
                </a:solidFill>
                <a:latin typeface="Calibri"/>
              </a:rPr>
              <a:t>There is a tradition among programmers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CA" sz="2000" spc="-1" strike="noStrike">
                <a:solidFill>
                  <a:srgbClr val="404040"/>
                </a:solidFill>
                <a:latin typeface="Calibri"/>
              </a:rPr>
              <a:t>We always test our installation by writing the same program: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224" name="Content Placeholder 4" descr=""/>
          <p:cNvPicPr/>
          <p:nvPr/>
        </p:nvPicPr>
        <p:blipFill>
          <a:blip r:embed="rId1"/>
          <a:stretch/>
        </p:blipFill>
        <p:spPr>
          <a:xfrm>
            <a:off x="7026480" y="1371600"/>
            <a:ext cx="3695760" cy="4521600"/>
          </a:xfrm>
          <a:prstGeom prst="rect">
            <a:avLst/>
          </a:prstGeom>
          <a:ln>
            <a:noFill/>
          </a:ln>
        </p:spPr>
      </p:pic>
      <p:sp>
        <p:nvSpPr>
          <p:cNvPr id="225" name="CustomShape 3"/>
          <p:cNvSpPr/>
          <p:nvPr/>
        </p:nvSpPr>
        <p:spPr>
          <a:xfrm>
            <a:off x="8326080" y="1819080"/>
            <a:ext cx="23544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</a:rPr>
              <a:t>Hello World!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5" dur="indefinite" restart="never" nodeType="tmRoot">
          <p:childTnLst>
            <p:seq>
              <p:cTn id="126" dur="indefinite" nodeType="mainSeq">
                <p:childTnLst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Demo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creating our first hello program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CA" sz="4800" spc="-52" strike="noStrike">
                <a:solidFill>
                  <a:srgbClr val="404040"/>
                </a:solidFill>
                <a:latin typeface="Calibri Light"/>
              </a:rPr>
              <a:t>You have now created your first application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379440" y="-513000"/>
            <a:ext cx="3752640" cy="3978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print(</a:t>
            </a:r>
            <a:r>
              <a:rPr b="0" lang="en-US" sz="2400" spc="-1" strike="noStrike">
                <a:solidFill>
                  <a:srgbClr val="a31515"/>
                </a:solidFill>
                <a:latin typeface="Consolas"/>
              </a:rPr>
              <a:t>'Hello World'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) 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230" name="Picture 5" descr=""/>
          <p:cNvPicPr/>
          <p:nvPr/>
        </p:nvPicPr>
        <p:blipFill>
          <a:blip r:embed="rId1"/>
          <a:stretch/>
        </p:blipFill>
        <p:spPr>
          <a:xfrm>
            <a:off x="2405160" y="2536560"/>
            <a:ext cx="10574640" cy="332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Best Practice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Meet Nicodemus Njei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379440" y="1932840"/>
            <a:ext cx="7444440" cy="474552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Lectures and slides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Helping developers understand pycharm, app building,web backend basics of development with python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Undergraduate B.Eng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Gaining grounds in Python, C, Java, JavaScript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89" name="Picture 3" descr=""/>
          <p:cNvPicPr/>
          <p:nvPr/>
        </p:nvPicPr>
        <p:blipFill>
          <a:blip r:embed="rId1"/>
          <a:stretch/>
        </p:blipFill>
        <p:spPr>
          <a:xfrm>
            <a:off x="8166240" y="901440"/>
            <a:ext cx="4025520" cy="577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666720" y="182520"/>
            <a:ext cx="11525040" cy="1063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CA" sz="4800" spc="-52" strike="noStrike">
                <a:solidFill>
                  <a:srgbClr val="404040"/>
                </a:solidFill>
                <a:latin typeface="Calibri Light"/>
              </a:rPr>
              <a:t>Pick up good habits right away!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666720" y="1387440"/>
            <a:ext cx="11525040" cy="529092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CA" sz="2000" spc="-1" strike="noStrike">
                <a:solidFill>
                  <a:srgbClr val="404040"/>
                </a:solidFill>
                <a:latin typeface="Calibri"/>
              </a:rPr>
              <a:t>Comments in your code help you or someone else understand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CA" sz="1800" spc="-1" strike="noStrike">
                <a:solidFill>
                  <a:srgbClr val="404040"/>
                </a:solidFill>
                <a:latin typeface="Calibri"/>
              </a:rPr>
              <a:t>What your program does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CA" sz="1800" spc="-1" strike="noStrike">
                <a:solidFill>
                  <a:srgbClr val="404040"/>
                </a:solidFill>
                <a:latin typeface="Calibri"/>
              </a:rPr>
              <a:t>What a particular line or section of code does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CA" sz="1800" spc="-1" strike="noStrike">
                <a:solidFill>
                  <a:srgbClr val="404040"/>
                </a:solidFill>
                <a:latin typeface="Calibri"/>
              </a:rPr>
              <a:t>Why you chose to do something a particular way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CA" sz="1800" spc="-1" strike="noStrike">
                <a:solidFill>
                  <a:srgbClr val="404040"/>
                </a:solidFill>
                <a:latin typeface="Calibri"/>
              </a:rPr>
              <a:t>Anything that might be helpful to know if I am looking at the code later and trying to understand it!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9" dur="indefinite" restart="never" nodeType="tmRoot">
          <p:childTnLst>
            <p:seq>
              <p:cTn id="140" dur="indefinite" nodeType="mainSeq">
                <p:childTnLst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CA" sz="4800" spc="-52" strike="noStrike">
                <a:solidFill>
                  <a:srgbClr val="404040"/>
                </a:solidFill>
                <a:latin typeface="Calibri Light"/>
              </a:rPr>
              <a:t>Congratulations you are now a coder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5" name="Content Placeholder 5" descr=""/>
          <p:cNvPicPr/>
          <p:nvPr/>
        </p:nvPicPr>
        <p:blipFill>
          <a:blip r:embed="rId1"/>
          <a:stretch/>
        </p:blipFill>
        <p:spPr>
          <a:xfrm flipH="1">
            <a:off x="360" y="1249200"/>
            <a:ext cx="5389200" cy="479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1" lang="en-US" sz="4800" spc="-52" strike="noStrike">
                <a:solidFill>
                  <a:srgbClr val="404040"/>
                </a:solidFill>
                <a:latin typeface="Calibri Light"/>
              </a:rPr>
              <a:t>Wi-sense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 |</a:t>
            </a:r>
            <a:r>
              <a:rPr b="0" i="1" lang="en-US" sz="4800" spc="-52" strike="noStrike">
                <a:solidFill>
                  <a:srgbClr val="404040"/>
                </a:solidFill>
                <a:latin typeface="Calibri Light"/>
              </a:rPr>
              <a:t>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the vision of tech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Course Topics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91" name="Table 2"/>
          <p:cNvGraphicFramePr/>
          <p:nvPr/>
        </p:nvGraphicFramePr>
        <p:xfrm>
          <a:off x="379440" y="1747800"/>
          <a:ext cx="11525040" cy="3517920"/>
        </p:xfrm>
        <a:graphic>
          <a:graphicData uri="http://schemas.openxmlformats.org/drawingml/2006/table">
            <a:tbl>
              <a:tblPr/>
              <a:tblGrid>
                <a:gridCol w="5762520"/>
                <a:gridCol w="5762520"/>
              </a:tblGrid>
              <a:tr h="1155960">
                <a:tc gridSpan="2"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600" spc="-1" strike="noStrike">
                          <a:solidFill>
                            <a:srgbClr val="ffffff"/>
                          </a:solidFill>
                          <a:latin typeface="Segoe UI Light"/>
                        </a:rPr>
                        <a:t>Introduction to Programming using Python  - Day One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9076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Segoe UI Light"/>
                        </a:rPr>
                        <a:t>01 | Getting started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Segoe UI Light"/>
                        </a:rPr>
                        <a:t>05 | Working with dates and times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</a:tr>
              <a:tr h="59076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Segoe UI Light"/>
                        </a:rPr>
                        <a:t>02 | Displaying text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Segoe UI Light"/>
                        </a:rPr>
                        <a:t>06 | Making decisions with code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</a:tr>
              <a:tr h="59076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Segoe UI Light"/>
                        </a:rPr>
                        <a:t>03 | String variables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Segoe UI Light"/>
                        </a:rPr>
                        <a:t>07 | Complex decisions with code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</a:tr>
              <a:tr h="5896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Segoe UI Light"/>
                        </a:rPr>
                        <a:t>04 | Storing numbers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Course Topics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93" name="Table 2"/>
          <p:cNvGraphicFramePr/>
          <p:nvPr/>
        </p:nvGraphicFramePr>
        <p:xfrm>
          <a:off x="379440" y="1963800"/>
          <a:ext cx="11525040" cy="3312360"/>
        </p:xfrm>
        <a:graphic>
          <a:graphicData uri="http://schemas.openxmlformats.org/drawingml/2006/table">
            <a:tbl>
              <a:tblPr/>
              <a:tblGrid>
                <a:gridCol w="5762520"/>
                <a:gridCol w="5762520"/>
              </a:tblGrid>
              <a:tr h="1155960">
                <a:tc gridSpan="2"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600" spc="-1" strike="noStrike">
                          <a:solidFill>
                            <a:srgbClr val="ffffff"/>
                          </a:solidFill>
                          <a:latin typeface="Segoe UI Light"/>
                        </a:rPr>
                        <a:t>Introduction to Programming using Python  - Day Two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392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Segoe UI Light"/>
                        </a:rPr>
                        <a:t>08 | Repeating events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Segoe UI Light"/>
                        </a:rPr>
                        <a:t>12 | Reading from files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</a:tr>
              <a:tr h="5392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Segoe UI Light"/>
                        </a:rPr>
                        <a:t>09 | Repeating events until done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Segoe UI Light"/>
                        </a:rPr>
                        <a:t>13 | Functions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</a:tr>
              <a:tr h="5392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Segoe UI Light"/>
                        </a:rPr>
                        <a:t>10 | Remembering lists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Segoe UI Light"/>
                        </a:rPr>
                        <a:t>14 | Handling errors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</a:tr>
              <a:tr h="53856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Segoe UI Light"/>
                        </a:rPr>
                        <a:t>11 | How to save information in files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Setting Expectations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Target Audience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People new to programming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Students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Career changers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IT Pros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Anyone with an interest in learning to code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If you want to follow along...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Install pycharm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Install the Python tools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Instructions coming soon...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-367200" y="182160"/>
            <a:ext cx="11415960" cy="1063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    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Join the Wi-sense Community!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277920" y="1427760"/>
            <a:ext cx="11525040" cy="52902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Free online learning tailored for IT Pros and Developers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Get knowledge to interviews and exams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Base python for sophisticated learning process like web backend, AI, etc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Joint team to brainstorm on outstanding projects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CA" sz="4800" spc="-52" strike="noStrike">
                <a:solidFill>
                  <a:srgbClr val="404040"/>
                </a:solidFill>
                <a:latin typeface="Calibri Light"/>
              </a:rPr>
              <a:t>Why learn to code?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CA" sz="2000" spc="-1" strike="noStrike">
                <a:solidFill>
                  <a:srgbClr val="404040"/>
                </a:solidFill>
                <a:latin typeface="Calibri"/>
              </a:rPr>
              <a:t>Programming is a powerful tool you can use to solve all kinds of problems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CA" sz="2000" spc="-1" strike="noStrike">
                <a:solidFill>
                  <a:srgbClr val="404040"/>
                </a:solidFill>
                <a:latin typeface="Calibri"/>
              </a:rPr>
              <a:t>What do you want to do?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CA" sz="1800" spc="-1" strike="noStrike">
                <a:solidFill>
                  <a:srgbClr val="404040"/>
                </a:solidFill>
                <a:latin typeface="Calibri"/>
              </a:rPr>
              <a:t>Build a phone app to help you find directions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CA" sz="1800" spc="-1" strike="noStrike">
                <a:solidFill>
                  <a:srgbClr val="404040"/>
                </a:solidFill>
                <a:latin typeface="Calibri"/>
              </a:rPr>
              <a:t>Calculate how much money you need to buy a car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CA" sz="1800" spc="-1" strike="noStrike">
                <a:solidFill>
                  <a:srgbClr val="404040"/>
                </a:solidFill>
                <a:latin typeface="Calibri"/>
              </a:rPr>
              <a:t>See what people are saying about your business on social media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CA" sz="1800" spc="-1" strike="noStrike">
                <a:solidFill>
                  <a:srgbClr val="404040"/>
                </a:solidFill>
                <a:latin typeface="Calibri"/>
              </a:rPr>
              <a:t>Program a wearable device so it tweets you when you should re-apply sunscreen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CA" sz="4800" spc="-52" strike="noStrike">
                <a:solidFill>
                  <a:srgbClr val="404040"/>
                </a:solidFill>
                <a:latin typeface="Calibri Light"/>
              </a:rPr>
              <a:t>Why Python?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CA" sz="2000" spc="-1" strike="noStrike">
                <a:solidFill>
                  <a:srgbClr val="404040"/>
                </a:solidFill>
                <a:latin typeface="Calibri"/>
              </a:rPr>
              <a:t>There are a LOT of different programming languages out there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CA" sz="2000" spc="-1" strike="noStrike">
                <a:solidFill>
                  <a:srgbClr val="404040"/>
                </a:solidFill>
                <a:latin typeface="Calibri"/>
              </a:rPr>
              <a:t>Python is one of the easier ones to learn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CA" sz="2000" spc="-1" strike="noStrike">
                <a:solidFill>
                  <a:srgbClr val="404040"/>
                </a:solidFill>
                <a:latin typeface="Calibri"/>
              </a:rPr>
              <a:t>There are lots of free tools out there you can use to code or learn Python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CA" sz="2000" spc="-1" strike="noStrike">
                <a:solidFill>
                  <a:srgbClr val="404040"/>
                </a:solidFill>
                <a:latin typeface="Calibri"/>
              </a:rPr>
              <a:t>There are a lot of different ways to use Python code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CA" sz="4800" spc="-52" strike="noStrike">
                <a:solidFill>
                  <a:srgbClr val="404040"/>
                </a:solidFill>
                <a:latin typeface="Calibri Light"/>
              </a:rPr>
              <a:t>And as a bonus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453600" y="1737360"/>
            <a:ext cx="11525040" cy="198036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CA" sz="2000" spc="-1" strike="noStrike">
                <a:solidFill>
                  <a:srgbClr val="404040"/>
                </a:solidFill>
                <a:latin typeface="Calibri"/>
              </a:rPr>
              <a:t>Once you learn how to code in one programming language it will be easier to learn another programming language, and another, and another…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1795680" y="4466160"/>
            <a:ext cx="8805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ff0000"/>
                </a:solidFill>
                <a:latin typeface="Calibri"/>
              </a:rPr>
              <a:t>C#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3574800" y="3368880"/>
            <a:ext cx="2470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637052"/>
                </a:solidFill>
                <a:latin typeface="Calibri"/>
              </a:rPr>
              <a:t>JavaScript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6" name="CustomShape 5"/>
          <p:cNvSpPr/>
          <p:nvPr/>
        </p:nvSpPr>
        <p:spPr>
          <a:xfrm>
            <a:off x="5975280" y="4466160"/>
            <a:ext cx="12632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00b050"/>
                </a:solidFill>
                <a:latin typeface="Calibri"/>
              </a:rPr>
              <a:t>C++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7" name="CustomShape 6"/>
          <p:cNvSpPr/>
          <p:nvPr/>
        </p:nvSpPr>
        <p:spPr>
          <a:xfrm>
            <a:off x="4971240" y="5576760"/>
            <a:ext cx="1034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7030a0"/>
                </a:solidFill>
                <a:latin typeface="Calibri"/>
              </a:rPr>
              <a:t>Perl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8" name="CustomShape 7"/>
          <p:cNvSpPr/>
          <p:nvPr/>
        </p:nvSpPr>
        <p:spPr>
          <a:xfrm>
            <a:off x="7308360" y="3503160"/>
            <a:ext cx="906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4a5242"/>
                </a:solidFill>
                <a:latin typeface="Calibri"/>
              </a:rPr>
              <a:t>???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MVA</Template>
  <TotalTime>5736</TotalTime>
  <Application>LibreOffice/6.4.6.2$Linux_X86_64 LibreOffice_project/40$Build-2</Application>
  <Words>735</Words>
  <Paragraphs>109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2014-06-11T19:38:55Z</dcterms:created>
  <dc:creator>Susan Ibach</dc:creator>
  <dc:description/>
  <dc:language>en-US</dc:language>
  <cp:lastModifiedBy/>
  <dcterms:modified xsi:type="dcterms:W3CDTF">2021-03-17T19:16:59Z</dcterms:modified>
  <cp:revision>136</cp:revision>
  <dc:subject/>
  <dc:title>Learning to code with Python!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