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1.xml.rels" ContentType="application/vnd.openxmlformats-package.relationships+xml"/>
  <Override PartName="/ppt/notesSlides/_rels/notesSlide25.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24.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6.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22.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5.xml.rels" ContentType="application/vnd.openxmlformats-package.relationships+xml"/>
  <Override PartName="/ppt/notesSlides/_rels/notesSlide23.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3.xml.rels" ContentType="application/vnd.openxmlformats-package.relationships+xml"/>
  <Override PartName="/ppt/notesSlides/_rels/notesSlide27.xml.rels" ContentType="application/vnd.openxmlformats-package.relationships+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4.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wmf" ContentType="image/x-wmf"/>
  <Override PartName="/ppt/media/image7.wmf" ContentType="image/x-wmf"/>
  <Override PartName="/ppt/media/image8.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57"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58"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59"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60"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61"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4FD28004-381D-4985-959B-0DE3EFD5AC1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685800" y="1143000"/>
            <a:ext cx="5486040" cy="3085920"/>
          </a:xfrm>
          <a:prstGeom prst="rect">
            <a:avLst/>
          </a:prstGeom>
        </p:spPr>
      </p:sp>
      <p:sp>
        <p:nvSpPr>
          <p:cNvPr id="26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6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50FC346-6A0F-4DDC-AB1D-4AFFDF41C5A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685800" y="1143000"/>
            <a:ext cx="5486040" cy="3085920"/>
          </a:xfrm>
          <a:prstGeom prst="rect">
            <a:avLst/>
          </a:prstGeom>
        </p:spPr>
      </p:sp>
      <p:sp>
        <p:nvSpPr>
          <p:cNvPr id="29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9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6338CF3-00AE-43C4-AB1D-E8D0C8C313F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685800" y="1143000"/>
            <a:ext cx="5486040" cy="3085920"/>
          </a:xfrm>
          <a:prstGeom prst="rect">
            <a:avLst/>
          </a:prstGeom>
        </p:spPr>
      </p:sp>
      <p:sp>
        <p:nvSpPr>
          <p:cNvPr id="29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9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1E27F66-366B-4963-8A58-81C87B98883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Img"/>
          </p:nvPr>
        </p:nvSpPr>
        <p:spPr>
          <a:xfrm>
            <a:off x="685800" y="1143000"/>
            <a:ext cx="5486040" cy="3085920"/>
          </a:xfrm>
          <a:prstGeom prst="rect">
            <a:avLst/>
          </a:prstGeom>
        </p:spPr>
      </p:sp>
      <p:sp>
        <p:nvSpPr>
          <p:cNvPr id="29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9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B272FD0-DDAA-43BB-A8B5-1900E8C4B1B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685800" y="1143000"/>
            <a:ext cx="5486040" cy="3085920"/>
          </a:xfrm>
          <a:prstGeom prst="rect">
            <a:avLst/>
          </a:prstGeom>
        </p:spPr>
      </p:sp>
      <p:sp>
        <p:nvSpPr>
          <p:cNvPr id="30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7A4AAC9-2DDF-4E9D-B297-FC9B64CEC89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Img"/>
          </p:nvPr>
        </p:nvSpPr>
        <p:spPr>
          <a:xfrm>
            <a:off x="685800" y="1143000"/>
            <a:ext cx="5486040" cy="3085920"/>
          </a:xfrm>
          <a:prstGeom prst="rect">
            <a:avLst/>
          </a:prstGeom>
        </p:spPr>
      </p:sp>
      <p:sp>
        <p:nvSpPr>
          <p:cNvPr id="30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B0D276C-C985-4395-8348-CF1F2D28D48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685800" y="1143000"/>
            <a:ext cx="5486040" cy="3085920"/>
          </a:xfrm>
          <a:prstGeom prst="rect">
            <a:avLst/>
          </a:prstGeom>
        </p:spPr>
      </p:sp>
      <p:sp>
        <p:nvSpPr>
          <p:cNvPr id="30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F7F7903-BAD4-45CB-8E4B-0DD44F75661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685800" y="1143000"/>
            <a:ext cx="5486040" cy="3085920"/>
          </a:xfrm>
          <a:prstGeom prst="rect">
            <a:avLst/>
          </a:prstGeom>
        </p:spPr>
      </p:sp>
      <p:sp>
        <p:nvSpPr>
          <p:cNvPr id="31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21707AD-782C-4ED7-9B32-0F64A166592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685800" y="1143000"/>
            <a:ext cx="5486040" cy="3085920"/>
          </a:xfrm>
          <a:prstGeom prst="rect">
            <a:avLst/>
          </a:prstGeom>
        </p:spPr>
      </p:sp>
      <p:sp>
        <p:nvSpPr>
          <p:cNvPr id="31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9DB95B3-8836-4553-B7C3-A42EB64F707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685800" y="1143000"/>
            <a:ext cx="5486040" cy="3085920"/>
          </a:xfrm>
          <a:prstGeom prst="rect">
            <a:avLst/>
          </a:prstGeom>
        </p:spPr>
      </p:sp>
      <p:sp>
        <p:nvSpPr>
          <p:cNvPr id="26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6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9339E3C-E592-4885-B333-F310E043071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Img"/>
          </p:nvPr>
        </p:nvSpPr>
        <p:spPr>
          <a:xfrm>
            <a:off x="685800" y="1143000"/>
            <a:ext cx="5486040" cy="3085920"/>
          </a:xfrm>
          <a:prstGeom prst="rect">
            <a:avLst/>
          </a:prstGeom>
        </p:spPr>
      </p:sp>
      <p:sp>
        <p:nvSpPr>
          <p:cNvPr id="31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92B497B-D8C6-4CEC-AEBD-4DC20E58D27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Img"/>
          </p:nvPr>
        </p:nvSpPr>
        <p:spPr>
          <a:xfrm>
            <a:off x="685800" y="1143000"/>
            <a:ext cx="5486040" cy="3085920"/>
          </a:xfrm>
          <a:prstGeom prst="rect">
            <a:avLst/>
          </a:prstGeom>
        </p:spPr>
      </p:sp>
      <p:sp>
        <p:nvSpPr>
          <p:cNvPr id="31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D568A4F-1EE1-45E6-B3C1-D5FB1878C64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Img"/>
          </p:nvPr>
        </p:nvSpPr>
        <p:spPr>
          <a:xfrm>
            <a:off x="685800" y="1143000"/>
            <a:ext cx="5486040" cy="3085920"/>
          </a:xfrm>
          <a:prstGeom prst="rect">
            <a:avLst/>
          </a:prstGeom>
        </p:spPr>
      </p:sp>
      <p:sp>
        <p:nvSpPr>
          <p:cNvPr id="32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5784C8E-CB3A-4894-87BF-3945965BA2A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685800" y="1143000"/>
            <a:ext cx="5486040" cy="3085920"/>
          </a:xfrm>
          <a:prstGeom prst="rect">
            <a:avLst/>
          </a:prstGeom>
        </p:spPr>
      </p:sp>
      <p:sp>
        <p:nvSpPr>
          <p:cNvPr id="32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308E2B5-485A-4F4E-A07C-B7E72A9C3A4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Img"/>
          </p:nvPr>
        </p:nvSpPr>
        <p:spPr>
          <a:xfrm>
            <a:off x="685800" y="1143000"/>
            <a:ext cx="5486040" cy="3085920"/>
          </a:xfrm>
          <a:prstGeom prst="rect">
            <a:avLst/>
          </a:prstGeom>
        </p:spPr>
      </p:sp>
      <p:sp>
        <p:nvSpPr>
          <p:cNvPr id="32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6098A63-537F-4CD2-89F5-086CB9148F1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685800" y="1143000"/>
            <a:ext cx="5486040" cy="3085920"/>
          </a:xfrm>
          <a:prstGeom prst="rect">
            <a:avLst/>
          </a:prstGeom>
        </p:spPr>
      </p:sp>
      <p:sp>
        <p:nvSpPr>
          <p:cNvPr id="33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6C754C1-1E9B-4E49-A731-15037411F1B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Img"/>
          </p:nvPr>
        </p:nvSpPr>
        <p:spPr>
          <a:xfrm>
            <a:off x="685800" y="1143000"/>
            <a:ext cx="5486040" cy="3085920"/>
          </a:xfrm>
          <a:prstGeom prst="rect">
            <a:avLst/>
          </a:prstGeom>
        </p:spPr>
      </p:sp>
      <p:sp>
        <p:nvSpPr>
          <p:cNvPr id="33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952F3AB-ED12-4F26-810B-1A0286E8B7B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685800" y="1143000"/>
            <a:ext cx="5486040" cy="3085920"/>
          </a:xfrm>
          <a:prstGeom prst="rect">
            <a:avLst/>
          </a:prstGeom>
        </p:spPr>
      </p:sp>
      <p:sp>
        <p:nvSpPr>
          <p:cNvPr id="33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4D8D105-863A-4CCA-B856-DDA5D458027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Img"/>
          </p:nvPr>
        </p:nvSpPr>
        <p:spPr>
          <a:xfrm>
            <a:off x="685800" y="1143000"/>
            <a:ext cx="5486040" cy="3085920"/>
          </a:xfrm>
          <a:prstGeom prst="rect">
            <a:avLst/>
          </a:prstGeom>
        </p:spPr>
      </p:sp>
      <p:sp>
        <p:nvSpPr>
          <p:cNvPr id="34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1122D66-CFD4-4E16-B471-E9CAAE9F522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685800" y="1143000"/>
            <a:ext cx="5486040" cy="3085920"/>
          </a:xfrm>
          <a:prstGeom prst="rect">
            <a:avLst/>
          </a:prstGeom>
        </p:spPr>
      </p:sp>
      <p:sp>
        <p:nvSpPr>
          <p:cNvPr id="27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7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3E83156-6F3D-4715-8780-38E195A7013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Img"/>
          </p:nvPr>
        </p:nvSpPr>
        <p:spPr>
          <a:xfrm>
            <a:off x="685800" y="1143000"/>
            <a:ext cx="5486040" cy="3085920"/>
          </a:xfrm>
          <a:prstGeom prst="rect">
            <a:avLst/>
          </a:prstGeom>
        </p:spPr>
      </p:sp>
      <p:sp>
        <p:nvSpPr>
          <p:cNvPr id="34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EC54FC9-50AC-4A2F-BD13-012AEC46381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sldImg"/>
          </p:nvPr>
        </p:nvSpPr>
        <p:spPr>
          <a:xfrm>
            <a:off x="685800" y="1143000"/>
            <a:ext cx="5486040" cy="3085920"/>
          </a:xfrm>
          <a:prstGeom prst="rect">
            <a:avLst/>
          </a:prstGeom>
        </p:spPr>
      </p:sp>
      <p:sp>
        <p:nvSpPr>
          <p:cNvPr id="34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91DD6FD-184B-4FBB-BE06-AA40E0E540E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685800" y="1143000"/>
            <a:ext cx="5486040" cy="3085920"/>
          </a:xfrm>
          <a:prstGeom prst="rect">
            <a:avLst/>
          </a:prstGeom>
        </p:spPr>
      </p:sp>
      <p:sp>
        <p:nvSpPr>
          <p:cNvPr id="27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7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44424ED-75D1-4EA4-AFFD-0212D90A662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685800" y="1143000"/>
            <a:ext cx="5486040" cy="3085920"/>
          </a:xfrm>
          <a:prstGeom prst="rect">
            <a:avLst/>
          </a:prstGeom>
        </p:spPr>
      </p:sp>
      <p:sp>
        <p:nvSpPr>
          <p:cNvPr id="27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7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8D70AA0-23ED-40F7-B711-F4D61001C32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685800" y="1143000"/>
            <a:ext cx="5486040" cy="3085920"/>
          </a:xfrm>
          <a:prstGeom prst="rect">
            <a:avLst/>
          </a:prstGeom>
        </p:spPr>
      </p:sp>
      <p:sp>
        <p:nvSpPr>
          <p:cNvPr id="28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8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80FE3B0-3DC1-4B1E-9748-35DE9B5918B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685800" y="1143000"/>
            <a:ext cx="5486040" cy="3085920"/>
          </a:xfrm>
          <a:prstGeom prst="rect">
            <a:avLst/>
          </a:prstGeom>
        </p:spPr>
      </p:sp>
      <p:sp>
        <p:nvSpPr>
          <p:cNvPr id="28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8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30EF3AC-4CF5-4BBF-A260-E246BB9A549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685800" y="1143000"/>
            <a:ext cx="5486040" cy="3085920"/>
          </a:xfrm>
          <a:prstGeom prst="rect">
            <a:avLst/>
          </a:prstGeom>
        </p:spPr>
      </p:sp>
      <p:sp>
        <p:nvSpPr>
          <p:cNvPr id="28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8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25B69A2-171A-4228-9FCA-CB1341A9D45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685800" y="1143000"/>
            <a:ext cx="5486040" cy="3085920"/>
          </a:xfrm>
          <a:prstGeom prst="rect">
            <a:avLst/>
          </a:prstGeom>
        </p:spPr>
      </p:sp>
      <p:sp>
        <p:nvSpPr>
          <p:cNvPr id="28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9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BBC7F9E-AD69-4094-A3BE-E6B4E07EE98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5"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88"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4"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8"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2"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5"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9"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0"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3"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4"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5"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6"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7"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3"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5"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4"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6"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8"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9"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0"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2"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3"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6"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8"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0"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1"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2"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3"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4"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5"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379440" y="1388160"/>
            <a:ext cx="11525040" cy="5290200"/>
          </a:xfrm>
          <a:prstGeom prst="rect">
            <a:avLst/>
          </a:prstGeom>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Click to edit Master text </a:t>
            </a:r>
            <a:r>
              <a:rPr b="0" lang="en-US" sz="3200" spc="-1" strike="noStrike">
                <a:solidFill>
                  <a:srgbClr val="000000"/>
                </a:solidFill>
                <a:latin typeface="Segoe UI Light"/>
                <a:ea typeface="Segoe UI Light"/>
              </a:rPr>
              <a:t>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379440" y="1330560"/>
            <a:ext cx="5616720" cy="639360"/>
          </a:xfrm>
          <a:prstGeom prst="rect">
            <a:avLst/>
          </a:prstGeom>
        </p:spPr>
        <p:txBody>
          <a:bodyPr lIns="90000" rIns="90000" tIns="45000" bIns="45000" anchor="b">
            <a:normAutofit fontScale="43000"/>
          </a:bodyPr>
          <a:p>
            <a:pPr>
              <a:lnSpc>
                <a:spcPct val="100000"/>
              </a:lnSpc>
              <a:spcBef>
                <a:spcPts val="1199"/>
              </a:spcBef>
              <a:tabLst>
                <a:tab algn="l" pos="0"/>
              </a:tabLst>
            </a:pPr>
            <a:r>
              <a:rPr b="1" lang="en-US" sz="3200" spc="-1" strike="noStrike">
                <a:solidFill>
                  <a:srgbClr val="ffffff"/>
                </a:solidFill>
                <a:latin typeface="Segoe UI Light"/>
                <a:ea typeface="Segoe UI Light"/>
              </a:rPr>
              <a:t>Click to edit Master </a:t>
            </a:r>
            <a:r>
              <a:rPr b="1" lang="en-US" sz="3200" spc="-1" strike="noStrike">
                <a:solidFill>
                  <a:srgbClr val="ffffff"/>
                </a:solidFill>
                <a:latin typeface="Segoe UI Light"/>
                <a:ea typeface="Segoe UI Light"/>
              </a:rPr>
              <a:t>text styles</a:t>
            </a:r>
            <a:endParaRPr b="1" lang="en-US" sz="3200" spc="-1" strike="noStrike">
              <a:solidFill>
                <a:srgbClr val="000000"/>
              </a:solidFill>
              <a:latin typeface="Segoe UI Light"/>
            </a:endParaRPr>
          </a:p>
        </p:txBody>
      </p:sp>
      <p:sp>
        <p:nvSpPr>
          <p:cNvPr id="39" name="PlaceHolder 2"/>
          <p:cNvSpPr>
            <a:spLocks noGrp="1"/>
          </p:cNvSpPr>
          <p:nvPr>
            <p:ph type="body"/>
          </p:nvPr>
        </p:nvSpPr>
        <p:spPr>
          <a:xfrm>
            <a:off x="379440" y="1981080"/>
            <a:ext cx="5616720" cy="4647960"/>
          </a:xfrm>
          <a:prstGeom prst="rect">
            <a:avLst/>
          </a:prstGeom>
        </p:spPr>
        <p:txBody>
          <a:bodyPr lIns="90000" rIns="90000" tIns="45000" bIns="45000">
            <a:noAutofit/>
          </a:bodyPr>
          <a:p>
            <a:pPr marL="342720" indent="-342360">
              <a:lnSpc>
                <a:spcPct val="100000"/>
              </a:lnSpc>
              <a:spcBef>
                <a:spcPts val="1199"/>
              </a:spcBef>
              <a:buClr>
                <a:srgbClr val="000000"/>
              </a:buClr>
              <a:buFont typeface="Arial"/>
              <a:buChar char="•"/>
            </a:pPr>
            <a:r>
              <a:rPr b="1" lang="en-US" sz="2800" spc="-1" strike="noStrike">
                <a:solidFill>
                  <a:srgbClr val="000000"/>
                </a:solidFill>
                <a:latin typeface="Segoe UI Light"/>
                <a:ea typeface="Segoe UI Light"/>
              </a:rPr>
              <a:t>Click to edit Master text </a:t>
            </a:r>
            <a:r>
              <a:rPr b="1" lang="en-US" sz="2800" spc="-1" strike="noStrike">
                <a:solidFill>
                  <a:srgbClr val="000000"/>
                </a:solidFill>
                <a:latin typeface="Segoe UI Light"/>
                <a:ea typeface="Segoe UI Light"/>
              </a:rPr>
              <a:t>styles</a:t>
            </a:r>
            <a:endParaRPr b="1" lang="en-US" sz="28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400" spc="-1" strike="noStrike">
                <a:solidFill>
                  <a:srgbClr val="000000"/>
                </a:solidFill>
                <a:latin typeface="Segoe UI Light"/>
                <a:ea typeface="Segoe UI Light"/>
              </a:rPr>
              <a:t>Second level</a:t>
            </a:r>
            <a:endParaRPr b="0" lang="en-US" sz="24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000" spc="-1" strike="noStrike">
                <a:solidFill>
                  <a:srgbClr val="000000"/>
                </a:solidFill>
                <a:latin typeface="Segoe UI Light"/>
                <a:ea typeface="Segoe UI Light"/>
              </a:rPr>
              <a:t>Third level</a:t>
            </a:r>
            <a:endParaRPr b="0" lang="en-US" sz="2000" spc="-1" strike="noStrike">
              <a:solidFill>
                <a:srgbClr val="000000"/>
              </a:solidFill>
              <a:latin typeface="Segoe UI Light"/>
            </a:endParaRPr>
          </a:p>
          <a:p>
            <a:pPr lvl="3" marL="1599480" indent="-228240">
              <a:lnSpc>
                <a:spcPct val="100000"/>
              </a:lnSpc>
              <a:spcBef>
                <a:spcPts val="360"/>
              </a:spcBef>
              <a:buClr>
                <a:srgbClr val="000000"/>
              </a:buClr>
              <a:buFont typeface="Arial"/>
              <a:buChar char="–"/>
            </a:pPr>
            <a:r>
              <a:rPr b="0" lang="en-US" sz="1800" spc="-1" strike="noStrike">
                <a:solidFill>
                  <a:srgbClr val="000000"/>
                </a:solidFill>
                <a:latin typeface="Segoe UI Light"/>
                <a:ea typeface="Segoe UI Light"/>
              </a:rPr>
              <a:t>Fourth level</a:t>
            </a:r>
            <a:endParaRPr b="0" lang="en-US" sz="1800" spc="-1" strike="noStrike">
              <a:solidFill>
                <a:srgbClr val="000000"/>
              </a:solidFill>
              <a:latin typeface="Segoe UI Light"/>
            </a:endParaRPr>
          </a:p>
          <a:p>
            <a:pPr lvl="4" marL="2056680" indent="-228240">
              <a:lnSpc>
                <a:spcPct val="100000"/>
              </a:lnSpc>
              <a:spcBef>
                <a:spcPts val="360"/>
              </a:spcBef>
              <a:buClr>
                <a:srgbClr val="000000"/>
              </a:buClr>
              <a:buFont typeface="Arial"/>
              <a:buChar char="»"/>
            </a:pPr>
            <a:r>
              <a:rPr b="0" lang="en-US" sz="1800" spc="-1" strike="noStrike">
                <a:solidFill>
                  <a:srgbClr val="000000"/>
                </a:solidFill>
                <a:latin typeface="Segoe UI Light"/>
                <a:ea typeface="Segoe UI Light"/>
              </a:rPr>
              <a:t>Fifth level</a:t>
            </a:r>
            <a:endParaRPr b="0" lang="en-US" sz="1800" spc="-1" strike="noStrike">
              <a:solidFill>
                <a:srgbClr val="000000"/>
              </a:solidFill>
              <a:latin typeface="Segoe UI Light"/>
            </a:endParaRPr>
          </a:p>
        </p:txBody>
      </p:sp>
      <p:sp>
        <p:nvSpPr>
          <p:cNvPr id="40" name="PlaceHolder 3"/>
          <p:cNvSpPr>
            <a:spLocks noGrp="1"/>
          </p:cNvSpPr>
          <p:nvPr>
            <p:ph type="body"/>
          </p:nvPr>
        </p:nvSpPr>
        <p:spPr>
          <a:xfrm>
            <a:off x="6345720" y="1330560"/>
            <a:ext cx="5618880" cy="639360"/>
          </a:xfrm>
          <a:prstGeom prst="rect">
            <a:avLst/>
          </a:prstGeom>
        </p:spPr>
        <p:txBody>
          <a:bodyPr lIns="90000" rIns="90000" tIns="45000" bIns="45000" anchor="b">
            <a:normAutofit fontScale="43000"/>
          </a:bodyPr>
          <a:p>
            <a:pPr>
              <a:lnSpc>
                <a:spcPct val="100000"/>
              </a:lnSpc>
              <a:spcBef>
                <a:spcPts val="1199"/>
              </a:spcBef>
              <a:tabLst>
                <a:tab algn="l" pos="0"/>
              </a:tabLst>
            </a:pPr>
            <a:r>
              <a:rPr b="1" lang="en-US" sz="3200" spc="-1" strike="noStrike">
                <a:solidFill>
                  <a:srgbClr val="ffffff"/>
                </a:solidFill>
                <a:latin typeface="Segoe UI Light"/>
                <a:ea typeface="Segoe UI Light"/>
              </a:rPr>
              <a:t>Click to edit Master text styles</a:t>
            </a:r>
            <a:endParaRPr b="1" lang="en-US" sz="3200" spc="-1" strike="noStrike">
              <a:solidFill>
                <a:srgbClr val="000000"/>
              </a:solidFill>
              <a:latin typeface="Segoe UI Light"/>
            </a:endParaRPr>
          </a:p>
        </p:txBody>
      </p:sp>
      <p:sp>
        <p:nvSpPr>
          <p:cNvPr id="41" name="PlaceHolder 4"/>
          <p:cNvSpPr>
            <a:spLocks noGrp="1"/>
          </p:cNvSpPr>
          <p:nvPr>
            <p:ph type="body"/>
          </p:nvPr>
        </p:nvSpPr>
        <p:spPr>
          <a:xfrm>
            <a:off x="6345720" y="1981080"/>
            <a:ext cx="5618880" cy="4647960"/>
          </a:xfrm>
          <a:prstGeom prst="rect">
            <a:avLst/>
          </a:prstGeom>
        </p:spPr>
        <p:txBody>
          <a:bodyPr lIns="90000" rIns="90000" tIns="45000" bIns="45000">
            <a:noAutofit/>
          </a:bodyPr>
          <a:p>
            <a:pPr marL="342720" indent="-342360">
              <a:lnSpc>
                <a:spcPct val="100000"/>
              </a:lnSpc>
              <a:spcBef>
                <a:spcPts val="1199"/>
              </a:spcBef>
              <a:buClr>
                <a:srgbClr val="000000"/>
              </a:buClr>
              <a:buFont typeface="Arial"/>
              <a:buChar char="•"/>
            </a:pPr>
            <a:r>
              <a:rPr b="1" lang="en-US" sz="2800" spc="-1" strike="noStrike">
                <a:solidFill>
                  <a:srgbClr val="000000"/>
                </a:solidFill>
                <a:latin typeface="Segoe UI Light"/>
                <a:ea typeface="Segoe UI Light"/>
              </a:rPr>
              <a:t>Click to edit Master text styles</a:t>
            </a:r>
            <a:endParaRPr b="1" lang="en-US" sz="28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400" spc="-1" strike="noStrike">
                <a:solidFill>
                  <a:srgbClr val="000000"/>
                </a:solidFill>
                <a:latin typeface="Segoe UI Light"/>
                <a:ea typeface="Segoe UI Light"/>
              </a:rPr>
              <a:t>Second level</a:t>
            </a:r>
            <a:endParaRPr b="0" lang="en-US" sz="24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000" spc="-1" strike="noStrike">
                <a:solidFill>
                  <a:srgbClr val="000000"/>
                </a:solidFill>
                <a:latin typeface="Segoe UI Light"/>
                <a:ea typeface="Segoe UI Light"/>
              </a:rPr>
              <a:t>Third level</a:t>
            </a:r>
            <a:endParaRPr b="0" lang="en-US" sz="2000" spc="-1" strike="noStrike">
              <a:solidFill>
                <a:srgbClr val="000000"/>
              </a:solidFill>
              <a:latin typeface="Segoe UI Light"/>
            </a:endParaRPr>
          </a:p>
          <a:p>
            <a:pPr lvl="3" marL="1599480" indent="-228240">
              <a:lnSpc>
                <a:spcPct val="100000"/>
              </a:lnSpc>
              <a:spcBef>
                <a:spcPts val="360"/>
              </a:spcBef>
              <a:buClr>
                <a:srgbClr val="000000"/>
              </a:buClr>
              <a:buFont typeface="Arial"/>
              <a:buChar char="–"/>
            </a:pPr>
            <a:r>
              <a:rPr b="0" lang="en-US" sz="1800" spc="-1" strike="noStrike">
                <a:solidFill>
                  <a:srgbClr val="000000"/>
                </a:solidFill>
                <a:latin typeface="Segoe UI Light"/>
                <a:ea typeface="Segoe UI Light"/>
              </a:rPr>
              <a:t>Fourth level</a:t>
            </a:r>
            <a:endParaRPr b="0" lang="en-US" sz="1800" spc="-1" strike="noStrike">
              <a:solidFill>
                <a:srgbClr val="000000"/>
              </a:solidFill>
              <a:latin typeface="Segoe UI Light"/>
            </a:endParaRPr>
          </a:p>
          <a:p>
            <a:pPr lvl="4" marL="2056680" indent="-228240">
              <a:lnSpc>
                <a:spcPct val="100000"/>
              </a:lnSpc>
              <a:spcBef>
                <a:spcPts val="360"/>
              </a:spcBef>
              <a:buClr>
                <a:srgbClr val="000000"/>
              </a:buClr>
              <a:buFont typeface="Arial"/>
              <a:buChar char="»"/>
            </a:pPr>
            <a:r>
              <a:rPr b="0" lang="en-US" sz="1800" spc="-1" strike="noStrike">
                <a:solidFill>
                  <a:srgbClr val="000000"/>
                </a:solidFill>
                <a:latin typeface="Segoe UI Light"/>
                <a:ea typeface="Segoe UI Light"/>
              </a:rPr>
              <a:t>Fifth level</a:t>
            </a:r>
            <a:endParaRPr b="0" lang="en-US" sz="1800" spc="-1" strike="noStrike">
              <a:solidFill>
                <a:srgbClr val="000000"/>
              </a:solidFill>
              <a:latin typeface="Segoe UI Light"/>
            </a:endParaRPr>
          </a:p>
        </p:txBody>
      </p:sp>
      <p:sp>
        <p:nvSpPr>
          <p:cNvPr id="42" name="PlaceHolder 5"/>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body"/>
          </p:nvPr>
        </p:nvSpPr>
        <p:spPr>
          <a:xfrm>
            <a:off x="379440" y="1371600"/>
            <a:ext cx="561672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80" name="PlaceHolder 2"/>
          <p:cNvSpPr>
            <a:spLocks noGrp="1"/>
          </p:cNvSpPr>
          <p:nvPr>
            <p:ph type="body"/>
          </p:nvPr>
        </p:nvSpPr>
        <p:spPr>
          <a:xfrm>
            <a:off x="6275880" y="1371600"/>
            <a:ext cx="561888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81" name="PlaceHolder 3"/>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25.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37.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379440" y="182160"/>
            <a:ext cx="11523960" cy="1063080"/>
          </a:xfrm>
          <a:prstGeom prst="rect">
            <a:avLst/>
          </a:prstGeom>
          <a:solidFill>
            <a:srgbClr val="95b3d7"/>
          </a:solidFill>
          <a:ln w="25560">
            <a:solidFill>
              <a:srgbClr val="4bacc6"/>
            </a:solidFill>
            <a:round/>
          </a:ln>
        </p:spPr>
        <p:txBody>
          <a:bodyPr>
            <a:noAutofit/>
          </a:bodyPr>
          <a:p>
            <a:pPr>
              <a:lnSpc>
                <a:spcPct val="80000"/>
              </a:lnSpc>
            </a:pPr>
            <a:r>
              <a:rPr b="0" lang="en-US" sz="4400" spc="-1" strike="noStrike">
                <a:solidFill>
                  <a:srgbClr val="000000"/>
                </a:solidFill>
                <a:latin typeface="Calibri"/>
                <a:ea typeface="Segoe UI Light"/>
              </a:rPr>
              <a:t>WiSense Academy</a:t>
            </a:r>
            <a:endParaRPr b="0" lang="en-US" sz="4400" spc="-1" strike="noStrike">
              <a:solidFill>
                <a:srgbClr val="000000"/>
              </a:solidFill>
              <a:latin typeface="Calibri"/>
            </a:endParaRPr>
          </a:p>
        </p:txBody>
      </p:sp>
      <p:sp>
        <p:nvSpPr>
          <p:cNvPr id="163" name="TextShape 2"/>
          <p:cNvSpPr txBox="1"/>
          <p:nvPr/>
        </p:nvSpPr>
        <p:spPr>
          <a:xfrm>
            <a:off x="379440" y="1388160"/>
            <a:ext cx="11525040" cy="5290200"/>
          </a:xfrm>
          <a:prstGeom prst="rect">
            <a:avLst/>
          </a:prstGeom>
          <a:solidFill>
            <a:srgbClr val="4f81bd"/>
          </a:solid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Nicodemus Mbacham | Developer</a:t>
            </a:r>
            <a:endParaRPr b="1" lang="en-US" sz="3200" spc="-1" strike="noStrike">
              <a:solidFill>
                <a:srgbClr val="000000"/>
              </a:solidFill>
              <a:latin typeface="Segoe UI Light"/>
            </a:endParaRPr>
          </a:p>
        </p:txBody>
      </p:sp>
      <p:sp>
        <p:nvSpPr>
          <p:cNvPr id="164" name="TextShape 3"/>
          <p:cNvSpPr txBox="1"/>
          <p:nvPr/>
        </p:nvSpPr>
        <p:spPr>
          <a:xfrm>
            <a:off x="0" y="3467160"/>
            <a:ext cx="8214840" cy="1483920"/>
          </a:xfrm>
          <a:prstGeom prst="rect">
            <a:avLst/>
          </a:prstGeom>
          <a:noFill/>
          <a:ln>
            <a:noFill/>
          </a:ln>
        </p:spPr>
        <p:txBody>
          <a:bodyPr lIns="90000" rIns="90000" tIns="45000" bIns="45000">
            <a:normAutofit fontScale="90000"/>
          </a:bodyPr>
          <a:p>
            <a:pPr marL="342720" indent="-342360">
              <a:lnSpc>
                <a:spcPct val="100000"/>
              </a:lnSpc>
              <a:spcBef>
                <a:spcPts val="1199"/>
              </a:spcBef>
              <a:buClr>
                <a:srgbClr val="000000"/>
              </a:buClr>
              <a:buFont typeface="Arial"/>
              <a:buChar char="•"/>
            </a:pPr>
            <a:r>
              <a:rPr b="1" lang="en-CA" sz="3200" spc="-1" strike="noStrike">
                <a:solidFill>
                  <a:srgbClr val="000000"/>
                </a:solidFill>
                <a:latin typeface="Segoe UI Light"/>
                <a:ea typeface="Segoe UI Light"/>
              </a:rPr>
              <a:t>String variables and asking a user to enter a value</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1" lang="en-CA" sz="2600" spc="-1" strike="noStrike">
                <a:solidFill>
                  <a:srgbClr val="000000"/>
                </a:solidFill>
                <a:latin typeface="Segoe UI Light"/>
                <a:ea typeface="Segoe UI Light"/>
              </a:rPr>
              <a:t>input</a:t>
            </a:r>
            <a:endParaRPr b="1" lang="en-US" sz="2600" spc="-1" strike="noStrike">
              <a:solidFill>
                <a:srgbClr val="000000"/>
              </a:solidFill>
              <a:latin typeface="Segoe UI Light"/>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379440" y="182160"/>
            <a:ext cx="11523960" cy="1688760"/>
          </a:xfrm>
          <a:prstGeom prst="rect">
            <a:avLst/>
          </a:prstGeom>
          <a:solidFill>
            <a:srgbClr val="1f497d"/>
          </a:solidFill>
          <a:ln>
            <a:noFill/>
          </a:ln>
        </p:spPr>
        <p:txBody>
          <a:bodyPr>
            <a:noAutofit/>
          </a:bodyPr>
          <a:p>
            <a:endParaRPr b="0" lang="en-US" sz="1800" spc="-1" strike="noStrike">
              <a:solidFill>
                <a:srgbClr val="000000"/>
              </a:solidFill>
              <a:latin typeface="Calibri"/>
            </a:endParaRPr>
          </a:p>
        </p:txBody>
      </p:sp>
      <p:sp>
        <p:nvSpPr>
          <p:cNvPr id="191" name="TextShape 2"/>
          <p:cNvSpPr txBox="1"/>
          <p:nvPr/>
        </p:nvSpPr>
        <p:spPr>
          <a:xfrm>
            <a:off x="379440" y="1871280"/>
            <a:ext cx="11525040" cy="480708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What should I call them?</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379440" y="182160"/>
            <a:ext cx="11523960" cy="1063080"/>
          </a:xfrm>
          <a:prstGeom prst="rect">
            <a:avLst/>
          </a:prstGeom>
          <a:noFill/>
          <a:ln>
            <a:noFill/>
          </a:ln>
        </p:spPr>
        <p:txBody>
          <a:bodyPr>
            <a:noAutofit/>
          </a:bodyPr>
          <a:p>
            <a:pPr>
              <a:lnSpc>
                <a:spcPct val="80000"/>
              </a:lnSpc>
            </a:pPr>
            <a:r>
              <a:rPr b="0" lang="en-CA" sz="4400" spc="-1" strike="noStrike">
                <a:solidFill>
                  <a:srgbClr val="000000"/>
                </a:solidFill>
                <a:latin typeface="Segoe UI Light"/>
                <a:ea typeface="Segoe UI Light"/>
              </a:rPr>
              <a:t>Variable names</a:t>
            </a:r>
            <a:endParaRPr b="0" lang="en-US" sz="4400" spc="-1" strike="noStrike">
              <a:solidFill>
                <a:srgbClr val="000000"/>
              </a:solidFill>
              <a:latin typeface="Calibri"/>
            </a:endParaRPr>
          </a:p>
        </p:txBody>
      </p:sp>
      <p:sp>
        <p:nvSpPr>
          <p:cNvPr id="193"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Rules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CA" sz="2800" spc="-1" strike="noStrike">
                <a:solidFill>
                  <a:srgbClr val="404040"/>
                </a:solidFill>
                <a:latin typeface="Segoe UI Light"/>
                <a:ea typeface="Segoe UI Light"/>
              </a:rPr>
              <a:t>Can not contain spaces</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CA" sz="2800" spc="-1" strike="noStrike">
                <a:solidFill>
                  <a:srgbClr val="404040"/>
                </a:solidFill>
                <a:latin typeface="Segoe UI Light"/>
                <a:ea typeface="Segoe UI Light"/>
              </a:rPr>
              <a:t>Are case sensitive</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CA" sz="2400" spc="-1" strike="noStrike">
                <a:solidFill>
                  <a:srgbClr val="000000"/>
                </a:solidFill>
                <a:latin typeface="Segoe UI Light"/>
                <a:ea typeface="Segoe UI Light"/>
              </a:rPr>
              <a:t>firstName and firstname would be two different variables</a:t>
            </a:r>
            <a:endParaRPr b="0" lang="en-US" sz="24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CA" sz="2800" spc="-1" strike="noStrike">
                <a:solidFill>
                  <a:srgbClr val="404040"/>
                </a:solidFill>
                <a:latin typeface="Segoe UI Light"/>
                <a:ea typeface="Segoe UI Light"/>
              </a:rPr>
              <a:t>Cannot start with a number</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Guidelines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CA" sz="2800" spc="-1" strike="noStrike">
                <a:solidFill>
                  <a:srgbClr val="404040"/>
                </a:solidFill>
                <a:latin typeface="Segoe UI Light"/>
                <a:ea typeface="Segoe UI Light"/>
              </a:rPr>
              <a:t>Should be descriptive but not too long (favoriteSign not yourFavoriteSignInTheHoroscope)</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CA" sz="2800" spc="-1" strike="noStrike">
                <a:solidFill>
                  <a:srgbClr val="404040"/>
                </a:solidFill>
                <a:latin typeface="Segoe UI Light"/>
                <a:ea typeface="Segoe UI Light"/>
              </a:rPr>
              <a:t>Use a casing "scheme"</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CA" sz="2400" spc="-1" strike="noStrike">
                <a:solidFill>
                  <a:srgbClr val="000000"/>
                </a:solidFill>
                <a:latin typeface="Segoe UI Light"/>
                <a:ea typeface="Segoe UI Light"/>
              </a:rPr>
              <a:t>camelCasing or PascalCasing</a:t>
            </a:r>
            <a:endParaRPr b="0" lang="en-US" sz="2400" spc="-1" strike="noStrike">
              <a:solidFill>
                <a:srgbClr val="000000"/>
              </a:solidFill>
              <a:latin typeface="Segoe UI Light"/>
            </a:endParaRPr>
          </a:p>
          <a:p>
            <a:pPr>
              <a:lnSpc>
                <a:spcPct val="100000"/>
              </a:lnSpc>
              <a:spcBef>
                <a:spcPts val="1400"/>
              </a:spcBef>
            </a:pPr>
            <a:endParaRPr b="1" lang="en-US" sz="2400" spc="-1" strike="noStrike">
              <a:solidFill>
                <a:srgbClr val="000000"/>
              </a:solidFill>
              <a:latin typeface="Segoe UI Light"/>
            </a:endParaRPr>
          </a:p>
          <a:p>
            <a:pPr>
              <a:lnSpc>
                <a:spcPct val="100000"/>
              </a:lnSpc>
              <a:spcBef>
                <a:spcPts val="1400"/>
              </a:spcBef>
              <a:tabLst>
                <a:tab algn="l" pos="0"/>
              </a:tabLst>
            </a:pPr>
            <a:endParaRPr b="1" lang="en-US" sz="24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193">
                                            <p:txEl>
                                              <p:pRg st="0" end="0"/>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193">
                                            <p:txEl>
                                              <p:pRg st="1" end="1"/>
                                            </p:txEl>
                                          </p:spTgt>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193">
                                            <p:txEl>
                                              <p:pRg st="2" end="2"/>
                                            </p:txEl>
                                          </p:spTgt>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193">
                                            <p:txEl>
                                              <p:pRg st="3" end="3"/>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193">
                                            <p:txEl>
                                              <p:pRg st="5" end="5"/>
                                            </p:txEl>
                                          </p:spTgt>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193">
                                            <p:txEl>
                                              <p:pRg st="6" end="6"/>
                                            </p:txEl>
                                          </p:spTgt>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193">
                                            <p:txEl>
                                              <p:pRg st="7" end="7"/>
                                            </p:txEl>
                                          </p:spTgt>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193">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CA" sz="4400" spc="-1" strike="noStrike">
                <a:solidFill>
                  <a:srgbClr val="000000"/>
                </a:solidFill>
                <a:latin typeface="Segoe UI Light"/>
                <a:ea typeface="Segoe UI Light"/>
              </a:rPr>
              <a:t>Which of the following do you think would be good names for variables?</a:t>
            </a:r>
            <a:endParaRPr b="0" lang="en-US" sz="4400" spc="-1" strike="noStrike">
              <a:solidFill>
                <a:srgbClr val="000000"/>
              </a:solidFill>
              <a:latin typeface="Calibri"/>
            </a:endParaRPr>
          </a:p>
        </p:txBody>
      </p:sp>
      <p:sp>
        <p:nvSpPr>
          <p:cNvPr id="195"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Variable1</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First Name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Date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3Name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DOB</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DateOfBirth</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YourFavoriteSignInTheHoroscope</a:t>
            </a:r>
            <a:endParaRPr b="1" lang="en-US" sz="3200" spc="-1" strike="noStrike">
              <a:solidFill>
                <a:srgbClr val="000000"/>
              </a:solidFill>
              <a:latin typeface="Segoe UI Light"/>
            </a:endParaRPr>
          </a:p>
          <a:p>
            <a:pPr>
              <a:lnSpc>
                <a:spcPct val="100000"/>
              </a:lnSpc>
              <a:spcBef>
                <a:spcPts val="1400"/>
              </a:spcBef>
              <a:tabLst>
                <a:tab algn="l" pos="0"/>
              </a:tabLst>
            </a:pP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379440" y="1330560"/>
            <a:ext cx="5616720" cy="639360"/>
          </a:xfrm>
          <a:prstGeom prst="rect">
            <a:avLst/>
          </a:prstGeom>
          <a:solidFill>
            <a:srgbClr val="86c400"/>
          </a:solidFill>
          <a:ln>
            <a:noFill/>
          </a:ln>
        </p:spPr>
        <p:txBody>
          <a:bodyPr lIns="90000" rIns="90000" tIns="45000" bIns="45000" anchor="b">
            <a:noAutofit/>
          </a:bodyPr>
          <a:p>
            <a:pPr>
              <a:lnSpc>
                <a:spcPct val="100000"/>
              </a:lnSpc>
              <a:spcBef>
                <a:spcPts val="1199"/>
              </a:spcBef>
              <a:tabLst>
                <a:tab algn="l" pos="0"/>
              </a:tabLst>
            </a:pPr>
            <a:r>
              <a:rPr b="1" lang="en-US" sz="3200" spc="-1" strike="noStrike">
                <a:solidFill>
                  <a:srgbClr val="ffffff"/>
                </a:solidFill>
                <a:latin typeface="Segoe UI Light"/>
                <a:ea typeface="Segoe UI Light"/>
              </a:rPr>
              <a:t>Manipulating variables</a:t>
            </a:r>
            <a:endParaRPr b="1" lang="en-US" sz="3200" spc="-1" strike="noStrike">
              <a:solidFill>
                <a:srgbClr val="000000"/>
              </a:solidFill>
              <a:latin typeface="Segoe UI Light"/>
            </a:endParaRPr>
          </a:p>
        </p:txBody>
      </p:sp>
      <p:sp>
        <p:nvSpPr>
          <p:cNvPr id="197" name="TextShape 2"/>
          <p:cNvSpPr txBox="1"/>
          <p:nvPr/>
        </p:nvSpPr>
        <p:spPr>
          <a:xfrm>
            <a:off x="379440" y="1981080"/>
            <a:ext cx="5616720" cy="4647960"/>
          </a:xfrm>
          <a:prstGeom prst="rect">
            <a:avLst/>
          </a:prstGeom>
          <a:noFill/>
          <a:ln>
            <a:noFill/>
          </a:ln>
        </p:spPr>
        <p:txBody>
          <a:bodyPr lIns="90000" rIns="90000" tIns="45000" bIns="45000">
            <a:noAutofit/>
          </a:bodyPr>
          <a:p>
            <a:endParaRPr b="1" lang="en-US" sz="3200" spc="-1" strike="noStrike">
              <a:solidFill>
                <a:srgbClr val="000000"/>
              </a:solidFill>
              <a:latin typeface="Segoe UI Light"/>
            </a:endParaRPr>
          </a:p>
        </p:txBody>
      </p:sp>
      <p:sp>
        <p:nvSpPr>
          <p:cNvPr id="198" name="TextShape 3"/>
          <p:cNvSpPr txBox="1"/>
          <p:nvPr/>
        </p:nvSpPr>
        <p:spPr>
          <a:xfrm>
            <a:off x="6345720" y="1330560"/>
            <a:ext cx="5618880" cy="4474440"/>
          </a:xfrm>
          <a:prstGeom prst="rect">
            <a:avLst/>
          </a:prstGeom>
          <a:solidFill>
            <a:srgbClr val="1f497d"/>
          </a:solidFill>
          <a:ln w="25560">
            <a:solidFill>
              <a:srgbClr val="4bacc6"/>
            </a:solidFill>
            <a:round/>
          </a:ln>
        </p:spPr>
        <p:txBody>
          <a:bodyPr lIns="90000" rIns="90000" tIns="45000" bIns="45000" anchor="b">
            <a:noAutofit/>
          </a:bodyPr>
          <a:p>
            <a:pPr>
              <a:lnSpc>
                <a:spcPct val="100000"/>
              </a:lnSpc>
              <a:spcBef>
                <a:spcPts val="1199"/>
              </a:spcBef>
              <a:tabLst>
                <a:tab algn="l" pos="0"/>
              </a:tabLst>
            </a:pPr>
            <a:r>
              <a:rPr b="1" lang="en-US" sz="3200" spc="-1" strike="noStrike">
                <a:solidFill>
                  <a:srgbClr val="000000"/>
                </a:solidFill>
                <a:latin typeface="Calibri"/>
                <a:ea typeface="Segoe UI Light"/>
              </a:rPr>
              <a:t>WiSense Academy</a:t>
            </a:r>
            <a:endParaRPr b="1" lang="en-US" sz="3200" spc="-1" strike="noStrike">
              <a:solidFill>
                <a:srgbClr val="000000"/>
              </a:solidFill>
              <a:latin typeface="Segoe UI Light"/>
            </a:endParaRPr>
          </a:p>
        </p:txBody>
      </p:sp>
      <p:sp>
        <p:nvSpPr>
          <p:cNvPr id="199" name="TextShape 4"/>
          <p:cNvSpPr txBox="1"/>
          <p:nvPr/>
        </p:nvSpPr>
        <p:spPr>
          <a:xfrm>
            <a:off x="6345720" y="5805360"/>
            <a:ext cx="5618880" cy="823680"/>
          </a:xfrm>
          <a:prstGeom prst="rect">
            <a:avLst/>
          </a:prstGeom>
          <a:noFill/>
          <a:ln>
            <a:noFill/>
          </a:ln>
        </p:spPr>
        <p:txBody>
          <a:bodyPr lIns="90000" rIns="90000" tIns="45000" bIns="45000">
            <a:noAutofit/>
          </a:bodyPr>
          <a:p>
            <a:endParaRPr b="1" lang="en-US" sz="3200" spc="-1" strike="noStrike">
              <a:solidFill>
                <a:srgbClr val="000000"/>
              </a:solidFill>
              <a:latin typeface="Segoe UI Light"/>
            </a:endParaRPr>
          </a:p>
        </p:txBody>
      </p:sp>
      <p:sp>
        <p:nvSpPr>
          <p:cNvPr id="200" name="TextShape 5"/>
          <p:cNvSpPr txBox="1"/>
          <p:nvPr/>
        </p:nvSpPr>
        <p:spPr>
          <a:xfrm>
            <a:off x="379440" y="182160"/>
            <a:ext cx="11523960" cy="1063080"/>
          </a:xfrm>
          <a:prstGeom prst="rect">
            <a:avLst/>
          </a:prstGeom>
          <a:solidFill>
            <a:srgbClr val="b9cde5"/>
          </a:solidFill>
          <a:ln w="25560">
            <a:solidFill>
              <a:srgbClr val="4bacc6"/>
            </a:solidFill>
            <a:round/>
          </a:ln>
        </p:spPr>
        <p:txBody>
          <a:bodyPr>
            <a:noAutofit/>
          </a:bodyPr>
          <a:p>
            <a:pPr>
              <a:lnSpc>
                <a:spcPct val="80000"/>
              </a:lnSpc>
            </a:pPr>
            <a:r>
              <a:rPr b="0" lang="en-US" sz="4400" spc="-1" strike="noStrike">
                <a:solidFill>
                  <a:srgbClr val="000000"/>
                </a:solidFill>
                <a:latin typeface="Calibri"/>
                <a:ea typeface="Segoe UI Light"/>
              </a:rPr>
              <a:t>Learn python</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CA" sz="4400" spc="-1" strike="noStrike">
                <a:solidFill>
                  <a:srgbClr val="000000"/>
                </a:solidFill>
                <a:latin typeface="Segoe UI Light"/>
                <a:ea typeface="Segoe UI Light"/>
              </a:rPr>
              <a:t>You can combine variables and strings with the + symbol</a:t>
            </a:r>
            <a:endParaRPr b="0" lang="en-US" sz="4400" spc="-1" strike="noStrike">
              <a:solidFill>
                <a:srgbClr val="000000"/>
              </a:solidFill>
              <a:latin typeface="Calibri"/>
            </a:endParaRPr>
          </a:p>
        </p:txBody>
      </p:sp>
      <p:sp>
        <p:nvSpPr>
          <p:cNvPr id="202" name="CustomShape 2"/>
          <p:cNvSpPr/>
          <p:nvPr/>
        </p:nvSpPr>
        <p:spPr>
          <a:xfrm>
            <a:off x="830880" y="2935800"/>
            <a:ext cx="396000" cy="518760"/>
          </a:xfrm>
          <a:prstGeom prst="rect">
            <a:avLst/>
          </a:prstGeom>
          <a:solidFill>
            <a:srgbClr val="ffffff"/>
          </a:solidFill>
          <a:ln>
            <a:noFill/>
          </a:ln>
        </p:spPr>
        <p:style>
          <a:lnRef idx="0"/>
          <a:fillRef idx="0"/>
          <a:effectRef idx="0"/>
          <a:fontRef idx="minor"/>
        </p:style>
        <p:txBody>
          <a:bodyPr wrap="none" anchor="ctr">
            <a:spAutoFit/>
          </a:bodyPr>
          <a:p>
            <a:pPr>
              <a:lnSpc>
                <a:spcPct val="100000"/>
              </a:lnSpc>
              <a:tabLst>
                <a:tab algn="l" pos="0"/>
              </a:tabLst>
            </a:pPr>
            <a:r>
              <a:rPr b="0" lang="en-US" sz="2800" spc="-1" strike="noStrike">
                <a:solidFill>
                  <a:srgbClr val="000000"/>
                </a:solidFill>
                <a:latin typeface="Consolas"/>
              </a:rPr>
              <a:t> </a:t>
            </a:r>
            <a:endParaRPr b="0" lang="en-US" sz="2800" spc="-1" strike="noStrike">
              <a:latin typeface="Arial"/>
            </a:endParaRPr>
          </a:p>
        </p:txBody>
      </p:sp>
      <p:sp>
        <p:nvSpPr>
          <p:cNvPr id="203" name="CustomShape 3"/>
          <p:cNvSpPr/>
          <p:nvPr/>
        </p:nvSpPr>
        <p:spPr>
          <a:xfrm>
            <a:off x="466560" y="2109960"/>
            <a:ext cx="9997200" cy="1371960"/>
          </a:xfrm>
          <a:prstGeom prst="rect">
            <a:avLst/>
          </a:prstGeom>
          <a:solidFill>
            <a:srgbClr val="ffffff"/>
          </a:solidFill>
          <a:ln>
            <a:noFill/>
          </a:ln>
        </p:spPr>
        <p:style>
          <a:lnRef idx="0"/>
          <a:fillRef idx="0"/>
          <a:effectRef idx="0"/>
          <a:fontRef idx="minor"/>
        </p:style>
        <p:txBody>
          <a:bodyPr wrap="none" anchor="ctr">
            <a:spAutoFit/>
          </a:bodyPr>
          <a:p>
            <a:pPr>
              <a:lnSpc>
                <a:spcPct val="100000"/>
              </a:lnSpc>
              <a:tabLst>
                <a:tab algn="l" pos="0"/>
              </a:tabLst>
            </a:pPr>
            <a:r>
              <a:rPr b="0" lang="en-US" sz="2800" spc="-1" strike="noStrike">
                <a:solidFill>
                  <a:srgbClr val="000000"/>
                </a:solidFill>
                <a:latin typeface="Consolas"/>
              </a:rPr>
              <a:t>firstName = input(</a:t>
            </a:r>
            <a:r>
              <a:rPr b="0" lang="en-US" sz="2800" spc="-1" strike="noStrike">
                <a:solidFill>
                  <a:srgbClr val="a31515"/>
                </a:solidFill>
                <a:latin typeface="Consolas"/>
              </a:rPr>
              <a:t>"What is your first name? "</a:t>
            </a:r>
            <a:r>
              <a:rPr b="0" lang="en-US" sz="2800" spc="-1" strike="noStrike">
                <a:solidFill>
                  <a:srgbClr val="000000"/>
                </a:solidFill>
                <a:latin typeface="Consolas"/>
              </a:rPr>
              <a:t>)</a:t>
            </a:r>
            <a:endParaRPr b="0" lang="en-US" sz="2800" spc="-1" strike="noStrike">
              <a:latin typeface="Arial"/>
            </a:endParaRPr>
          </a:p>
          <a:p>
            <a:pPr>
              <a:lnSpc>
                <a:spcPct val="100000"/>
              </a:lnSpc>
              <a:tabLst>
                <a:tab algn="l" pos="0"/>
              </a:tabLst>
            </a:pPr>
            <a:r>
              <a:rPr b="0" lang="en-US" sz="2800" spc="-1" strike="noStrike">
                <a:solidFill>
                  <a:srgbClr val="000000"/>
                </a:solidFill>
                <a:latin typeface="Consolas"/>
              </a:rPr>
              <a:t>lastName = input(</a:t>
            </a:r>
            <a:r>
              <a:rPr b="0" lang="en-US" sz="2800" spc="-1" strike="noStrike">
                <a:solidFill>
                  <a:srgbClr val="a31515"/>
                </a:solidFill>
                <a:latin typeface="Consolas"/>
              </a:rPr>
              <a:t>"What is your last name? "</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"Hello"</a:t>
            </a:r>
            <a:r>
              <a:rPr b="0" lang="en-US" sz="2800" spc="-1" strike="noStrike">
                <a:solidFill>
                  <a:srgbClr val="000000"/>
                </a:solidFill>
                <a:latin typeface="Consolas"/>
              </a:rPr>
              <a:t> + firstName + lastName)</a:t>
            </a:r>
            <a:endParaRPr b="0" lang="en-US" sz="2800" spc="-1" strike="noStrike">
              <a:latin typeface="Arial"/>
            </a:endParaRPr>
          </a:p>
        </p:txBody>
      </p:sp>
      <p:pic>
        <p:nvPicPr>
          <p:cNvPr id="204" name="Picture 3" descr=""/>
          <p:cNvPicPr/>
          <p:nvPr/>
        </p:nvPicPr>
        <p:blipFill>
          <a:blip r:embed="rId1"/>
          <a:stretch/>
        </p:blipFill>
        <p:spPr>
          <a:xfrm>
            <a:off x="2676240" y="3876120"/>
            <a:ext cx="6838920" cy="2612520"/>
          </a:xfrm>
          <a:prstGeom prst="rect">
            <a:avLst/>
          </a:prstGeom>
          <a:ln>
            <a:noFill/>
          </a:ln>
        </p:spPr>
      </p:pic>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CA" sz="4400" spc="-1" strike="noStrike">
                <a:solidFill>
                  <a:srgbClr val="000000"/>
                </a:solidFill>
                <a:latin typeface="Segoe UI Light"/>
                <a:ea typeface="Segoe UI Light"/>
              </a:rPr>
              <a:t>Often you need to add punctuation or spaces to format the output correctly</a:t>
            </a:r>
            <a:endParaRPr b="0" lang="en-US" sz="4400" spc="-1" strike="noStrike">
              <a:solidFill>
                <a:srgbClr val="000000"/>
              </a:solidFill>
              <a:latin typeface="Calibri"/>
            </a:endParaRPr>
          </a:p>
        </p:txBody>
      </p:sp>
      <p:sp>
        <p:nvSpPr>
          <p:cNvPr id="206" name="CustomShape 2"/>
          <p:cNvSpPr/>
          <p:nvPr/>
        </p:nvSpPr>
        <p:spPr>
          <a:xfrm>
            <a:off x="830880" y="2935800"/>
            <a:ext cx="396000" cy="518760"/>
          </a:xfrm>
          <a:prstGeom prst="rect">
            <a:avLst/>
          </a:prstGeom>
          <a:solidFill>
            <a:srgbClr val="ffffff"/>
          </a:solidFill>
          <a:ln>
            <a:noFill/>
          </a:ln>
        </p:spPr>
        <p:style>
          <a:lnRef idx="0"/>
          <a:fillRef idx="0"/>
          <a:effectRef idx="0"/>
          <a:fontRef idx="minor"/>
        </p:style>
        <p:txBody>
          <a:bodyPr wrap="none" anchor="ctr">
            <a:spAutoFit/>
          </a:bodyPr>
          <a:p>
            <a:pPr>
              <a:lnSpc>
                <a:spcPct val="100000"/>
              </a:lnSpc>
              <a:tabLst>
                <a:tab algn="l" pos="0"/>
              </a:tabLst>
            </a:pPr>
            <a:r>
              <a:rPr b="0" lang="en-US" sz="2800" spc="-1" strike="noStrike">
                <a:solidFill>
                  <a:srgbClr val="000000"/>
                </a:solidFill>
                <a:latin typeface="Consolas"/>
              </a:rPr>
              <a:t> </a:t>
            </a:r>
            <a:endParaRPr b="0" lang="en-US" sz="2800" spc="-1" strike="noStrike">
              <a:latin typeface="Arial"/>
            </a:endParaRPr>
          </a:p>
        </p:txBody>
      </p:sp>
      <p:sp>
        <p:nvSpPr>
          <p:cNvPr id="207" name="CustomShape 3"/>
          <p:cNvSpPr/>
          <p:nvPr/>
        </p:nvSpPr>
        <p:spPr>
          <a:xfrm>
            <a:off x="838080" y="2534760"/>
            <a:ext cx="184320" cy="522720"/>
          </a:xfrm>
          <a:prstGeom prst="rect">
            <a:avLst/>
          </a:prstGeom>
          <a:solidFill>
            <a:srgbClr val="ffffff"/>
          </a:solidFill>
          <a:ln>
            <a:noFill/>
          </a:ln>
        </p:spPr>
        <p:style>
          <a:lnRef idx="0"/>
          <a:fillRef idx="0"/>
          <a:effectRef idx="0"/>
          <a:fontRef idx="minor"/>
        </p:style>
      </p:sp>
      <p:sp>
        <p:nvSpPr>
          <p:cNvPr id="208" name="CustomShape 4"/>
          <p:cNvSpPr/>
          <p:nvPr/>
        </p:nvSpPr>
        <p:spPr>
          <a:xfrm>
            <a:off x="466560" y="2097000"/>
            <a:ext cx="9997200" cy="1371960"/>
          </a:xfrm>
          <a:prstGeom prst="rect">
            <a:avLst/>
          </a:prstGeom>
          <a:solidFill>
            <a:srgbClr val="ffffff"/>
          </a:solidFill>
          <a:ln>
            <a:noFill/>
          </a:ln>
        </p:spPr>
        <p:style>
          <a:lnRef idx="0"/>
          <a:fillRef idx="0"/>
          <a:effectRef idx="0"/>
          <a:fontRef idx="minor"/>
        </p:style>
        <p:txBody>
          <a:bodyPr wrap="none" anchor="ctr">
            <a:spAutoFit/>
          </a:bodyPr>
          <a:p>
            <a:pPr>
              <a:lnSpc>
                <a:spcPct val="100000"/>
              </a:lnSpc>
              <a:tabLst>
                <a:tab algn="l" pos="0"/>
              </a:tabLst>
            </a:pPr>
            <a:r>
              <a:rPr b="0" lang="en-US" sz="2800" spc="-1" strike="noStrike">
                <a:solidFill>
                  <a:srgbClr val="000000"/>
                </a:solidFill>
                <a:latin typeface="Consolas"/>
              </a:rPr>
              <a:t>firstName = input(</a:t>
            </a:r>
            <a:r>
              <a:rPr b="0" lang="en-US" sz="2800" spc="-1" strike="noStrike">
                <a:solidFill>
                  <a:srgbClr val="a31515"/>
                </a:solidFill>
                <a:latin typeface="Consolas"/>
              </a:rPr>
              <a:t>"What is your first name? "</a:t>
            </a:r>
            <a:r>
              <a:rPr b="0" lang="en-US" sz="2800" spc="-1" strike="noStrike">
                <a:solidFill>
                  <a:srgbClr val="000000"/>
                </a:solidFill>
                <a:latin typeface="Consolas"/>
              </a:rPr>
              <a:t>)</a:t>
            </a:r>
            <a:endParaRPr b="0" lang="en-US" sz="2800" spc="-1" strike="noStrike">
              <a:latin typeface="Arial"/>
            </a:endParaRPr>
          </a:p>
          <a:p>
            <a:pPr>
              <a:lnSpc>
                <a:spcPct val="100000"/>
              </a:lnSpc>
              <a:tabLst>
                <a:tab algn="l" pos="0"/>
              </a:tabLst>
            </a:pPr>
            <a:r>
              <a:rPr b="0" lang="en-US" sz="2800" spc="-1" strike="noStrike">
                <a:solidFill>
                  <a:srgbClr val="000000"/>
                </a:solidFill>
                <a:latin typeface="Consolas"/>
              </a:rPr>
              <a:t>lastName = input(</a:t>
            </a:r>
            <a:r>
              <a:rPr b="0" lang="en-US" sz="2800" spc="-1" strike="noStrike">
                <a:solidFill>
                  <a:srgbClr val="a31515"/>
                </a:solidFill>
                <a:latin typeface="Consolas"/>
              </a:rPr>
              <a:t>"What is your last name? "</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"Hello "</a:t>
            </a:r>
            <a:r>
              <a:rPr b="0" lang="en-US" sz="2800" spc="-1" strike="noStrike">
                <a:solidFill>
                  <a:srgbClr val="000000"/>
                </a:solidFill>
                <a:latin typeface="Consolas"/>
              </a:rPr>
              <a:t> + firstName + </a:t>
            </a:r>
            <a:r>
              <a:rPr b="0" lang="en-US" sz="2800" spc="-1" strike="noStrike">
                <a:solidFill>
                  <a:srgbClr val="a31515"/>
                </a:solidFill>
                <a:latin typeface="Consolas"/>
              </a:rPr>
              <a:t>" "</a:t>
            </a:r>
            <a:r>
              <a:rPr b="0" lang="en-US" sz="2800" spc="-1" strike="noStrike">
                <a:solidFill>
                  <a:srgbClr val="000000"/>
                </a:solidFill>
                <a:latin typeface="Consolas"/>
              </a:rPr>
              <a:t> + lastName) </a:t>
            </a:r>
            <a:endParaRPr b="0" lang="en-US" sz="2800" spc="-1" strike="noStrike">
              <a:latin typeface="Arial"/>
            </a:endParaRPr>
          </a:p>
        </p:txBody>
      </p:sp>
      <p:pic>
        <p:nvPicPr>
          <p:cNvPr id="209" name="Picture 6" descr=""/>
          <p:cNvPicPr/>
          <p:nvPr/>
        </p:nvPicPr>
        <p:blipFill>
          <a:blip r:embed="rId1"/>
          <a:stretch/>
        </p:blipFill>
        <p:spPr>
          <a:xfrm>
            <a:off x="2676240" y="3876120"/>
            <a:ext cx="6838920" cy="2347920"/>
          </a:xfrm>
          <a:prstGeom prst="rect">
            <a:avLst/>
          </a:prstGeom>
          <a:ln>
            <a:noFill/>
          </a:ln>
        </p:spPr>
      </p:pic>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379440" y="182160"/>
            <a:ext cx="11523960" cy="1063080"/>
          </a:xfrm>
          <a:prstGeom prst="rect">
            <a:avLst/>
          </a:prstGeom>
          <a:solidFill>
            <a:srgbClr val="b9cde5"/>
          </a:solidFill>
          <a:ln w="25560">
            <a:solidFill>
              <a:srgbClr val="4bacc6"/>
            </a:solidFill>
            <a:round/>
          </a:ln>
        </p:spPr>
        <p:txBody>
          <a:bodyPr>
            <a:noAutofit/>
          </a:bodyPr>
          <a:p>
            <a:pPr>
              <a:lnSpc>
                <a:spcPct val="80000"/>
              </a:lnSpc>
            </a:pPr>
            <a:r>
              <a:rPr b="0" lang="en-CA" sz="4400" spc="-1" strike="noStrike">
                <a:solidFill>
                  <a:srgbClr val="000000"/>
                </a:solidFill>
                <a:latin typeface="Calibri"/>
                <a:ea typeface="Segoe UI Light"/>
              </a:rPr>
              <a:t>Formatting output</a:t>
            </a:r>
            <a:endParaRPr b="0" lang="en-US" sz="4400" spc="-1" strike="noStrike">
              <a:solidFill>
                <a:srgbClr val="000000"/>
              </a:solidFill>
              <a:latin typeface="Calibri"/>
            </a:endParaRPr>
          </a:p>
        </p:txBody>
      </p:sp>
      <p:sp>
        <p:nvSpPr>
          <p:cNvPr id="211" name="TextShape 2"/>
          <p:cNvSpPr txBox="1"/>
          <p:nvPr/>
        </p:nvSpPr>
        <p:spPr>
          <a:xfrm>
            <a:off x="379440" y="1388160"/>
            <a:ext cx="11525040" cy="5290200"/>
          </a:xfrm>
          <a:prstGeom prst="rect">
            <a:avLst/>
          </a:prstGeom>
          <a:noFill/>
          <a:ln>
            <a:noFill/>
          </a:ln>
        </p:spPr>
        <p:txBody>
          <a:bodyPr lIns="90000" rIns="90000" tIns="45000" bIns="45000">
            <a:noAutofit/>
          </a:bodyPr>
          <a:p>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2" name="Picture 7" descr=""/>
          <p:cNvPicPr/>
          <p:nvPr/>
        </p:nvPicPr>
        <p:blipFill>
          <a:blip r:embed="rId1"/>
          <a:stretch/>
        </p:blipFill>
        <p:spPr>
          <a:xfrm>
            <a:off x="2412000" y="4005720"/>
            <a:ext cx="7367760" cy="2851920"/>
          </a:xfrm>
          <a:prstGeom prst="rect">
            <a:avLst/>
          </a:prstGeom>
          <a:ln>
            <a:noFill/>
          </a:ln>
        </p:spPr>
      </p:pic>
      <p:sp>
        <p:nvSpPr>
          <p:cNvPr id="213"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CA" sz="4400" spc="-1" strike="noStrike">
                <a:solidFill>
                  <a:srgbClr val="000000"/>
                </a:solidFill>
                <a:latin typeface="Segoe UI Light"/>
                <a:ea typeface="Segoe UI Light"/>
              </a:rPr>
              <a:t>Now you can create a story teller program!</a:t>
            </a:r>
            <a:endParaRPr b="0" lang="en-US" sz="4400" spc="-1" strike="noStrike">
              <a:solidFill>
                <a:srgbClr val="000000"/>
              </a:solidFill>
              <a:latin typeface="Calibri"/>
            </a:endParaRPr>
          </a:p>
        </p:txBody>
      </p:sp>
      <p:sp>
        <p:nvSpPr>
          <p:cNvPr id="214" name="CustomShape 2"/>
          <p:cNvSpPr/>
          <p:nvPr/>
        </p:nvSpPr>
        <p:spPr>
          <a:xfrm>
            <a:off x="830880" y="2935800"/>
            <a:ext cx="396000" cy="518760"/>
          </a:xfrm>
          <a:prstGeom prst="rect">
            <a:avLst/>
          </a:prstGeom>
          <a:solidFill>
            <a:srgbClr val="ffffff"/>
          </a:solidFill>
          <a:ln>
            <a:noFill/>
          </a:ln>
        </p:spPr>
        <p:style>
          <a:lnRef idx="0"/>
          <a:fillRef idx="0"/>
          <a:effectRef idx="0"/>
          <a:fontRef idx="minor"/>
        </p:style>
        <p:txBody>
          <a:bodyPr wrap="none" anchor="ctr">
            <a:spAutoFit/>
          </a:bodyPr>
          <a:p>
            <a:pPr>
              <a:lnSpc>
                <a:spcPct val="100000"/>
              </a:lnSpc>
              <a:tabLst>
                <a:tab algn="l" pos="0"/>
              </a:tabLst>
            </a:pPr>
            <a:r>
              <a:rPr b="0" lang="en-US" sz="2800" spc="-1" strike="noStrike">
                <a:solidFill>
                  <a:srgbClr val="000000"/>
                </a:solidFill>
                <a:latin typeface="Consolas"/>
              </a:rPr>
              <a:t> </a:t>
            </a:r>
            <a:endParaRPr b="0" lang="en-US" sz="2800" spc="-1" strike="noStrike">
              <a:latin typeface="Arial"/>
            </a:endParaRPr>
          </a:p>
        </p:txBody>
      </p:sp>
      <p:sp>
        <p:nvSpPr>
          <p:cNvPr id="215" name="CustomShape 3"/>
          <p:cNvSpPr/>
          <p:nvPr/>
        </p:nvSpPr>
        <p:spPr>
          <a:xfrm>
            <a:off x="838080" y="2534760"/>
            <a:ext cx="184320" cy="522720"/>
          </a:xfrm>
          <a:prstGeom prst="rect">
            <a:avLst/>
          </a:prstGeom>
          <a:solidFill>
            <a:srgbClr val="ffffff"/>
          </a:solidFill>
          <a:ln>
            <a:noFill/>
          </a:ln>
        </p:spPr>
        <p:style>
          <a:lnRef idx="0"/>
          <a:fillRef idx="0"/>
          <a:effectRef idx="0"/>
          <a:fontRef idx="minor"/>
        </p:style>
      </p:sp>
      <p:sp>
        <p:nvSpPr>
          <p:cNvPr id="216" name="CustomShape 4"/>
          <p:cNvSpPr/>
          <p:nvPr/>
        </p:nvSpPr>
        <p:spPr>
          <a:xfrm>
            <a:off x="838080" y="2521800"/>
            <a:ext cx="184320" cy="522720"/>
          </a:xfrm>
          <a:prstGeom prst="rect">
            <a:avLst/>
          </a:prstGeom>
          <a:solidFill>
            <a:srgbClr val="ffffff"/>
          </a:solidFill>
          <a:ln>
            <a:noFill/>
          </a:ln>
        </p:spPr>
        <p:style>
          <a:lnRef idx="0"/>
          <a:fillRef idx="0"/>
          <a:effectRef idx="0"/>
          <a:fontRef idx="minor"/>
        </p:style>
      </p:sp>
      <p:sp>
        <p:nvSpPr>
          <p:cNvPr id="217" name="CustomShape 5"/>
          <p:cNvSpPr/>
          <p:nvPr/>
        </p:nvSpPr>
        <p:spPr>
          <a:xfrm>
            <a:off x="500400" y="1670400"/>
            <a:ext cx="11703960" cy="2225160"/>
          </a:xfrm>
          <a:prstGeom prst="rect">
            <a:avLst/>
          </a:prstGeom>
          <a:solidFill>
            <a:srgbClr val="ffffff"/>
          </a:solidFill>
          <a:ln>
            <a:noFill/>
          </a:ln>
        </p:spPr>
        <p:style>
          <a:lnRef idx="0"/>
          <a:fillRef idx="0"/>
          <a:effectRef idx="0"/>
          <a:fontRef idx="minor"/>
        </p:style>
        <p:txBody>
          <a:bodyPr wrap="none" anchor="ctr">
            <a:spAutoFit/>
          </a:bodyPr>
          <a:p>
            <a:pPr>
              <a:lnSpc>
                <a:spcPct val="100000"/>
              </a:lnSpc>
              <a:tabLst>
                <a:tab algn="l" pos="0"/>
              </a:tabLst>
            </a:pPr>
            <a:r>
              <a:rPr b="0" lang="en-US" sz="2800" spc="-1" strike="noStrike">
                <a:solidFill>
                  <a:srgbClr val="000000"/>
                </a:solidFill>
                <a:latin typeface="Consolas"/>
              </a:rPr>
              <a:t>animal = input(</a:t>
            </a:r>
            <a:r>
              <a:rPr b="0" lang="en-US" sz="2800" spc="-1" strike="noStrike">
                <a:solidFill>
                  <a:srgbClr val="a31515"/>
                </a:solidFill>
                <a:latin typeface="Consolas"/>
              </a:rPr>
              <a:t>"What is your favorite animal? "</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00"/>
                </a:solidFill>
                <a:latin typeface="Consolas"/>
              </a:rPr>
              <a:t>building = input(</a:t>
            </a:r>
            <a:r>
              <a:rPr b="0" lang="en-US" sz="2800" spc="-1" strike="noStrike">
                <a:solidFill>
                  <a:srgbClr val="a31515"/>
                </a:solidFill>
                <a:latin typeface="Consolas"/>
              </a:rPr>
              <a:t>"Name a famous building: "</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00"/>
                </a:solidFill>
                <a:latin typeface="Consolas"/>
              </a:rPr>
              <a:t>color = input(</a:t>
            </a:r>
            <a:r>
              <a:rPr b="0" lang="en-US" sz="2800" spc="-1" strike="noStrike">
                <a:solidFill>
                  <a:srgbClr val="a31515"/>
                </a:solidFill>
                <a:latin typeface="Consolas"/>
              </a:rPr>
              <a:t>"What is your favorite color? "</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"Hickory Dickory Dock!"</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"The "</a:t>
            </a:r>
            <a:r>
              <a:rPr b="0" lang="en-US" sz="2800" spc="-1" strike="noStrike">
                <a:solidFill>
                  <a:srgbClr val="000000"/>
                </a:solidFill>
                <a:latin typeface="Consolas"/>
              </a:rPr>
              <a:t>+color+</a:t>
            </a:r>
            <a:r>
              <a:rPr b="0" lang="en-US" sz="2800" spc="-1" strike="noStrike">
                <a:solidFill>
                  <a:srgbClr val="a31515"/>
                </a:solidFill>
                <a:latin typeface="Consolas"/>
              </a:rPr>
              <a:t>" "</a:t>
            </a:r>
            <a:r>
              <a:rPr b="0" lang="en-US" sz="2800" spc="-1" strike="noStrike">
                <a:solidFill>
                  <a:srgbClr val="000000"/>
                </a:solidFill>
                <a:latin typeface="Consolas"/>
              </a:rPr>
              <a:t>+animal+</a:t>
            </a:r>
            <a:r>
              <a:rPr b="0" lang="en-US" sz="2800" spc="-1" strike="noStrike">
                <a:solidFill>
                  <a:srgbClr val="a31515"/>
                </a:solidFill>
                <a:latin typeface="Consolas"/>
              </a:rPr>
              <a:t>" ran up the "</a:t>
            </a:r>
            <a:r>
              <a:rPr b="0" lang="en-US" sz="2800" spc="-1" strike="noStrike">
                <a:solidFill>
                  <a:srgbClr val="000000"/>
                </a:solidFill>
                <a:latin typeface="Consolas"/>
              </a:rPr>
              <a:t>+building)</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CA" sz="4400" spc="-1" strike="noStrike">
                <a:solidFill>
                  <a:srgbClr val="000000"/>
                </a:solidFill>
                <a:latin typeface="Segoe UI Light"/>
                <a:ea typeface="Segoe UI Light"/>
              </a:rPr>
              <a:t>Variables also allow you to manipulate the contents of the variable</a:t>
            </a:r>
            <a:endParaRPr b="0" lang="en-US" sz="4400" spc="-1" strike="noStrike">
              <a:solidFill>
                <a:srgbClr val="000000"/>
              </a:solidFill>
              <a:latin typeface="Calibri"/>
            </a:endParaRPr>
          </a:p>
        </p:txBody>
      </p:sp>
      <p:sp>
        <p:nvSpPr>
          <p:cNvPr id="219" name="CustomShape 2"/>
          <p:cNvSpPr/>
          <p:nvPr/>
        </p:nvSpPr>
        <p:spPr>
          <a:xfrm>
            <a:off x="838080" y="2305440"/>
            <a:ext cx="8332200" cy="1798560"/>
          </a:xfrm>
          <a:prstGeom prst="rect">
            <a:avLst/>
          </a:prstGeom>
          <a:solidFill>
            <a:srgbClr val="ffffff"/>
          </a:solidFill>
          <a:ln>
            <a:noFill/>
          </a:ln>
        </p:spPr>
        <p:style>
          <a:lnRef idx="0"/>
          <a:fillRef idx="0"/>
          <a:effectRef idx="0"/>
          <a:fontRef idx="minor"/>
        </p:style>
        <p:txBody>
          <a:bodyPr anchor="ctr">
            <a:spAutoFit/>
          </a:bodyPr>
          <a:p>
            <a:pPr>
              <a:lnSpc>
                <a:spcPct val="100000"/>
              </a:lnSpc>
              <a:tabLst>
                <a:tab algn="l" pos="0"/>
              </a:tabLst>
            </a:pPr>
            <a:r>
              <a:rPr b="0" lang="en-US" sz="2800" spc="-1" strike="noStrike">
                <a:solidFill>
                  <a:srgbClr val="000000"/>
                </a:solidFill>
                <a:latin typeface="Consolas"/>
              </a:rPr>
              <a:t>message = </a:t>
            </a:r>
            <a:r>
              <a:rPr b="0" lang="en-US" sz="2800" spc="-1" strike="noStrike">
                <a:solidFill>
                  <a:srgbClr val="a31515"/>
                </a:solidFill>
                <a:latin typeface="Consolas"/>
              </a:rPr>
              <a:t>'Hello world'</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(message.lower())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(message.upper())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(message.swapcase())</a:t>
            </a:r>
            <a:endParaRPr b="0" lang="en-US" sz="2800" spc="-1" strike="noStrike">
              <a:latin typeface="Arial"/>
            </a:endParaRPr>
          </a:p>
        </p:txBody>
      </p:sp>
      <p:pic>
        <p:nvPicPr>
          <p:cNvPr id="220" name="Picture 4" descr=""/>
          <p:cNvPicPr/>
          <p:nvPr/>
        </p:nvPicPr>
        <p:blipFill>
          <a:blip r:embed="rId1"/>
          <a:stretch/>
        </p:blipFill>
        <p:spPr>
          <a:xfrm>
            <a:off x="6095880" y="2297160"/>
            <a:ext cx="11434320" cy="5792760"/>
          </a:xfrm>
          <a:prstGeom prst="rect">
            <a:avLst/>
          </a:prstGeom>
          <a:ln>
            <a:noFill/>
          </a:ln>
        </p:spPr>
      </p:pic>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379440" y="182160"/>
            <a:ext cx="11523960" cy="1063080"/>
          </a:xfrm>
          <a:prstGeom prst="rect">
            <a:avLst/>
          </a:prstGeom>
          <a:solidFill>
            <a:srgbClr val="b9cde5"/>
          </a:solidFill>
          <a:ln w="25560">
            <a:solidFill>
              <a:srgbClr val="4bacc6"/>
            </a:solidFill>
            <a:round/>
          </a:ln>
        </p:spPr>
        <p:txBody>
          <a:bodyPr>
            <a:noAutofit/>
          </a:bodyPr>
          <a:p>
            <a:pPr>
              <a:lnSpc>
                <a:spcPct val="80000"/>
              </a:lnSpc>
            </a:pPr>
            <a:r>
              <a:rPr b="0" lang="en-CA" sz="4400" spc="-1" strike="noStrike">
                <a:solidFill>
                  <a:srgbClr val="000000"/>
                </a:solidFill>
                <a:latin typeface="Calibri"/>
                <a:ea typeface="Segoe UI Light"/>
              </a:rPr>
              <a:t>Manipulating values with string functions</a:t>
            </a:r>
            <a:endParaRPr b="0" lang="en-US" sz="4400" spc="-1" strike="noStrike">
              <a:solidFill>
                <a:srgbClr val="000000"/>
              </a:solidFill>
              <a:latin typeface="Calibri"/>
            </a:endParaRPr>
          </a:p>
        </p:txBody>
      </p:sp>
      <p:sp>
        <p:nvSpPr>
          <p:cNvPr id="222" name="TextShape 2"/>
          <p:cNvSpPr txBox="1"/>
          <p:nvPr/>
        </p:nvSpPr>
        <p:spPr>
          <a:xfrm>
            <a:off x="379440" y="1388160"/>
            <a:ext cx="11525040" cy="5290200"/>
          </a:xfrm>
          <a:prstGeom prst="rect">
            <a:avLst/>
          </a:prstGeom>
          <a:solidFill>
            <a:srgbClr val="ffffff"/>
          </a:solidFill>
          <a:ln w="25560">
            <a:solidFill>
              <a:srgbClr val="4bacc6"/>
            </a:solidFill>
            <a:round/>
          </a:ln>
        </p:spPr>
        <p:txBody>
          <a:bodyPr lIns="90000" rIns="90000" tIns="45000" bIns="45000">
            <a:noAutofit/>
          </a:bodyPr>
          <a:p>
            <a:pPr>
              <a:lnSpc>
                <a:spcPct val="100000"/>
              </a:lnSpc>
              <a:spcBef>
                <a:spcPts val="1400"/>
              </a:spcBef>
              <a:tabLst>
                <a:tab algn="l" pos="0"/>
              </a:tabLst>
            </a:pPr>
            <a:r>
              <a:rPr b="0" i="1" lang="en-US" sz="3200" spc="-1" strike="noStrike">
                <a:solidFill>
                  <a:srgbClr val="000000"/>
                </a:solidFill>
                <a:latin typeface="Calibri"/>
                <a:ea typeface="Segoe UI Light"/>
              </a:rPr>
              <a:t>Learn python</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CA" sz="4400" spc="-1" strike="noStrike">
                <a:solidFill>
                  <a:srgbClr val="000000"/>
                </a:solidFill>
                <a:latin typeface="Segoe UI Light"/>
                <a:ea typeface="Segoe UI Light"/>
              </a:rPr>
              <a:t>Two way conversations allow you to do more with computers</a:t>
            </a:r>
            <a:endParaRPr b="0" lang="en-US" sz="4400" spc="-1" strike="noStrike">
              <a:solidFill>
                <a:srgbClr val="000000"/>
              </a:solidFill>
              <a:latin typeface="Calibri"/>
            </a:endParaRPr>
          </a:p>
        </p:txBody>
      </p:sp>
      <p:sp>
        <p:nvSpPr>
          <p:cNvPr id="166"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Websites need your address and payment information so they can ship you products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Insurance companies need information to calculate how much you would pay for car insurance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Even calculators need you to enter the numbers before they can tell you the answer</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Cortana will tell you a joke if you ask her</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6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3" name="Content Placeholder 6" descr=""/>
          <p:cNvPicPr/>
          <p:nvPr/>
        </p:nvPicPr>
        <p:blipFill>
          <a:blip r:embed="rId1"/>
          <a:stretch/>
        </p:blipFill>
        <p:spPr>
          <a:xfrm>
            <a:off x="1600200" y="2205000"/>
            <a:ext cx="2886840" cy="3285360"/>
          </a:xfrm>
          <a:prstGeom prst="rect">
            <a:avLst/>
          </a:prstGeom>
          <a:ln>
            <a:noFill/>
          </a:ln>
        </p:spPr>
      </p:pic>
      <p:sp>
        <p:nvSpPr>
          <p:cNvPr id="224" name="TextShape 1"/>
          <p:cNvSpPr txBox="1"/>
          <p:nvPr/>
        </p:nvSpPr>
        <p:spPr>
          <a:xfrm>
            <a:off x="6275880" y="1371600"/>
            <a:ext cx="5618880" cy="4952520"/>
          </a:xfrm>
          <a:prstGeom prst="rect">
            <a:avLst/>
          </a:prstGeom>
          <a:noFill/>
          <a:ln>
            <a:noFill/>
          </a:ln>
        </p:spPr>
        <p:txBody>
          <a:bodyPr lIns="90000" rIns="90000" tIns="45000" bIns="45000">
            <a:noAutofit/>
          </a:bodyPr>
          <a:p>
            <a:pPr marL="342720" indent="-342360">
              <a:lnSpc>
                <a:spcPct val="100000"/>
              </a:lnSpc>
              <a:spcBef>
                <a:spcPts val="1199"/>
              </a:spcBef>
              <a:buClr>
                <a:srgbClr val="000000"/>
              </a:buClr>
              <a:buFont typeface="Arial"/>
              <a:buChar char="•"/>
            </a:pPr>
            <a:r>
              <a:rPr b="1" lang="en-CA" sz="3200" spc="-1" strike="noStrike">
                <a:solidFill>
                  <a:srgbClr val="000000"/>
                </a:solidFill>
                <a:latin typeface="Segoe UI Light"/>
                <a:ea typeface="Segoe UI Light"/>
              </a:rPr>
              <a:t>Lower, upper, and swapcase are different string functions</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1" lang="en-CA" sz="3200" spc="-1" strike="noStrike">
                <a:solidFill>
                  <a:srgbClr val="000000"/>
                </a:solidFill>
                <a:latin typeface="Segoe UI Light"/>
                <a:ea typeface="Segoe UI Light"/>
              </a:rPr>
              <a:t>Because we are storing a string in the variable, we can use any of the Python string functions to manipulate the string</a:t>
            </a:r>
            <a:endParaRPr b="1" lang="en-US" sz="3200" spc="-1" strike="noStrike">
              <a:solidFill>
                <a:srgbClr val="000000"/>
              </a:solidFill>
              <a:latin typeface="Segoe UI Light"/>
            </a:endParaRPr>
          </a:p>
        </p:txBody>
      </p:sp>
      <p:sp>
        <p:nvSpPr>
          <p:cNvPr id="225" name="TextShape 2"/>
          <p:cNvSpPr txBox="1"/>
          <p:nvPr/>
        </p:nvSpPr>
        <p:spPr>
          <a:xfrm>
            <a:off x="379440" y="182160"/>
            <a:ext cx="11523960" cy="1063080"/>
          </a:xfrm>
          <a:prstGeom prst="rect">
            <a:avLst/>
          </a:prstGeom>
          <a:noFill/>
          <a:ln>
            <a:noFill/>
          </a:ln>
        </p:spPr>
        <p:txBody>
          <a:bodyPr>
            <a:noAutofit/>
          </a:bodyPr>
          <a:p>
            <a:pPr>
              <a:lnSpc>
                <a:spcPct val="80000"/>
              </a:lnSpc>
            </a:pPr>
            <a:r>
              <a:rPr b="0" lang="en-CA" sz="4400" spc="-1" strike="noStrike">
                <a:solidFill>
                  <a:srgbClr val="000000"/>
                </a:solidFill>
                <a:latin typeface="Segoe UI Light"/>
                <a:ea typeface="Segoe UI Light"/>
              </a:rPr>
              <a:t>Geek Tip!</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379440" y="182160"/>
            <a:ext cx="11523960" cy="1063080"/>
          </a:xfrm>
          <a:prstGeom prst="rect">
            <a:avLst/>
          </a:prstGeom>
          <a:solidFill>
            <a:srgbClr val="b9cde5"/>
          </a:solidFill>
          <a:ln w="25560">
            <a:solidFill>
              <a:srgbClr val="4bacc6"/>
            </a:solidFill>
            <a:round/>
          </a:ln>
        </p:spPr>
        <p:txBody>
          <a:bodyPr>
            <a:noAutofit/>
          </a:bodyPr>
          <a:p>
            <a:pPr>
              <a:lnSpc>
                <a:spcPct val="80000"/>
              </a:lnSpc>
            </a:pPr>
            <a:r>
              <a:rPr b="0" lang="en-US" sz="4400" spc="-1" strike="noStrike">
                <a:solidFill>
                  <a:srgbClr val="000000"/>
                </a:solidFill>
                <a:latin typeface="Calibri"/>
                <a:ea typeface="Segoe UI Light"/>
              </a:rPr>
              <a:t>Learn python</a:t>
            </a:r>
            <a:endParaRPr b="0" lang="en-US" sz="4400" spc="-1" strike="noStrike">
              <a:solidFill>
                <a:srgbClr val="000000"/>
              </a:solidFill>
              <a:latin typeface="Calibri"/>
            </a:endParaRPr>
          </a:p>
        </p:txBody>
      </p:sp>
      <p:sp>
        <p:nvSpPr>
          <p:cNvPr id="227" name="TextShape 2"/>
          <p:cNvSpPr txBox="1"/>
          <p:nvPr/>
        </p:nvSpPr>
        <p:spPr>
          <a:xfrm>
            <a:off x="379440" y="1388160"/>
            <a:ext cx="11525040" cy="5290200"/>
          </a:xfrm>
          <a:prstGeom prst="rect">
            <a:avLst/>
          </a:prstGeom>
          <a:solidFill>
            <a:srgbClr val="ffffff"/>
          </a:solidFill>
          <a:ln w="25560">
            <a:solidFill>
              <a:srgbClr val="4bacc6"/>
            </a:solidFill>
            <a:round/>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Calibri"/>
                <a:ea typeface="Segoe UI Light"/>
              </a:rPr>
              <a:t>pycharm awesomeness</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379440" y="182160"/>
            <a:ext cx="11523960" cy="1063080"/>
          </a:xfrm>
          <a:prstGeom prst="rect">
            <a:avLst/>
          </a:prstGeom>
          <a:noFill/>
          <a:ln>
            <a:noFill/>
          </a:ln>
        </p:spPr>
        <p:txBody>
          <a:bodyPr>
            <a:noAutofit/>
          </a:bodyPr>
          <a:p>
            <a:pPr>
              <a:lnSpc>
                <a:spcPct val="80000"/>
              </a:lnSpc>
            </a:pPr>
            <a:r>
              <a:rPr b="0" lang="en-CA" sz="4400" spc="-1" strike="noStrike">
                <a:solidFill>
                  <a:srgbClr val="000000"/>
                </a:solidFill>
                <a:latin typeface="Segoe UI Light"/>
                <a:ea typeface="Segoe UI Light"/>
              </a:rPr>
              <a:t>Did you notice the pop up list?</a:t>
            </a:r>
            <a:endParaRPr b="0" lang="en-US" sz="4400" spc="-1" strike="noStrike">
              <a:solidFill>
                <a:srgbClr val="000000"/>
              </a:solidFill>
              <a:latin typeface="Calibri"/>
            </a:endParaRPr>
          </a:p>
        </p:txBody>
      </p:sp>
      <p:sp>
        <p:nvSpPr>
          <p:cNvPr id="229" name="CustomShape 2"/>
          <p:cNvSpPr/>
          <p:nvPr/>
        </p:nvSpPr>
        <p:spPr>
          <a:xfrm>
            <a:off x="838080" y="1497240"/>
            <a:ext cx="5263920" cy="4356720"/>
          </a:xfrm>
          <a:prstGeom prst="rect">
            <a:avLst/>
          </a:prstGeom>
          <a:solidFill>
            <a:srgbClr val="ffffff"/>
          </a:solidFill>
          <a:ln>
            <a:noFill/>
          </a:ln>
        </p:spPr>
        <p:style>
          <a:lnRef idx="0"/>
          <a:fillRef idx="0"/>
          <a:effectRef idx="0"/>
          <a:fontRef idx="minor"/>
        </p:style>
        <p:txBody>
          <a:bodyPr anchor="ctr">
            <a:spAutoFit/>
          </a:bodyPr>
          <a:p>
            <a:pPr>
              <a:lnSpc>
                <a:spcPct val="100000"/>
              </a:lnSpc>
              <a:tabLst>
                <a:tab algn="l" pos="0"/>
              </a:tabLst>
            </a:pPr>
            <a:r>
              <a:rPr b="0" lang="en-US" sz="2800" spc="-1" strike="noStrike">
                <a:solidFill>
                  <a:srgbClr val="000000"/>
                </a:solidFill>
                <a:latin typeface="Segoe UI Light"/>
              </a:rPr>
              <a:t>That’s IntelliSense. </a:t>
            </a:r>
            <a:endParaRPr b="0" lang="en-US" sz="2800" spc="-1" strike="noStrike">
              <a:latin typeface="Arial"/>
            </a:endParaRPr>
          </a:p>
          <a:p>
            <a:pPr>
              <a:lnSpc>
                <a:spcPct val="100000"/>
              </a:lnSpc>
              <a:tabLst>
                <a:tab algn="l" pos="0"/>
              </a:tabLst>
            </a:pPr>
            <a:endParaRPr b="0" lang="en-US" sz="2800" spc="-1" strike="noStrike">
              <a:latin typeface="Arial"/>
            </a:endParaRPr>
          </a:p>
          <a:p>
            <a:pPr>
              <a:lnSpc>
                <a:spcPct val="100000"/>
              </a:lnSpc>
              <a:tabLst>
                <a:tab algn="l" pos="0"/>
              </a:tabLst>
            </a:pPr>
            <a:r>
              <a:rPr b="0" lang="en-US" sz="2800" spc="-1" strike="noStrike">
                <a:solidFill>
                  <a:srgbClr val="000000"/>
                </a:solidFill>
                <a:latin typeface="Segoe UI Light"/>
              </a:rPr>
              <a:t>pycharm will suggest possible functions that you can call automatically after you type the ‘.’ </a:t>
            </a:r>
            <a:endParaRPr b="0" lang="en-US" sz="2800" spc="-1" strike="noStrike">
              <a:latin typeface="Arial"/>
            </a:endParaRPr>
          </a:p>
          <a:p>
            <a:pPr>
              <a:lnSpc>
                <a:spcPct val="100000"/>
              </a:lnSpc>
              <a:tabLst>
                <a:tab algn="l" pos="0"/>
              </a:tabLst>
            </a:pPr>
            <a:endParaRPr b="0" lang="en-US" sz="2800" spc="-1" strike="noStrike">
              <a:latin typeface="Arial"/>
            </a:endParaRPr>
          </a:p>
          <a:p>
            <a:pPr>
              <a:lnSpc>
                <a:spcPct val="100000"/>
              </a:lnSpc>
              <a:tabLst>
                <a:tab algn="l" pos="0"/>
              </a:tabLst>
            </a:pPr>
            <a:r>
              <a:rPr b="0" lang="en-US" sz="2800" spc="-1" strike="noStrike">
                <a:solidFill>
                  <a:srgbClr val="000000"/>
                </a:solidFill>
                <a:latin typeface="Segoe UI Light"/>
              </a:rPr>
              <a:t>You can also use CTRL+J or CTRL+SPACE to launch IntelliSense</a:t>
            </a:r>
            <a:endParaRPr b="0" lang="en-US" sz="2800" spc="-1" strike="noStrike">
              <a:latin typeface="Arial"/>
            </a:endParaRPr>
          </a:p>
        </p:txBody>
      </p:sp>
      <p:pic>
        <p:nvPicPr>
          <p:cNvPr id="230" name="Picture 2" descr=""/>
          <p:cNvPicPr/>
          <p:nvPr/>
        </p:nvPicPr>
        <p:blipFill>
          <a:blip r:embed="rId1"/>
          <a:stretch/>
        </p:blipFill>
        <p:spPr>
          <a:xfrm>
            <a:off x="6242760" y="1690560"/>
            <a:ext cx="5550480" cy="3344400"/>
          </a:xfrm>
          <a:prstGeom prst="rect">
            <a:avLst/>
          </a:prstGeom>
          <a:ln>
            <a:noFill/>
          </a:ln>
        </p:spPr>
      </p:pic>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379440" y="182160"/>
            <a:ext cx="11523960" cy="1063080"/>
          </a:xfrm>
          <a:prstGeom prst="rect">
            <a:avLst/>
          </a:prstGeom>
          <a:noFill/>
          <a:ln>
            <a:noFill/>
          </a:ln>
        </p:spPr>
        <p:txBody>
          <a:bodyPr>
            <a:noAutofit/>
          </a:bodyPr>
          <a:p>
            <a:pPr>
              <a:lnSpc>
                <a:spcPct val="80000"/>
              </a:lnSpc>
            </a:pPr>
            <a:r>
              <a:rPr b="0" lang="en-CA" sz="4400" spc="-1" strike="noStrike">
                <a:solidFill>
                  <a:srgbClr val="000000"/>
                </a:solidFill>
                <a:latin typeface="Segoe UI Light"/>
                <a:ea typeface="Segoe UI Light"/>
              </a:rPr>
              <a:t>What do you think these functions will do?</a:t>
            </a:r>
            <a:endParaRPr b="0" lang="en-US" sz="4400" spc="-1" strike="noStrike">
              <a:solidFill>
                <a:srgbClr val="000000"/>
              </a:solidFill>
              <a:latin typeface="Calibri"/>
            </a:endParaRPr>
          </a:p>
        </p:txBody>
      </p:sp>
      <p:sp>
        <p:nvSpPr>
          <p:cNvPr id="232" name="CustomShape 2"/>
          <p:cNvSpPr/>
          <p:nvPr/>
        </p:nvSpPr>
        <p:spPr>
          <a:xfrm>
            <a:off x="838080" y="1855080"/>
            <a:ext cx="8356320" cy="2225160"/>
          </a:xfrm>
          <a:prstGeom prst="rect">
            <a:avLst/>
          </a:prstGeom>
          <a:solidFill>
            <a:srgbClr val="ffffff"/>
          </a:solidFill>
          <a:ln>
            <a:noFill/>
          </a:ln>
        </p:spPr>
        <p:style>
          <a:lnRef idx="0"/>
          <a:fillRef idx="0"/>
          <a:effectRef idx="0"/>
          <a:fontRef idx="minor"/>
        </p:style>
        <p:txBody>
          <a:bodyPr anchor="ctr">
            <a:spAutoFit/>
          </a:bodyPr>
          <a:p>
            <a:pPr>
              <a:lnSpc>
                <a:spcPct val="100000"/>
              </a:lnSpc>
              <a:tabLst>
                <a:tab algn="l" pos="0"/>
              </a:tabLst>
            </a:pPr>
            <a:r>
              <a:rPr b="0" lang="en-US" sz="2800" spc="-1" strike="noStrike">
                <a:solidFill>
                  <a:srgbClr val="000000"/>
                </a:solidFill>
                <a:latin typeface="Consolas"/>
              </a:rPr>
              <a:t>message = </a:t>
            </a:r>
            <a:r>
              <a:rPr b="0" lang="en-US" sz="2800" spc="-1" strike="noStrike">
                <a:solidFill>
                  <a:srgbClr val="a31515"/>
                </a:solidFill>
                <a:latin typeface="Consolas"/>
              </a:rPr>
              <a:t>'Hello world'</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(message.find(</a:t>
            </a:r>
            <a:r>
              <a:rPr b="0" lang="en-US" sz="2800" spc="-1" strike="noStrike">
                <a:solidFill>
                  <a:srgbClr val="a31515"/>
                </a:solidFill>
                <a:latin typeface="Consolas"/>
              </a:rPr>
              <a:t>'world'</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(message.count(</a:t>
            </a:r>
            <a:r>
              <a:rPr b="0" lang="en-US" sz="2800" spc="-1" strike="noStrike">
                <a:solidFill>
                  <a:srgbClr val="a31515"/>
                </a:solidFill>
                <a:latin typeface="Consolas"/>
              </a:rPr>
              <a:t>'o'</a:t>
            </a:r>
            <a:r>
              <a:rPr b="0" lang="en-US" sz="2800" spc="-1" strike="noStrike">
                <a:solidFill>
                  <a:srgbClr val="000000"/>
                </a:solidFill>
                <a:latin typeface="Consolas"/>
              </a:rPr>
              <a:t>))</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(message.capitalize())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(message.replace(</a:t>
            </a:r>
            <a:r>
              <a:rPr b="0" lang="en-US" sz="2800" spc="-1" strike="noStrike">
                <a:solidFill>
                  <a:srgbClr val="a31515"/>
                </a:solidFill>
                <a:latin typeface="Consolas"/>
              </a:rPr>
              <a:t>'Hello'</a:t>
            </a:r>
            <a:r>
              <a:rPr b="0" lang="en-US" sz="2800" spc="-1" strike="noStrike">
                <a:solidFill>
                  <a:srgbClr val="000000"/>
                </a:solidFill>
                <a:latin typeface="Consolas"/>
              </a:rPr>
              <a:t>,</a:t>
            </a:r>
            <a:r>
              <a:rPr b="0" lang="en-US" sz="2800" spc="-1" strike="noStrike">
                <a:solidFill>
                  <a:srgbClr val="a31515"/>
                </a:solidFill>
                <a:latin typeface="Consolas"/>
              </a:rPr>
              <a:t>'Hi'</a:t>
            </a:r>
            <a:r>
              <a:rPr b="0" lang="en-US" sz="2800" spc="-1" strike="noStrike">
                <a:solidFill>
                  <a:srgbClr val="000000"/>
                </a:solidFill>
                <a:latin typeface="Consolas"/>
              </a:rPr>
              <a:t>))</a:t>
            </a:r>
            <a:endParaRPr b="0" lang="en-US" sz="2800" spc="-1" strike="noStrike">
              <a:latin typeface="Arial"/>
            </a:endParaRPr>
          </a:p>
        </p:txBody>
      </p:sp>
      <p:pic>
        <p:nvPicPr>
          <p:cNvPr id="233" name="Picture 6" descr=""/>
          <p:cNvPicPr/>
          <p:nvPr/>
        </p:nvPicPr>
        <p:blipFill>
          <a:blip r:embed="rId1"/>
          <a:stretch/>
        </p:blipFill>
        <p:spPr>
          <a:xfrm>
            <a:off x="3745080" y="4342680"/>
            <a:ext cx="4701600" cy="2514960"/>
          </a:xfrm>
          <a:prstGeom prst="rect">
            <a:avLst/>
          </a:prstGeom>
          <a:ln>
            <a:noFill/>
          </a:ln>
        </p:spPr>
      </p:pic>
    </p:spTree>
  </p:cSld>
  <mc:AlternateContent>
    <mc:Choice Requires="p14">
      <p:transition spd="slow" p14:dur="2000"/>
    </mc:Choice>
    <mc:Fallback>
      <p:transition spd="slow"/>
    </mc:Fallback>
  </mc:AlternateContent>
  <p:timing>
    <p:tnLst>
      <p:par>
        <p:cTn id="113" dur="indefinite" restart="never" nodeType="tmRoot">
          <p:childTnLst>
            <p:seq>
              <p:cTn id="114" dur="indefinite" nodeType="mainSeq">
                <p:childTnLst>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CA" sz="4400" spc="-1" strike="noStrike">
                <a:solidFill>
                  <a:srgbClr val="000000"/>
                </a:solidFill>
                <a:latin typeface="Segoe UI Light"/>
                <a:ea typeface="Segoe UI Light"/>
              </a:rPr>
              <a:t>Programmers do not memorize all these functions!! </a:t>
            </a:r>
            <a:endParaRPr b="0" lang="en-US" sz="4400" spc="-1" strike="noStrike">
              <a:solidFill>
                <a:srgbClr val="000000"/>
              </a:solidFill>
              <a:latin typeface="Calibri"/>
            </a:endParaRPr>
          </a:p>
        </p:txBody>
      </p:sp>
      <p:sp>
        <p:nvSpPr>
          <p:cNvPr id="235" name="TextShape 2"/>
          <p:cNvSpPr txBox="1"/>
          <p:nvPr/>
        </p:nvSpPr>
        <p:spPr>
          <a:xfrm>
            <a:off x="379440" y="1388160"/>
            <a:ext cx="11525040" cy="5290200"/>
          </a:xfrm>
          <a:prstGeom prst="rect">
            <a:avLst/>
          </a:prstGeom>
          <a:noFill/>
          <a:ln>
            <a:noFill/>
          </a:ln>
        </p:spPr>
        <p:txBody>
          <a:bodyPr lIns="90000" rIns="90000" tIns="45000" bIns="45000">
            <a:noAutofit/>
          </a:bodyPr>
          <a:p>
            <a:pPr>
              <a:lnSpc>
                <a:spcPct val="100000"/>
              </a:lnSpc>
              <a:tabLst>
                <a:tab algn="l" pos="0"/>
              </a:tabLst>
            </a:pPr>
            <a:r>
              <a:rPr b="0" lang="en-US" sz="3200" spc="-1" strike="noStrike">
                <a:solidFill>
                  <a:srgbClr val="000000"/>
                </a:solidFill>
                <a:latin typeface="Segoe UI Light"/>
                <a:ea typeface="Segoe UI Light"/>
              </a:rPr>
              <a:t>So how do programmers find them when they need them?</a:t>
            </a:r>
            <a:endParaRPr b="1" lang="en-US" sz="3200" spc="-1" strike="noStrike">
              <a:solidFill>
                <a:srgbClr val="000000"/>
              </a:solidFill>
              <a:latin typeface="Segoe UI Light"/>
            </a:endParaRPr>
          </a:p>
          <a:p>
            <a:pPr marL="457200" indent="-456840">
              <a:lnSpc>
                <a:spcPct val="100000"/>
              </a:lnSpc>
              <a:buClr>
                <a:srgbClr val="000000"/>
              </a:buClr>
              <a:buFont typeface="Arial"/>
              <a:buChar char="•"/>
              <a:tabLst>
                <a:tab algn="l" pos="0"/>
              </a:tabLst>
            </a:pPr>
            <a:r>
              <a:rPr b="0" lang="en-US" sz="3200" spc="-1" strike="noStrike">
                <a:solidFill>
                  <a:srgbClr val="000000"/>
                </a:solidFill>
                <a:latin typeface="Segoe UI Light"/>
                <a:ea typeface="Segoe UI Light"/>
              </a:rPr>
              <a:t>IntelliSense</a:t>
            </a:r>
            <a:endParaRPr b="1" lang="en-US" sz="3200" spc="-1" strike="noStrike">
              <a:solidFill>
                <a:srgbClr val="000000"/>
              </a:solidFill>
              <a:latin typeface="Segoe UI Light"/>
            </a:endParaRPr>
          </a:p>
          <a:p>
            <a:pPr marL="457200" indent="-456840">
              <a:lnSpc>
                <a:spcPct val="100000"/>
              </a:lnSpc>
              <a:buClr>
                <a:srgbClr val="000000"/>
              </a:buClr>
              <a:buFont typeface="Arial"/>
              <a:buChar char="•"/>
              <a:tabLst>
                <a:tab algn="l" pos="0"/>
              </a:tabLst>
            </a:pPr>
            <a:r>
              <a:rPr b="0" lang="en-CA" sz="3200" spc="-1" strike="noStrike">
                <a:solidFill>
                  <a:srgbClr val="000000"/>
                </a:solidFill>
                <a:latin typeface="Segoe UI Light"/>
                <a:ea typeface="Segoe UI Light"/>
              </a:rPr>
              <a:t>Documentation</a:t>
            </a:r>
            <a:endParaRPr b="1" lang="en-US" sz="3200" spc="-1" strike="noStrike">
              <a:solidFill>
                <a:srgbClr val="000000"/>
              </a:solidFill>
              <a:latin typeface="Segoe UI Light"/>
            </a:endParaRPr>
          </a:p>
          <a:p>
            <a:pPr marL="457200" indent="-456840">
              <a:lnSpc>
                <a:spcPct val="100000"/>
              </a:lnSpc>
              <a:buClr>
                <a:srgbClr val="000000"/>
              </a:buClr>
              <a:buFont typeface="Arial"/>
              <a:buChar char="•"/>
              <a:tabLst>
                <a:tab algn="l" pos="0"/>
              </a:tabLst>
            </a:pPr>
            <a:r>
              <a:rPr b="0" lang="en-CA" sz="3200" spc="-1" strike="noStrike">
                <a:solidFill>
                  <a:srgbClr val="000000"/>
                </a:solidFill>
                <a:latin typeface="Segoe UI Light"/>
                <a:ea typeface="Segoe UI Light"/>
              </a:rPr>
              <a:t>Internet searches</a:t>
            </a:r>
            <a:endParaRPr b="1" lang="en-US" sz="3200" spc="-1" strike="noStrike">
              <a:solidFill>
                <a:srgbClr val="000000"/>
              </a:solidFill>
              <a:latin typeface="Segoe UI Light"/>
            </a:endParaRPr>
          </a:p>
          <a:p>
            <a:pPr>
              <a:lnSpc>
                <a:spcPct val="100000"/>
              </a:lnSpc>
              <a:spcBef>
                <a:spcPts val="1400"/>
              </a:spcBef>
              <a:tabLst>
                <a:tab algn="l" pos="0"/>
              </a:tabLst>
            </a:pP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19" dur="indefinite" restart="never" nodeType="tmRoot">
          <p:childTnLst>
            <p:seq>
              <p:cTn id="120" dur="indefinite" nodeType="mainSeq">
                <p:childTnLst>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379440" y="182160"/>
            <a:ext cx="11523960" cy="1063080"/>
          </a:xfrm>
          <a:prstGeom prst="rect">
            <a:avLst/>
          </a:prstGeom>
          <a:noFill/>
          <a:ln>
            <a:noFill/>
          </a:ln>
        </p:spPr>
        <p:txBody>
          <a:bodyPr>
            <a:noAutofit/>
          </a:bodyPr>
          <a:p>
            <a:pPr>
              <a:lnSpc>
                <a:spcPct val="80000"/>
              </a:lnSpc>
            </a:pPr>
            <a:r>
              <a:rPr b="0" lang="en-CA" sz="4400" spc="-1" strike="noStrike">
                <a:solidFill>
                  <a:srgbClr val="000000"/>
                </a:solidFill>
                <a:latin typeface="Segoe UI Light"/>
                <a:ea typeface="Segoe UI Light"/>
              </a:rPr>
              <a:t>How could we…</a:t>
            </a:r>
            <a:endParaRPr b="0" lang="en-US" sz="4400" spc="-1" strike="noStrike">
              <a:solidFill>
                <a:srgbClr val="000000"/>
              </a:solidFill>
              <a:latin typeface="Calibri"/>
            </a:endParaRPr>
          </a:p>
        </p:txBody>
      </p:sp>
      <p:sp>
        <p:nvSpPr>
          <p:cNvPr id="237" name="CustomShape 2"/>
          <p:cNvSpPr/>
          <p:nvPr/>
        </p:nvSpPr>
        <p:spPr>
          <a:xfrm>
            <a:off x="838080" y="2282400"/>
            <a:ext cx="9955440" cy="137052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CA" sz="2800" spc="-1" strike="noStrike">
                <a:solidFill>
                  <a:srgbClr val="000000"/>
                </a:solidFill>
                <a:latin typeface="Segoe UI Light"/>
              </a:rPr>
              <a:t>Have a user enter their postal code and then display that postal code in upper case letters even if the user typed it in lowercase?</a:t>
            </a:r>
            <a:endParaRPr b="0" lang="en-US" sz="2800" spc="-1" strike="noStrike">
              <a:latin typeface="Arial"/>
            </a:endParaRPr>
          </a:p>
        </p:txBody>
      </p:sp>
      <p:sp>
        <p:nvSpPr>
          <p:cNvPr id="238" name="CustomShape 3"/>
          <p:cNvSpPr/>
          <p:nvPr/>
        </p:nvSpPr>
        <p:spPr>
          <a:xfrm>
            <a:off x="838080" y="3664440"/>
            <a:ext cx="11088360" cy="945360"/>
          </a:xfrm>
          <a:prstGeom prst="rect">
            <a:avLst/>
          </a:prstGeom>
          <a:solidFill>
            <a:srgbClr val="ffffff"/>
          </a:solidFill>
          <a:ln>
            <a:noFill/>
          </a:ln>
        </p:spPr>
        <p:style>
          <a:lnRef idx="0"/>
          <a:fillRef idx="0"/>
          <a:effectRef idx="0"/>
          <a:fontRef idx="minor"/>
        </p:style>
        <p:txBody>
          <a:bodyPr anchor="ctr">
            <a:spAutoFit/>
          </a:bodyPr>
          <a:p>
            <a:pPr>
              <a:lnSpc>
                <a:spcPct val="100000"/>
              </a:lnSpc>
              <a:tabLst>
                <a:tab algn="l" pos="0"/>
              </a:tabLst>
            </a:pPr>
            <a:r>
              <a:rPr b="0" lang="en-US" sz="2800" spc="-1" strike="noStrike">
                <a:solidFill>
                  <a:srgbClr val="000000"/>
                </a:solidFill>
                <a:latin typeface="Consolas"/>
              </a:rPr>
              <a:t>postalCode = input(</a:t>
            </a:r>
            <a:r>
              <a:rPr b="0" lang="en-US" sz="2800" spc="-1" strike="noStrike">
                <a:solidFill>
                  <a:srgbClr val="a31515"/>
                </a:solidFill>
                <a:latin typeface="Consolas"/>
              </a:rPr>
              <a:t>"Please enter your postal code: "</a:t>
            </a:r>
            <a:r>
              <a:rPr b="0" lang="en-US" sz="2800" spc="-1" strike="noStrike">
                <a:solidFill>
                  <a:srgbClr val="000000"/>
                </a:solidFill>
                <a:latin typeface="Consolas"/>
              </a:rPr>
              <a:t>) </a:t>
            </a:r>
            <a:r>
              <a:rPr b="0" lang="en-US" sz="2800" spc="-1" strike="noStrike">
                <a:solidFill>
                  <a:srgbClr val="0000ff"/>
                </a:solidFill>
                <a:latin typeface="Consolas"/>
              </a:rPr>
              <a:t>print</a:t>
            </a:r>
            <a:r>
              <a:rPr b="0" lang="en-US" sz="2800" spc="-1" strike="noStrike">
                <a:solidFill>
                  <a:srgbClr val="000000"/>
                </a:solidFill>
                <a:latin typeface="Consolas"/>
              </a:rPr>
              <a:t>(postalCode.upper())</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379440" y="139680"/>
            <a:ext cx="11523960" cy="1063080"/>
          </a:xfrm>
          <a:prstGeom prst="rect">
            <a:avLst/>
          </a:prstGeom>
          <a:solidFill>
            <a:srgbClr val="b9cde5"/>
          </a:solidFill>
          <a:ln w="25560">
            <a:solidFill>
              <a:srgbClr val="4bacc6"/>
            </a:solidFill>
            <a:round/>
          </a:ln>
        </p:spPr>
        <p:txBody>
          <a:bodyPr>
            <a:noAutofit/>
          </a:bodyPr>
          <a:p>
            <a:pPr>
              <a:lnSpc>
                <a:spcPct val="80000"/>
              </a:lnSpc>
            </a:pPr>
            <a:r>
              <a:rPr b="0" lang="en-CA" sz="4400" spc="-1" strike="noStrike">
                <a:solidFill>
                  <a:srgbClr val="000000"/>
                </a:solidFill>
                <a:latin typeface="Calibri"/>
                <a:ea typeface="Segoe UI Light"/>
              </a:rPr>
              <a:t>Converting to uppercase</a:t>
            </a:r>
            <a:endParaRPr b="0" lang="en-US" sz="4400" spc="-1" strike="noStrike">
              <a:solidFill>
                <a:srgbClr val="000000"/>
              </a:solidFill>
              <a:latin typeface="Calibri"/>
            </a:endParaRPr>
          </a:p>
        </p:txBody>
      </p:sp>
      <p:sp>
        <p:nvSpPr>
          <p:cNvPr id="240" name="TextShape 2"/>
          <p:cNvSpPr txBox="1"/>
          <p:nvPr/>
        </p:nvSpPr>
        <p:spPr>
          <a:xfrm>
            <a:off x="379440" y="1388160"/>
            <a:ext cx="11525040" cy="5290200"/>
          </a:xfrm>
          <a:prstGeom prst="rect">
            <a:avLst/>
          </a:prstGeom>
          <a:solidFill>
            <a:srgbClr val="ffffff"/>
          </a:solidFill>
          <a:ln w="25560">
            <a:solidFill>
              <a:srgbClr val="4bacc6"/>
            </a:solidFill>
            <a:round/>
          </a:ln>
        </p:spPr>
        <p:txBody>
          <a:bodyPr lIns="90000" rIns="90000" tIns="45000" bIns="45000">
            <a:noAutofit/>
          </a:bodyPr>
          <a:p>
            <a:pPr>
              <a:lnSpc>
                <a:spcPct val="100000"/>
              </a:lnSpc>
              <a:spcBef>
                <a:spcPts val="1400"/>
              </a:spcBef>
              <a:tabLst>
                <a:tab algn="l" pos="0"/>
              </a:tabLst>
            </a:pPr>
            <a:r>
              <a:rPr b="0" i="1" lang="en-US" sz="3200" spc="-1" strike="noStrike">
                <a:solidFill>
                  <a:srgbClr val="000000"/>
                </a:solidFill>
                <a:latin typeface="Calibri"/>
                <a:ea typeface="Segoe UI Light"/>
              </a:rPr>
              <a:t>Learn python</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379440" y="182160"/>
            <a:ext cx="11523960" cy="1063080"/>
          </a:xfrm>
          <a:prstGeom prst="rect">
            <a:avLst/>
          </a:prstGeom>
          <a:noFill/>
          <a:ln>
            <a:noFill/>
          </a:ln>
        </p:spPr>
        <p:txBody>
          <a:bodyPr>
            <a:noAutofit/>
          </a:bodyPr>
          <a:p>
            <a:pPr>
              <a:lnSpc>
                <a:spcPct val="80000"/>
              </a:lnSpc>
            </a:pPr>
            <a:r>
              <a:rPr b="0" lang="en-CA" sz="4400" spc="-1" strike="noStrike">
                <a:solidFill>
                  <a:srgbClr val="000000"/>
                </a:solidFill>
                <a:latin typeface="Segoe UI Light"/>
                <a:ea typeface="Segoe UI Light"/>
              </a:rPr>
              <a:t>Did you notice?</a:t>
            </a:r>
            <a:endParaRPr b="0" lang="en-US" sz="4400" spc="-1" strike="noStrike">
              <a:solidFill>
                <a:srgbClr val="000000"/>
              </a:solidFill>
              <a:latin typeface="Calibri"/>
            </a:endParaRPr>
          </a:p>
        </p:txBody>
      </p:sp>
      <p:sp>
        <p:nvSpPr>
          <p:cNvPr id="242" name="CustomShape 2"/>
          <p:cNvSpPr/>
          <p:nvPr/>
        </p:nvSpPr>
        <p:spPr>
          <a:xfrm>
            <a:off x="838080" y="1122480"/>
            <a:ext cx="10810080" cy="179712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CA" sz="2800" spc="-1" strike="noStrike">
                <a:solidFill>
                  <a:srgbClr val="000000"/>
                </a:solidFill>
                <a:latin typeface="Segoe UI Light"/>
              </a:rPr>
              <a:t>The intellisense didn’t appear to help us select the </a:t>
            </a:r>
            <a:r>
              <a:rPr b="1" lang="en-CA" sz="2800" spc="-1" strike="noStrike">
                <a:solidFill>
                  <a:srgbClr val="000000"/>
                </a:solidFill>
                <a:latin typeface="Segoe UI Light"/>
              </a:rPr>
              <a:t>upper() </a:t>
            </a:r>
            <a:r>
              <a:rPr b="0" lang="en-CA" sz="2800" spc="-1" strike="noStrike">
                <a:solidFill>
                  <a:srgbClr val="000000"/>
                </a:solidFill>
                <a:latin typeface="Segoe UI Light"/>
              </a:rPr>
              <a:t>function.</a:t>
            </a:r>
            <a:endParaRPr b="0" lang="en-US" sz="2800" spc="-1" strike="noStrike">
              <a:latin typeface="Arial"/>
            </a:endParaRPr>
          </a:p>
          <a:p>
            <a:pPr>
              <a:lnSpc>
                <a:spcPct val="100000"/>
              </a:lnSpc>
            </a:pPr>
            <a:r>
              <a:rPr b="0" lang="en-CA" sz="2800" spc="-1" strike="noStrike">
                <a:solidFill>
                  <a:srgbClr val="000000"/>
                </a:solidFill>
                <a:latin typeface="Calibri"/>
              </a:rPr>
              <a:t> </a:t>
            </a:r>
            <a:endParaRPr b="0" lang="en-US" sz="2800" spc="-1" strike="noStrike">
              <a:latin typeface="Arial"/>
            </a:endParaRPr>
          </a:p>
          <a:p>
            <a:pPr>
              <a:lnSpc>
                <a:spcPct val="100000"/>
              </a:lnSpc>
              <a:tabLst>
                <a:tab algn="l" pos="0"/>
              </a:tabLst>
            </a:pPr>
            <a:endParaRPr b="0" lang="en-US" sz="2800" spc="-1" strike="noStrike">
              <a:latin typeface="Arial"/>
            </a:endParaRPr>
          </a:p>
        </p:txBody>
      </p:sp>
      <p:sp>
        <p:nvSpPr>
          <p:cNvPr id="243" name="CustomShape 3"/>
          <p:cNvSpPr/>
          <p:nvPr/>
        </p:nvSpPr>
        <p:spPr>
          <a:xfrm>
            <a:off x="838080" y="2062440"/>
            <a:ext cx="10810080" cy="462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CA" sz="2800" spc="-1" strike="noStrike">
                <a:solidFill>
                  <a:srgbClr val="000000"/>
                </a:solidFill>
                <a:latin typeface="Segoe UI Light"/>
              </a:rPr>
              <a:t>That’s because our program didn’t know we were going to store a string value in the postalCode variable. The </a:t>
            </a:r>
            <a:r>
              <a:rPr b="1" lang="en-CA" sz="2800" spc="-1" strike="noStrike">
                <a:solidFill>
                  <a:srgbClr val="000000"/>
                </a:solidFill>
                <a:latin typeface="Segoe UI Light"/>
              </a:rPr>
              <a:t>upper() </a:t>
            </a:r>
            <a:r>
              <a:rPr b="0" lang="en-CA" sz="2800" spc="-1" strike="noStrike">
                <a:solidFill>
                  <a:srgbClr val="000000"/>
                </a:solidFill>
                <a:latin typeface="Segoe UI Light"/>
              </a:rPr>
              <a:t>function is only for strings.</a:t>
            </a:r>
            <a:endParaRPr b="0" lang="en-US" sz="2800" spc="-1" strike="noStrike">
              <a:latin typeface="Arial"/>
            </a:endParaRPr>
          </a:p>
          <a:p>
            <a:pPr>
              <a:lnSpc>
                <a:spcPct val="100000"/>
              </a:lnSpc>
            </a:pPr>
            <a:r>
              <a:rPr b="0" lang="en-CA" sz="2800" spc="-1" strike="noStrike">
                <a:solidFill>
                  <a:srgbClr val="000000"/>
                </a:solidFill>
                <a:latin typeface="Segoe UI Light"/>
              </a:rPr>
              <a:t>A good habit when coding in any language is to initialize your variables. That means when you create them you give them an initial value</a:t>
            </a:r>
            <a:r>
              <a:rPr b="0" lang="en-CA" sz="2800" spc="-1" strike="noStrike">
                <a:solidFill>
                  <a:srgbClr val="000000"/>
                </a:solidFill>
                <a:latin typeface="Calibri"/>
              </a:rPr>
              <a:t>.</a:t>
            </a:r>
            <a:endParaRPr b="0" lang="en-US" sz="2800" spc="-1" strike="noStrike">
              <a:latin typeface="Arial"/>
            </a:endParaRPr>
          </a:p>
          <a:p>
            <a:pPr>
              <a:lnSpc>
                <a:spcPct val="100000"/>
              </a:lnSpc>
            </a:pPr>
            <a:r>
              <a:rPr b="0" lang="en-US" sz="2800" spc="-1" strike="noStrike">
                <a:solidFill>
                  <a:srgbClr val="000000"/>
                </a:solidFill>
                <a:latin typeface="Consolas"/>
              </a:rPr>
              <a:t>postalCode = </a:t>
            </a:r>
            <a:r>
              <a:rPr b="0" lang="en-US" sz="2800" spc="-1" strike="noStrike">
                <a:solidFill>
                  <a:srgbClr val="a31515"/>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postalCode = input(</a:t>
            </a:r>
            <a:r>
              <a:rPr b="0" lang="en-US" sz="2800" spc="-1" strike="noStrike">
                <a:solidFill>
                  <a:srgbClr val="a31515"/>
                </a:solidFill>
                <a:latin typeface="Consolas"/>
              </a:rPr>
              <a:t>"Please enter your postal code: "</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(postalCode.upper())</a:t>
            </a:r>
            <a:endParaRPr b="0" lang="en-US" sz="2800" spc="-1" strike="noStrike">
              <a:latin typeface="Arial"/>
            </a:endParaRPr>
          </a:p>
          <a:p>
            <a:pPr>
              <a:lnSpc>
                <a:spcPct val="100000"/>
              </a:lnSpc>
            </a:pP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43" dur="indefinite" restart="never" nodeType="tmRoot">
          <p:childTnLst>
            <p:seq>
              <p:cTn id="144" dur="indefinite" nodeType="mainSeq">
                <p:childTnLst>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379440" y="182160"/>
            <a:ext cx="11523960" cy="1063080"/>
          </a:xfrm>
          <a:prstGeom prst="rect">
            <a:avLst/>
          </a:prstGeom>
          <a:noFill/>
          <a:ln>
            <a:noFill/>
          </a:ln>
        </p:spPr>
        <p:txBody>
          <a:bodyPr>
            <a:noAutofit/>
          </a:bodyPr>
          <a:p>
            <a:pPr>
              <a:lnSpc>
                <a:spcPct val="80000"/>
              </a:lnSpc>
            </a:pPr>
            <a:r>
              <a:rPr b="0" lang="en-CA" sz="4400" spc="-1" strike="noStrike">
                <a:solidFill>
                  <a:srgbClr val="000000"/>
                </a:solidFill>
                <a:latin typeface="Segoe UI Light"/>
                <a:ea typeface="Segoe UI Light"/>
              </a:rPr>
              <a:t>How could we…</a:t>
            </a:r>
            <a:endParaRPr b="0" lang="en-US" sz="4400" spc="-1" strike="noStrike">
              <a:solidFill>
                <a:srgbClr val="000000"/>
              </a:solidFill>
              <a:latin typeface="Calibri"/>
            </a:endParaRPr>
          </a:p>
        </p:txBody>
      </p:sp>
      <p:sp>
        <p:nvSpPr>
          <p:cNvPr id="245" name="CustomShape 2"/>
          <p:cNvSpPr/>
          <p:nvPr/>
        </p:nvSpPr>
        <p:spPr>
          <a:xfrm>
            <a:off x="838080" y="1755360"/>
            <a:ext cx="8901720" cy="2222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CA" sz="2800" spc="-1" strike="noStrike">
                <a:solidFill>
                  <a:srgbClr val="000000"/>
                </a:solidFill>
                <a:latin typeface="Segoe UI Light"/>
              </a:rPr>
              <a:t>Ask someone for their name and then display the name someone with the first letter of their first and last name uppercase and the rest of their name lowercase?</a:t>
            </a:r>
            <a:endParaRPr b="0" lang="en-US" sz="2800" spc="-1" strike="noStrike">
              <a:latin typeface="Arial"/>
            </a:endParaRPr>
          </a:p>
          <a:p>
            <a:pPr>
              <a:lnSpc>
                <a:spcPct val="100000"/>
              </a:lnSpc>
            </a:pPr>
            <a:endParaRPr b="0" lang="en-US" sz="2800" spc="-1" strike="noStrike">
              <a:latin typeface="Arial"/>
            </a:endParaRPr>
          </a:p>
        </p:txBody>
      </p:sp>
      <p:sp>
        <p:nvSpPr>
          <p:cNvPr id="246" name="CustomShape 3"/>
          <p:cNvSpPr/>
          <p:nvPr/>
        </p:nvSpPr>
        <p:spPr>
          <a:xfrm>
            <a:off x="838080" y="3429720"/>
            <a:ext cx="8623440" cy="1797120"/>
          </a:xfrm>
          <a:prstGeom prst="rect">
            <a:avLst/>
          </a:prstGeom>
          <a:solidFill>
            <a:srgbClr val="ffffff"/>
          </a:solidFill>
          <a:ln>
            <a:noFill/>
          </a:ln>
        </p:spPr>
        <p:style>
          <a:lnRef idx="0"/>
          <a:fillRef idx="0"/>
          <a:effectRef idx="0"/>
          <a:fontRef idx="minor"/>
        </p:style>
        <p:txBody>
          <a:bodyPr anchor="ctr">
            <a:spAutoFit/>
          </a:bodyPr>
          <a:p>
            <a:pPr>
              <a:lnSpc>
                <a:spcPct val="100000"/>
              </a:lnSpc>
              <a:tabLst>
                <a:tab algn="l" pos="0"/>
              </a:tabLst>
            </a:pPr>
            <a:r>
              <a:rPr b="0" lang="en-US" sz="2800" spc="-1" strike="noStrike">
                <a:solidFill>
                  <a:srgbClr val="000000"/>
                </a:solidFill>
                <a:latin typeface="Consolas"/>
              </a:rPr>
              <a:t>name = </a:t>
            </a:r>
            <a:r>
              <a:rPr b="0" lang="en-US" sz="2800" spc="-1" strike="noStrike">
                <a:solidFill>
                  <a:srgbClr val="a31515"/>
                </a:solidFill>
                <a:latin typeface="Consolas"/>
              </a:rPr>
              <a:t>" "</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00"/>
                </a:solidFill>
                <a:latin typeface="Consolas"/>
              </a:rPr>
              <a:t>name = input(</a:t>
            </a:r>
            <a:r>
              <a:rPr b="0" lang="en-US" sz="2800" spc="-1" strike="noStrike">
                <a:solidFill>
                  <a:srgbClr val="a31515"/>
                </a:solidFill>
                <a:latin typeface="Consolas"/>
              </a:rPr>
              <a:t>"Please enter your name: "</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(name.capitalize())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CA" sz="4400" spc="-1" strike="noStrike">
                <a:solidFill>
                  <a:srgbClr val="000000"/>
                </a:solidFill>
                <a:latin typeface="Segoe UI Light"/>
                <a:ea typeface="Segoe UI Light"/>
              </a:rPr>
              <a:t>Functions and variables allow us to make new mistakes in our code…</a:t>
            </a:r>
            <a:endParaRPr b="0" lang="en-US" sz="4400" spc="-1" strike="noStrike">
              <a:solidFill>
                <a:srgbClr val="000000"/>
              </a:solidFill>
              <a:latin typeface="Calibri"/>
            </a:endParaRPr>
          </a:p>
        </p:txBody>
      </p:sp>
      <p:sp>
        <p:nvSpPr>
          <p:cNvPr id="248" name="CustomShape 2"/>
          <p:cNvSpPr/>
          <p:nvPr/>
        </p:nvSpPr>
        <p:spPr>
          <a:xfrm>
            <a:off x="838080" y="2706480"/>
            <a:ext cx="9219960" cy="522720"/>
          </a:xfrm>
          <a:prstGeom prst="rect">
            <a:avLst/>
          </a:prstGeom>
          <a:solidFill>
            <a:srgbClr val="ffffff"/>
          </a:solidFill>
          <a:ln>
            <a:noFill/>
          </a:ln>
        </p:spPr>
        <p:style>
          <a:lnRef idx="0"/>
          <a:fillRef idx="0"/>
          <a:effectRef idx="0"/>
          <a:fontRef idx="minor"/>
        </p:style>
      </p:sp>
      <p:sp>
        <p:nvSpPr>
          <p:cNvPr id="249" name="CustomShape 3"/>
          <p:cNvSpPr/>
          <p:nvPr/>
        </p:nvSpPr>
        <p:spPr>
          <a:xfrm>
            <a:off x="221760" y="2193120"/>
            <a:ext cx="7325640" cy="3504960"/>
          </a:xfrm>
          <a:prstGeom prst="rect">
            <a:avLst/>
          </a:prstGeom>
          <a:solidFill>
            <a:srgbClr val="ffffff"/>
          </a:solidFill>
          <a:ln>
            <a:noFill/>
          </a:ln>
        </p:spPr>
        <p:style>
          <a:lnRef idx="0"/>
          <a:fillRef idx="0"/>
          <a:effectRef idx="0"/>
          <a:fontRef idx="minor"/>
        </p:style>
        <p:txBody>
          <a:bodyPr wrap="none" anchor="ctr">
            <a:spAutoFit/>
          </a:bodyPr>
          <a:p>
            <a:pPr>
              <a:lnSpc>
                <a:spcPct val="100000"/>
              </a:lnSpc>
              <a:tabLst>
                <a:tab algn="l" pos="0"/>
              </a:tabLst>
            </a:pPr>
            <a:r>
              <a:rPr b="0" lang="en-US" sz="2800" spc="-1" strike="noStrike">
                <a:solidFill>
                  <a:srgbClr val="000000"/>
                </a:solidFill>
                <a:latin typeface="Segoe UI Light"/>
              </a:rPr>
              <a:t>Each line of code below has a mistake…</a:t>
            </a:r>
            <a:endParaRPr b="0" lang="en-US" sz="2800" spc="-1" strike="noStrike">
              <a:latin typeface="Arial"/>
            </a:endParaRPr>
          </a:p>
          <a:p>
            <a:pPr>
              <a:lnSpc>
                <a:spcPct val="100000"/>
              </a:lnSpc>
              <a:tabLst>
                <a:tab algn="l" pos="0"/>
              </a:tabLst>
            </a:pPr>
            <a:endParaRPr b="0" lang="en-US" sz="2800" spc="-1" strike="noStrike">
              <a:latin typeface="Arial"/>
            </a:endParaRPr>
          </a:p>
          <a:p>
            <a:pPr>
              <a:lnSpc>
                <a:spcPct val="100000"/>
              </a:lnSpc>
              <a:tabLst>
                <a:tab algn="l" pos="0"/>
              </a:tabLst>
            </a:pPr>
            <a:r>
              <a:rPr b="0" lang="en-US" sz="2800" spc="-1" strike="noStrike">
                <a:solidFill>
                  <a:srgbClr val="000000"/>
                </a:solidFill>
                <a:latin typeface="Consolas"/>
              </a:rPr>
              <a:t>message = Hello world </a:t>
            </a:r>
            <a:endParaRPr b="0" lang="en-US" sz="2800" spc="-1" strike="noStrike">
              <a:latin typeface="Arial"/>
            </a:endParaRPr>
          </a:p>
          <a:p>
            <a:pPr>
              <a:lnSpc>
                <a:spcPct val="100000"/>
              </a:lnSpc>
              <a:tabLst>
                <a:tab algn="l" pos="0"/>
              </a:tabLst>
            </a:pPr>
            <a:r>
              <a:rPr b="0" lang="en-US" sz="2800" spc="-1" strike="noStrike">
                <a:solidFill>
                  <a:srgbClr val="000000"/>
                </a:solidFill>
                <a:latin typeface="Consolas"/>
              </a:rPr>
              <a:t>23message = </a:t>
            </a:r>
            <a:r>
              <a:rPr b="0" lang="en-US" sz="2800" spc="-1" strike="noStrike">
                <a:solidFill>
                  <a:srgbClr val="a31515"/>
                </a:solidFill>
                <a:latin typeface="Consolas"/>
              </a:rPr>
              <a:t>'Hello world'</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00"/>
                </a:solidFill>
                <a:latin typeface="Consolas"/>
              </a:rPr>
              <a:t>New message = </a:t>
            </a:r>
            <a:r>
              <a:rPr b="0" lang="en-US" sz="2800" spc="-1" strike="noStrike">
                <a:solidFill>
                  <a:srgbClr val="a31515"/>
                </a:solidFill>
                <a:latin typeface="Consolas"/>
              </a:rPr>
              <a:t>'Hi there'</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(message.upper)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(mesage.lower())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(message.count())</a:t>
            </a:r>
            <a:endParaRPr b="0" lang="en-US" sz="2800" spc="-1" strike="noStrike">
              <a:latin typeface="Arial"/>
            </a:endParaRPr>
          </a:p>
        </p:txBody>
      </p:sp>
      <p:grpSp>
        <p:nvGrpSpPr>
          <p:cNvPr id="250" name="Group 4"/>
          <p:cNvGrpSpPr/>
          <p:nvPr/>
        </p:nvGrpSpPr>
        <p:grpSpPr>
          <a:xfrm>
            <a:off x="6062760" y="2967840"/>
            <a:ext cx="5730120" cy="2734560"/>
            <a:chOff x="6062760" y="2967840"/>
            <a:chExt cx="5730120" cy="2734560"/>
          </a:xfrm>
        </p:grpSpPr>
        <p:sp>
          <p:nvSpPr>
            <p:cNvPr id="251" name="CustomShape 5"/>
            <p:cNvSpPr/>
            <p:nvPr/>
          </p:nvSpPr>
          <p:spPr>
            <a:xfrm>
              <a:off x="6062760" y="3050640"/>
              <a:ext cx="5730120" cy="2651760"/>
            </a:xfrm>
            <a:prstGeom prst="rect">
              <a:avLst/>
            </a:prstGeom>
            <a:solidFill>
              <a:srgbClr val="ffffff"/>
            </a:solidFill>
            <a:ln>
              <a:noFill/>
            </a:ln>
          </p:spPr>
          <p:style>
            <a:lnRef idx="0"/>
            <a:fillRef idx="0"/>
            <a:effectRef idx="0"/>
            <a:fontRef idx="minor"/>
          </p:style>
          <p:txBody>
            <a:bodyPr wrap="none" anchor="ctr">
              <a:spAutoFit/>
            </a:bodyPr>
            <a:p>
              <a:pPr>
                <a:lnSpc>
                  <a:spcPct val="100000"/>
                </a:lnSpc>
                <a:tabLst>
                  <a:tab algn="l" pos="0"/>
                </a:tabLst>
              </a:pPr>
              <a:r>
                <a:rPr b="0" lang="en-US" sz="2800" spc="-1" strike="noStrike">
                  <a:solidFill>
                    <a:srgbClr val="000000"/>
                  </a:solidFill>
                  <a:latin typeface="Consolas"/>
                </a:rPr>
                <a:t>message = </a:t>
              </a:r>
              <a:r>
                <a:rPr b="1" lang="en-US" sz="2800" spc="-1" strike="noStrike">
                  <a:solidFill>
                    <a:srgbClr val="ff0000"/>
                  </a:solidFill>
                  <a:latin typeface="Consolas"/>
                </a:rPr>
                <a:t>'</a:t>
              </a:r>
              <a:r>
                <a:rPr b="0" lang="en-US" sz="2800" spc="-1" strike="noStrike">
                  <a:solidFill>
                    <a:srgbClr val="a31515"/>
                  </a:solidFill>
                  <a:latin typeface="Consolas"/>
                </a:rPr>
                <a:t>Hello world</a:t>
              </a:r>
              <a:r>
                <a:rPr b="0" lang="en-US" sz="2800" spc="-1" strike="noStrike">
                  <a:solidFill>
                    <a:srgbClr val="ff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ff0000"/>
                  </a:solidFill>
                  <a:latin typeface="Consolas"/>
                </a:rPr>
                <a:t>23</a:t>
              </a:r>
              <a:r>
                <a:rPr b="0" lang="en-US" sz="2800" spc="-1" strike="noStrike">
                  <a:solidFill>
                    <a:srgbClr val="000000"/>
                  </a:solidFill>
                  <a:latin typeface="Consolas"/>
                </a:rPr>
                <a:t>message = </a:t>
              </a:r>
              <a:r>
                <a:rPr b="0" lang="en-US" sz="2800" spc="-1" strike="noStrike">
                  <a:solidFill>
                    <a:srgbClr val="a31515"/>
                  </a:solidFill>
                  <a:latin typeface="Consolas"/>
                </a:rPr>
                <a:t>'Hello world'</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00"/>
                  </a:solidFill>
                  <a:latin typeface="Consolas"/>
                </a:rPr>
                <a:t>New message = </a:t>
              </a:r>
              <a:r>
                <a:rPr b="0" lang="en-US" sz="2800" spc="-1" strike="noStrike">
                  <a:solidFill>
                    <a:srgbClr val="a31515"/>
                  </a:solidFill>
                  <a:latin typeface="Consolas"/>
                </a:rPr>
                <a:t>'Hi there'</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(message.upper</a:t>
              </a:r>
              <a:r>
                <a:rPr b="0" lang="en-US" sz="2800" spc="-1" strike="noStrike">
                  <a:solidFill>
                    <a:srgbClr val="ff0000"/>
                  </a:solidFill>
                  <a:latin typeface="Consolas"/>
                </a:rPr>
                <a:t>()</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(me</a:t>
              </a:r>
              <a:r>
                <a:rPr b="0" lang="en-US" sz="2800" spc="-1" strike="noStrike">
                  <a:solidFill>
                    <a:srgbClr val="ff0000"/>
                  </a:solidFill>
                  <a:latin typeface="Consolas"/>
                </a:rPr>
                <a:t>ss</a:t>
              </a:r>
              <a:r>
                <a:rPr b="0" lang="en-US" sz="2800" spc="-1" strike="noStrike">
                  <a:solidFill>
                    <a:srgbClr val="000000"/>
                  </a:solidFill>
                  <a:latin typeface="Consolas"/>
                </a:rPr>
                <a:t>age.lower())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(message.count(</a:t>
              </a:r>
              <a:r>
                <a:rPr b="0" lang="en-US" sz="2800" spc="-1" strike="noStrike">
                  <a:solidFill>
                    <a:srgbClr val="ff0000"/>
                  </a:solidFill>
                  <a:latin typeface="Consolas"/>
                </a:rPr>
                <a:t>'H'</a:t>
              </a:r>
              <a:r>
                <a:rPr b="0" lang="en-US" sz="2800" spc="-1" strike="noStrike">
                  <a:solidFill>
                    <a:srgbClr val="000000"/>
                  </a:solidFill>
                  <a:latin typeface="Consolas"/>
                </a:rPr>
                <a:t>))</a:t>
              </a:r>
              <a:endParaRPr b="0" lang="en-US" sz="2800" spc="-1" strike="noStrike">
                <a:latin typeface="Arial"/>
              </a:endParaRPr>
            </a:p>
          </p:txBody>
        </p:sp>
        <p:sp>
          <p:nvSpPr>
            <p:cNvPr id="252" name="CustomShape 6"/>
            <p:cNvSpPr/>
            <p:nvPr/>
          </p:nvSpPr>
          <p:spPr>
            <a:xfrm>
              <a:off x="10650600" y="2967840"/>
              <a:ext cx="421200" cy="510480"/>
            </a:xfrm>
            <a:prstGeom prst="ellipse">
              <a:avLst/>
            </a:prstGeom>
            <a:noFill/>
            <a:ln w="284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53" name="CustomShape 7"/>
            <p:cNvSpPr/>
            <p:nvPr/>
          </p:nvSpPr>
          <p:spPr>
            <a:xfrm>
              <a:off x="6272280" y="3504600"/>
              <a:ext cx="605160" cy="510480"/>
            </a:xfrm>
            <a:prstGeom prst="ellipse">
              <a:avLst/>
            </a:prstGeom>
            <a:noFill/>
            <a:ln w="284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54" name="CustomShape 8"/>
            <p:cNvSpPr/>
            <p:nvPr/>
          </p:nvSpPr>
          <p:spPr>
            <a:xfrm>
              <a:off x="6788160" y="3909600"/>
              <a:ext cx="605160" cy="510480"/>
            </a:xfrm>
            <a:prstGeom prst="ellipse">
              <a:avLst/>
            </a:prstGeom>
            <a:noFill/>
            <a:ln w="284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55" name="CustomShape 9"/>
            <p:cNvSpPr/>
            <p:nvPr/>
          </p:nvSpPr>
          <p:spPr>
            <a:xfrm>
              <a:off x="9965520" y="4376880"/>
              <a:ext cx="605160" cy="510480"/>
            </a:xfrm>
            <a:prstGeom prst="ellipse">
              <a:avLst/>
            </a:prstGeom>
            <a:noFill/>
            <a:ln w="284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56" name="CustomShape 10"/>
            <p:cNvSpPr/>
            <p:nvPr/>
          </p:nvSpPr>
          <p:spPr>
            <a:xfrm>
              <a:off x="7850160" y="4827960"/>
              <a:ext cx="605160" cy="510480"/>
            </a:xfrm>
            <a:prstGeom prst="ellipse">
              <a:avLst/>
            </a:prstGeom>
            <a:noFill/>
            <a:ln w="2844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57" name="CustomShape 11"/>
            <p:cNvSpPr/>
            <p:nvPr/>
          </p:nvSpPr>
          <p:spPr>
            <a:xfrm>
              <a:off x="10248840" y="5160960"/>
              <a:ext cx="605160" cy="510480"/>
            </a:xfrm>
            <a:prstGeom prst="ellipse">
              <a:avLst/>
            </a:prstGeom>
            <a:noFill/>
            <a:ln w="28440">
              <a:solidFill>
                <a:srgbClr val="ff0000"/>
              </a:solidFill>
              <a:round/>
            </a:ln>
          </p:spPr>
          <p:style>
            <a:lnRef idx="2">
              <a:schemeClr val="accent1">
                <a:shade val="50000"/>
              </a:schemeClr>
            </a:lnRef>
            <a:fillRef idx="1">
              <a:schemeClr val="accent1"/>
            </a:fillRef>
            <a:effectRef idx="0">
              <a:schemeClr val="accent1"/>
            </a:effectRef>
            <a:fontRef idx="minor"/>
          </p:style>
        </p:sp>
      </p:grpSp>
    </p:spTree>
  </p:cSld>
  <mc:AlternateContent>
    <mc:Choice Requires="p14">
      <p:transition spd="slow" p14:dur="2000"/>
    </mc:Choice>
    <mc:Fallback>
      <p:transition spd="slow"/>
    </mc:Fallback>
  </mc:AlternateContent>
  <p:timing>
    <p:tnLst>
      <p:par>
        <p:cTn id="155" dur="indefinite" restart="never" nodeType="tmRoot">
          <p:childTnLst>
            <p:seq>
              <p:cTn id="156" dur="indefinite" nodeType="mainSeq">
                <p:childTnLst>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79440" y="182160"/>
            <a:ext cx="11523960" cy="1063080"/>
          </a:xfrm>
          <a:prstGeom prst="rect">
            <a:avLst/>
          </a:prstGeom>
          <a:noFill/>
          <a:ln>
            <a:noFill/>
          </a:ln>
        </p:spPr>
        <p:txBody>
          <a:bodyPr>
            <a:noAutofit/>
          </a:bodyPr>
          <a:p>
            <a:pPr>
              <a:lnSpc>
                <a:spcPct val="80000"/>
              </a:lnSpc>
            </a:pPr>
            <a:r>
              <a:rPr b="0" lang="en-CA" sz="4400" spc="-1" strike="noStrike">
                <a:solidFill>
                  <a:srgbClr val="000000"/>
                </a:solidFill>
                <a:latin typeface="Segoe UI Light"/>
                <a:ea typeface="Segoe UI Light"/>
              </a:rPr>
              <a:t>How can we ask a user for information?</a:t>
            </a:r>
            <a:endParaRPr b="0" lang="en-US" sz="4400" spc="-1" strike="noStrike">
              <a:solidFill>
                <a:srgbClr val="000000"/>
              </a:solidFill>
              <a:latin typeface="Calibri"/>
            </a:endParaRPr>
          </a:p>
        </p:txBody>
      </p:sp>
      <p:sp>
        <p:nvSpPr>
          <p:cNvPr id="168" name="TextShape 2"/>
          <p:cNvSpPr txBox="1"/>
          <p:nvPr/>
        </p:nvSpPr>
        <p:spPr>
          <a:xfrm>
            <a:off x="838080" y="3790800"/>
            <a:ext cx="10515240" cy="2800080"/>
          </a:xfrm>
          <a:prstGeom prst="rect">
            <a:avLst/>
          </a:prstGeom>
          <a:noFill/>
          <a:ln>
            <a:noFill/>
          </a:ln>
        </p:spPr>
        <p:txBody>
          <a:bodyPr lIns="90000" rIns="90000" tIns="45000" bIns="45000">
            <a:normAutofit fontScale="51000"/>
          </a:bodyPr>
          <a:p>
            <a:pPr>
              <a:lnSpc>
                <a:spcPct val="100000"/>
              </a:lnSpc>
              <a:spcBef>
                <a:spcPts val="1400"/>
              </a:spcBef>
              <a:tabLst>
                <a:tab algn="l" pos="0"/>
              </a:tabLst>
            </a:pPr>
            <a:r>
              <a:rPr b="0" lang="en-CA" sz="3200" spc="-1" strike="noStrike">
                <a:solidFill>
                  <a:srgbClr val="000000"/>
                </a:solidFill>
                <a:latin typeface="Segoe UI Light"/>
                <a:ea typeface="Segoe UI Light"/>
              </a:rPr>
              <a:t>The </a:t>
            </a:r>
            <a:r>
              <a:rPr b="1" lang="en-CA" sz="3200" spc="-1" strike="noStrike">
                <a:solidFill>
                  <a:srgbClr val="000000"/>
                </a:solidFill>
                <a:latin typeface="Segoe UI Light"/>
                <a:ea typeface="Segoe UI Light"/>
              </a:rPr>
              <a:t>input</a:t>
            </a:r>
            <a:r>
              <a:rPr b="0" lang="en-CA" sz="3200" spc="-1" strike="noStrike">
                <a:solidFill>
                  <a:srgbClr val="000000"/>
                </a:solidFill>
                <a:latin typeface="Segoe UI Light"/>
                <a:ea typeface="Segoe UI Light"/>
              </a:rPr>
              <a:t> function allows you to specify a message to display and returns the value typed in by the user.</a:t>
            </a:r>
            <a:endParaRPr b="1" lang="en-US" sz="3200" spc="-1" strike="noStrike">
              <a:solidFill>
                <a:srgbClr val="000000"/>
              </a:solidFill>
              <a:latin typeface="Segoe UI Light"/>
            </a:endParaRPr>
          </a:p>
          <a:p>
            <a:pPr>
              <a:lnSpc>
                <a:spcPct val="100000"/>
              </a:lnSpc>
              <a:spcBef>
                <a:spcPts val="1400"/>
              </a:spcBef>
              <a:tabLst>
                <a:tab algn="l" pos="0"/>
              </a:tabLst>
            </a:pPr>
            <a:r>
              <a:rPr b="0" lang="en-CA" sz="3200" spc="-1" strike="noStrike">
                <a:solidFill>
                  <a:srgbClr val="000000"/>
                </a:solidFill>
                <a:latin typeface="Segoe UI Light"/>
                <a:ea typeface="Segoe UI Light"/>
              </a:rPr>
              <a:t>We use a variable to remember the value entered by the user.</a:t>
            </a:r>
            <a:endParaRPr b="1" lang="en-US" sz="3200" spc="-1" strike="noStrike">
              <a:solidFill>
                <a:srgbClr val="000000"/>
              </a:solidFill>
              <a:latin typeface="Segoe UI Light"/>
            </a:endParaRPr>
          </a:p>
          <a:p>
            <a:pPr>
              <a:lnSpc>
                <a:spcPct val="100000"/>
              </a:lnSpc>
              <a:spcBef>
                <a:spcPts val="1400"/>
              </a:spcBef>
              <a:tabLst>
                <a:tab algn="l" pos="0"/>
              </a:tabLst>
            </a:pPr>
            <a:r>
              <a:rPr b="0" lang="en-CA" sz="3200" spc="-1" strike="noStrike">
                <a:solidFill>
                  <a:srgbClr val="000000"/>
                </a:solidFill>
                <a:latin typeface="Segoe UI Light"/>
                <a:ea typeface="Segoe UI Light"/>
              </a:rPr>
              <a:t>We called our variable “name” but you can call it just about anything as long the variable name doesn’t contain spaces</a:t>
            </a:r>
            <a:endParaRPr b="1" lang="en-US" sz="3200" spc="-1" strike="noStrike">
              <a:solidFill>
                <a:srgbClr val="000000"/>
              </a:solidFill>
              <a:latin typeface="Segoe UI Light"/>
            </a:endParaRPr>
          </a:p>
        </p:txBody>
      </p:sp>
      <p:sp>
        <p:nvSpPr>
          <p:cNvPr id="169" name="CustomShape 3"/>
          <p:cNvSpPr/>
          <p:nvPr/>
        </p:nvSpPr>
        <p:spPr>
          <a:xfrm>
            <a:off x="646200" y="2347560"/>
            <a:ext cx="7863480" cy="518760"/>
          </a:xfrm>
          <a:prstGeom prst="rect">
            <a:avLst/>
          </a:prstGeom>
          <a:solidFill>
            <a:srgbClr val="ffffff"/>
          </a:solidFill>
          <a:ln>
            <a:noFill/>
          </a:ln>
        </p:spPr>
        <p:style>
          <a:lnRef idx="0"/>
          <a:fillRef idx="0"/>
          <a:effectRef idx="0"/>
          <a:fontRef idx="minor"/>
        </p:style>
        <p:txBody>
          <a:bodyPr wrap="none" anchor="ctr">
            <a:spAutoFit/>
          </a:bodyPr>
          <a:p>
            <a:pPr>
              <a:lnSpc>
                <a:spcPct val="100000"/>
              </a:lnSpc>
              <a:tabLst>
                <a:tab algn="l" pos="0"/>
              </a:tabLst>
            </a:pPr>
            <a:r>
              <a:rPr b="0" lang="en-US" sz="2800" spc="-1" strike="noStrike">
                <a:solidFill>
                  <a:srgbClr val="000000"/>
                </a:solidFill>
                <a:latin typeface="Consolas"/>
              </a:rPr>
              <a:t>name = input(</a:t>
            </a:r>
            <a:r>
              <a:rPr b="0" lang="en-US" sz="2800" spc="-1" strike="noStrike">
                <a:solidFill>
                  <a:srgbClr val="a31515"/>
                </a:solidFill>
                <a:latin typeface="Consolas"/>
              </a:rPr>
              <a:t>"What is your name? "</a:t>
            </a:r>
            <a:r>
              <a:rPr b="0" lang="en-US" sz="2800" spc="-1" strike="noStrike">
                <a:solidFill>
                  <a:srgbClr val="000000"/>
                </a:solidFill>
                <a:latin typeface="Consolas"/>
              </a:rPr>
              <a:t>)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6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379440" y="182160"/>
            <a:ext cx="11523960" cy="1063080"/>
          </a:xfrm>
          <a:prstGeom prst="rect">
            <a:avLst/>
          </a:prstGeom>
          <a:noFill/>
          <a:ln>
            <a:noFill/>
          </a:ln>
        </p:spPr>
        <p:txBody>
          <a:bodyPr>
            <a:noAutofit/>
          </a:bodyPr>
          <a:p>
            <a:pPr>
              <a:lnSpc>
                <a:spcPct val="80000"/>
              </a:lnSpc>
            </a:pPr>
            <a:r>
              <a:rPr b="0" lang="en-CA" sz="4400" spc="-1" strike="noStrike">
                <a:solidFill>
                  <a:srgbClr val="000000"/>
                </a:solidFill>
                <a:latin typeface="Segoe UI Light"/>
                <a:ea typeface="Segoe UI Light"/>
              </a:rPr>
              <a:t>Your challenge</a:t>
            </a:r>
            <a:endParaRPr b="0" lang="en-US" sz="4400" spc="-1" strike="noStrike">
              <a:solidFill>
                <a:srgbClr val="000000"/>
              </a:solidFill>
              <a:latin typeface="Calibri"/>
            </a:endParaRPr>
          </a:p>
        </p:txBody>
      </p:sp>
      <p:sp>
        <p:nvSpPr>
          <p:cNvPr id="259" name="TextShape 2"/>
          <p:cNvSpPr txBox="1"/>
          <p:nvPr/>
        </p:nvSpPr>
        <p:spPr>
          <a:xfrm>
            <a:off x="453600" y="1019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Write a program that allows a person to personalize a story</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Take a page from a book or make up a story. Ask the user to enter information you can replace in the story such as their name, a place, or insert adjectives or adverbs into the story. Then display the personalized story to the user</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CA" sz="3200" spc="-1" strike="noStrike">
                <a:solidFill>
                  <a:srgbClr val="000000"/>
                </a:solidFill>
                <a:latin typeface="Segoe UI Light"/>
                <a:ea typeface="Segoe UI Light"/>
              </a:rPr>
              <a:t>For extra credit make sure you correct anything they type in with the incorrect case (e.g. if they type an adjective in uppercase you may want to display it in lowercase)</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61" dur="indefinite" restart="never" nodeType="tmRoot">
          <p:childTnLst>
            <p:seq>
              <p:cTn id="162" dur="indefinite" nodeType="mainSeq">
                <p:childTnLst>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259">
                                            <p:txEl>
                                              <p:pRg st="0" end="0"/>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259">
                                            <p:txEl>
                                              <p:pRg st="1" end="1"/>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25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6572160" y="1371600"/>
            <a:ext cx="5619240" cy="4952520"/>
          </a:xfrm>
          <a:prstGeom prst="rect">
            <a:avLst/>
          </a:prstGeom>
          <a:noFill/>
          <a:ln>
            <a:noFill/>
          </a:ln>
        </p:spPr>
        <p:txBody>
          <a:bodyPr lIns="90000" rIns="90000" tIns="45000" bIns="45000">
            <a:noAutofit/>
          </a:bodyPr>
          <a:p>
            <a:pPr>
              <a:lnSpc>
                <a:spcPct val="100000"/>
              </a:lnSpc>
            </a:pPr>
            <a:r>
              <a:rPr b="0" lang="en-CA" sz="1800" spc="-1" strike="noStrike">
                <a:solidFill>
                  <a:srgbClr val="000000"/>
                </a:solidFill>
                <a:latin typeface="Calibri"/>
              </a:rPr>
              <a:t>You can now write a computer program that will interact with a user</a:t>
            </a:r>
            <a:endParaRPr b="1" lang="en-US" sz="1800" spc="-1" strike="noStrike">
              <a:solidFill>
                <a:srgbClr val="000000"/>
              </a:solidFill>
              <a:latin typeface="Segoe UI Light"/>
            </a:endParaRPr>
          </a:p>
        </p:txBody>
      </p:sp>
      <p:sp>
        <p:nvSpPr>
          <p:cNvPr id="261" name="TextShape 2"/>
          <p:cNvSpPr txBox="1"/>
          <p:nvPr/>
        </p:nvSpPr>
        <p:spPr>
          <a:xfrm>
            <a:off x="666720" y="182520"/>
            <a:ext cx="11525040" cy="1063440"/>
          </a:xfrm>
          <a:prstGeom prst="rect">
            <a:avLst/>
          </a:prstGeom>
          <a:noFill/>
          <a:ln>
            <a:noFill/>
          </a:ln>
        </p:spPr>
        <p:txBody>
          <a:bodyPr>
            <a:noAutofit/>
          </a:bodyPr>
          <a:p>
            <a:pPr>
              <a:lnSpc>
                <a:spcPct val="80000"/>
              </a:lnSpc>
            </a:pPr>
            <a:r>
              <a:rPr b="0" lang="en-CA" sz="4400" spc="-1" strike="noStrike">
                <a:solidFill>
                  <a:srgbClr val="000000"/>
                </a:solidFill>
                <a:latin typeface="Segoe UI Light"/>
                <a:ea typeface="Segoe UI Light"/>
              </a:rPr>
              <a:t>Congratulations!</a:t>
            </a:r>
            <a:endParaRPr b="0" lang="en-US" sz="4400" spc="-1" strike="noStrike">
              <a:solidFill>
                <a:srgbClr val="000000"/>
              </a:solidFill>
              <a:latin typeface="Calibri"/>
            </a:endParaRPr>
          </a:p>
        </p:txBody>
      </p:sp>
      <p:pic>
        <p:nvPicPr>
          <p:cNvPr id="262" name="Picture 5" descr=""/>
          <p:cNvPicPr/>
          <p:nvPr/>
        </p:nvPicPr>
        <p:blipFill>
          <a:blip r:embed="rId1"/>
          <a:stretch/>
        </p:blipFill>
        <p:spPr>
          <a:xfrm flipH="1">
            <a:off x="1200600" y="2280600"/>
            <a:ext cx="4235040" cy="313488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0" y="182520"/>
            <a:ext cx="12191760" cy="6600600"/>
          </a:xfrm>
          <a:prstGeom prst="rect">
            <a:avLst/>
          </a:prstGeom>
          <a:solidFill>
            <a:srgbClr val="17375e"/>
          </a:solidFill>
          <a:ln w="25560">
            <a:solidFill>
              <a:srgbClr val="4bacc6"/>
            </a:solidFill>
            <a:round/>
          </a:ln>
        </p:spPr>
        <p:txBody>
          <a:bodyPr>
            <a:noAutofit/>
          </a:bodyPr>
          <a:p>
            <a:pPr>
              <a:lnSpc>
                <a:spcPct val="80000"/>
              </a:lnSpc>
            </a:pPr>
            <a:r>
              <a:rPr b="0" lang="en-US" sz="4400" spc="-1" strike="noStrike">
                <a:solidFill>
                  <a:srgbClr val="000000"/>
                </a:solidFill>
                <a:latin typeface="Calibri"/>
                <a:ea typeface="Segoe UI Light"/>
              </a:rPr>
              <a:t>WiSense Academy</a:t>
            </a:r>
            <a:br/>
            <a:br/>
            <a:br/>
            <a:br/>
            <a:br/>
            <a:br/>
            <a:r>
              <a:rPr b="0" lang="en-US" sz="4400" spc="-1" strike="noStrike">
                <a:solidFill>
                  <a:srgbClr val="000000"/>
                </a:solidFill>
                <a:latin typeface="Calibri"/>
                <a:ea typeface="Segoe UI Light"/>
              </a:rPr>
              <a:t>	</a:t>
            </a:r>
            <a:r>
              <a:rPr b="0" lang="en-US" sz="4400" spc="-1" strike="noStrike">
                <a:solidFill>
                  <a:srgbClr val="000000"/>
                </a:solidFill>
                <a:latin typeface="Calibri"/>
                <a:ea typeface="Segoe UI Light"/>
              </a:rPr>
              <a:t>	</a:t>
            </a:r>
            <a:r>
              <a:rPr b="0" lang="en-US" sz="4400" spc="-1" strike="noStrike">
                <a:solidFill>
                  <a:srgbClr val="000000"/>
                </a:solidFill>
                <a:latin typeface="Calibri"/>
                <a:ea typeface="Segoe UI Light"/>
              </a:rPr>
              <a:t>	</a:t>
            </a:r>
            <a:r>
              <a:rPr b="0" lang="en-US" sz="4400" spc="-1" strike="noStrike">
                <a:solidFill>
                  <a:srgbClr val="000000"/>
                </a:solidFill>
                <a:latin typeface="Calibri"/>
                <a:ea typeface="Segoe UI Light"/>
              </a:rPr>
              <a:t>	</a:t>
            </a:r>
            <a:r>
              <a:rPr b="0" lang="en-US" sz="4400" spc="-1" strike="noStrike">
                <a:solidFill>
                  <a:srgbClr val="000000"/>
                </a:solidFill>
                <a:latin typeface="Calibri"/>
                <a:ea typeface="Segoe UI Light"/>
              </a:rPr>
              <a:t>	</a:t>
            </a:r>
            <a:r>
              <a:rPr b="0" lang="en-US" sz="4400" spc="-1" strike="noStrike">
                <a:solidFill>
                  <a:srgbClr val="000000"/>
                </a:solidFill>
                <a:latin typeface="Calibri"/>
                <a:ea typeface="Segoe UI Light"/>
              </a:rPr>
              <a:t>	</a:t>
            </a:r>
            <a:r>
              <a:rPr b="0" lang="en-US" sz="4400" spc="-1" strike="noStrike">
                <a:solidFill>
                  <a:srgbClr val="000000"/>
                </a:solidFill>
                <a:latin typeface="Calibri"/>
                <a:ea typeface="Segoe UI Light"/>
              </a:rPr>
              <a:t>	</a:t>
            </a:r>
            <a:r>
              <a:rPr b="0" lang="en-US" sz="4400" spc="-1" strike="noStrike">
                <a:solidFill>
                  <a:srgbClr val="000000"/>
                </a:solidFill>
                <a:latin typeface="Calibri"/>
                <a:ea typeface="Segoe UI Light"/>
              </a:rPr>
              <a:t>	</a:t>
            </a:r>
            <a:r>
              <a:rPr b="0" lang="en-US" sz="4400" spc="-1" strike="noStrike">
                <a:solidFill>
                  <a:srgbClr val="000000"/>
                </a:solidFill>
                <a:latin typeface="Calibri"/>
                <a:ea typeface="Segoe UI Light"/>
              </a:rPr>
              <a:t>contact</a:t>
            </a:r>
            <a:br/>
            <a:r>
              <a:rPr b="0" lang="en-US" sz="4400" spc="-1" strike="noStrike">
                <a:solidFill>
                  <a:srgbClr val="000000"/>
                </a:solidFill>
                <a:latin typeface="Calibri"/>
                <a:ea typeface="Segoe UI Light"/>
              </a:rPr>
              <a:t>	</a:t>
            </a:r>
            <a:r>
              <a:rPr b="0" lang="en-US" sz="4400" spc="-1" strike="noStrike">
                <a:solidFill>
                  <a:srgbClr val="000000"/>
                </a:solidFill>
                <a:latin typeface="Calibri"/>
                <a:ea typeface="Segoe UI Light"/>
              </a:rPr>
              <a:t>	</a:t>
            </a:r>
            <a:r>
              <a:rPr b="0" lang="en-US" sz="4400" spc="-1" strike="noStrike">
                <a:solidFill>
                  <a:srgbClr val="000000"/>
                </a:solidFill>
                <a:latin typeface="Calibri"/>
                <a:ea typeface="Segoe UI Light"/>
              </a:rPr>
              <a:t>	</a:t>
            </a:r>
            <a:r>
              <a:rPr b="0" lang="en-US" sz="4400" spc="-1" strike="noStrike">
                <a:solidFill>
                  <a:srgbClr val="000000"/>
                </a:solidFill>
                <a:latin typeface="Calibri"/>
                <a:ea typeface="Segoe UI Light"/>
              </a:rPr>
              <a:t>	</a:t>
            </a:r>
            <a:r>
              <a:rPr b="0" lang="en-US" sz="4400" spc="-1" strike="noStrike">
                <a:solidFill>
                  <a:srgbClr val="000000"/>
                </a:solidFill>
                <a:latin typeface="Calibri"/>
                <a:ea typeface="Segoe UI Light"/>
              </a:rPr>
              <a:t>	</a:t>
            </a:r>
            <a:r>
              <a:rPr b="0" lang="en-US" sz="4400" spc="-1" strike="noStrike">
                <a:solidFill>
                  <a:srgbClr val="000000"/>
                </a:solidFill>
                <a:latin typeface="Calibri"/>
                <a:ea typeface="Segoe UI Light"/>
              </a:rPr>
              <a:t>	</a:t>
            </a:r>
            <a:r>
              <a:rPr b="0" lang="en-US" sz="4400" spc="-1" strike="noStrike">
                <a:solidFill>
                  <a:srgbClr val="000000"/>
                </a:solidFill>
                <a:latin typeface="Calibri"/>
                <a:ea typeface="Segoe UI Light"/>
              </a:rPr>
              <a:t>	</a:t>
            </a:r>
            <a:r>
              <a:rPr b="0" lang="en-US" sz="4400" spc="-1" strike="noStrike">
                <a:solidFill>
                  <a:srgbClr val="000000"/>
                </a:solidFill>
                <a:latin typeface="Calibri"/>
                <a:ea typeface="Segoe UI Light"/>
              </a:rPr>
              <a:t>	</a:t>
            </a:r>
            <a:r>
              <a:rPr b="0" lang="en-US" sz="4400" spc="-1" strike="noStrike">
                <a:solidFill>
                  <a:srgbClr val="000000"/>
                </a:solidFill>
                <a:latin typeface="Calibri"/>
                <a:ea typeface="Segoe UI Light"/>
              </a:rPr>
              <a:t>njei  nicodona @FB</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80160" y="335520"/>
            <a:ext cx="11523960" cy="1063080"/>
          </a:xfrm>
          <a:prstGeom prst="rect">
            <a:avLst/>
          </a:prstGeom>
          <a:solidFill>
            <a:srgbClr val="1f497d"/>
          </a:solidFill>
          <a:ln w="25560">
            <a:solidFill>
              <a:srgbClr val="4bacc6"/>
            </a:solidFill>
            <a:round/>
          </a:ln>
        </p:spPr>
        <p:txBody>
          <a:bodyPr>
            <a:noAutofit/>
          </a:bodyPr>
          <a:p>
            <a:pPr>
              <a:lnSpc>
                <a:spcPct val="80000"/>
              </a:lnSpc>
            </a:pPr>
            <a:r>
              <a:rPr b="0" lang="en-CA" sz="4400" spc="-1" strike="noStrike">
                <a:solidFill>
                  <a:srgbClr val="000000"/>
                </a:solidFill>
                <a:latin typeface="Calibri"/>
                <a:ea typeface="Segoe UI Light"/>
              </a:rPr>
              <a:t>Asking a user for input</a:t>
            </a:r>
            <a:endParaRPr b="0" lang="en-US" sz="4400" spc="-1" strike="noStrike">
              <a:solidFill>
                <a:srgbClr val="000000"/>
              </a:solidFill>
              <a:latin typeface="Calibri"/>
            </a:endParaRPr>
          </a:p>
        </p:txBody>
      </p:sp>
      <p:sp>
        <p:nvSpPr>
          <p:cNvPr id="171" name="TextShape 2"/>
          <p:cNvSpPr txBox="1"/>
          <p:nvPr/>
        </p:nvSpPr>
        <p:spPr>
          <a:xfrm>
            <a:off x="379440" y="1388160"/>
            <a:ext cx="11525040" cy="5290200"/>
          </a:xfrm>
          <a:prstGeom prst="rect">
            <a:avLst/>
          </a:prstGeom>
          <a:noFill/>
          <a:ln>
            <a:noFill/>
          </a:ln>
        </p:spPr>
        <p:txBody>
          <a:bodyPr lIns="90000" rIns="90000" tIns="45000" bIns="45000">
            <a:noAutofit/>
          </a:bodyPr>
          <a:p>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CA" sz="4400" spc="-1" strike="noStrike">
                <a:solidFill>
                  <a:srgbClr val="000000"/>
                </a:solidFill>
                <a:latin typeface="Segoe UI Light"/>
                <a:ea typeface="Segoe UI Light"/>
              </a:rPr>
              <a:t>Think of a variable as a box where you can store something and come back to get it later. </a:t>
            </a:r>
            <a:endParaRPr b="0" lang="en-US" sz="4400" spc="-1" strike="noStrike">
              <a:solidFill>
                <a:srgbClr val="000000"/>
              </a:solidFill>
              <a:latin typeface="Calibri"/>
            </a:endParaRPr>
          </a:p>
        </p:txBody>
      </p:sp>
      <p:sp>
        <p:nvSpPr>
          <p:cNvPr id="173" name="CustomShape 2"/>
          <p:cNvSpPr/>
          <p:nvPr/>
        </p:nvSpPr>
        <p:spPr>
          <a:xfrm>
            <a:off x="1295280" y="2801160"/>
            <a:ext cx="2304720" cy="1199880"/>
          </a:xfrm>
          <a:prstGeom prst="rect">
            <a:avLst/>
          </a:prstGeom>
          <a:noFill/>
          <a:ln w="38160">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CA" sz="4000" spc="-1" strike="noStrike">
                <a:solidFill>
                  <a:srgbClr val="000000"/>
                </a:solidFill>
                <a:latin typeface="Calibri"/>
              </a:rPr>
              <a:t>Chris</a:t>
            </a:r>
            <a:endParaRPr b="0" lang="en-US" sz="4000" spc="-1" strike="noStrike">
              <a:latin typeface="Arial"/>
            </a:endParaRPr>
          </a:p>
        </p:txBody>
      </p:sp>
      <p:sp>
        <p:nvSpPr>
          <p:cNvPr id="174" name="CustomShape 3"/>
          <p:cNvSpPr/>
          <p:nvPr/>
        </p:nvSpPr>
        <p:spPr>
          <a:xfrm>
            <a:off x="1179720" y="2154960"/>
            <a:ext cx="147672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CA" sz="3600" spc="-1" strike="noStrike">
                <a:solidFill>
                  <a:srgbClr val="000000"/>
                </a:solidFill>
                <a:latin typeface="Calibri"/>
              </a:rPr>
              <a:t>name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CA" sz="4400" spc="-1" strike="noStrike">
                <a:solidFill>
                  <a:srgbClr val="000000"/>
                </a:solidFill>
                <a:latin typeface="Segoe UI Light"/>
                <a:ea typeface="Segoe UI Light"/>
              </a:rPr>
              <a:t>If you need to remember more than one value, just create more variables </a:t>
            </a:r>
            <a:endParaRPr b="0" lang="en-US" sz="4400" spc="-1" strike="noStrike">
              <a:solidFill>
                <a:srgbClr val="000000"/>
              </a:solidFill>
              <a:latin typeface="Calibri"/>
            </a:endParaRPr>
          </a:p>
        </p:txBody>
      </p:sp>
      <p:sp>
        <p:nvSpPr>
          <p:cNvPr id="176" name="CustomShape 2"/>
          <p:cNvSpPr/>
          <p:nvPr/>
        </p:nvSpPr>
        <p:spPr>
          <a:xfrm>
            <a:off x="1295280" y="2801160"/>
            <a:ext cx="2304720" cy="1199880"/>
          </a:xfrm>
          <a:prstGeom prst="rect">
            <a:avLst/>
          </a:prstGeom>
          <a:noFill/>
          <a:ln w="38160">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CA" sz="4000" spc="-1" strike="noStrike">
                <a:solidFill>
                  <a:srgbClr val="000000"/>
                </a:solidFill>
                <a:latin typeface="Calibri"/>
              </a:rPr>
              <a:t>Chris</a:t>
            </a:r>
            <a:endParaRPr b="0" lang="en-US" sz="4000" spc="-1" strike="noStrike">
              <a:latin typeface="Arial"/>
            </a:endParaRPr>
          </a:p>
        </p:txBody>
      </p:sp>
      <p:sp>
        <p:nvSpPr>
          <p:cNvPr id="177" name="CustomShape 3"/>
          <p:cNvSpPr/>
          <p:nvPr/>
        </p:nvSpPr>
        <p:spPr>
          <a:xfrm>
            <a:off x="1179720" y="2154960"/>
            <a:ext cx="147672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CA" sz="3600" spc="-1" strike="noStrike">
                <a:solidFill>
                  <a:srgbClr val="000000"/>
                </a:solidFill>
                <a:latin typeface="Calibri"/>
              </a:rPr>
              <a:t>name</a:t>
            </a:r>
            <a:endParaRPr b="0" lang="en-US" sz="3600" spc="-1" strike="noStrike">
              <a:latin typeface="Arial"/>
            </a:endParaRPr>
          </a:p>
        </p:txBody>
      </p:sp>
      <p:sp>
        <p:nvSpPr>
          <p:cNvPr id="178" name="CustomShape 4"/>
          <p:cNvSpPr/>
          <p:nvPr/>
        </p:nvSpPr>
        <p:spPr>
          <a:xfrm>
            <a:off x="1295280" y="4915800"/>
            <a:ext cx="2304720" cy="1199880"/>
          </a:xfrm>
          <a:prstGeom prst="rect">
            <a:avLst/>
          </a:prstGeom>
          <a:noFill/>
          <a:ln w="38160">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CA" sz="4000" spc="-1" strike="noStrike">
                <a:solidFill>
                  <a:srgbClr val="000000"/>
                </a:solidFill>
                <a:latin typeface="Calibri"/>
              </a:rPr>
              <a:t>Pasadena</a:t>
            </a:r>
            <a:endParaRPr b="0" lang="en-US" sz="4000" spc="-1" strike="noStrike">
              <a:latin typeface="Arial"/>
            </a:endParaRPr>
          </a:p>
        </p:txBody>
      </p:sp>
      <p:sp>
        <p:nvSpPr>
          <p:cNvPr id="179" name="CustomShape 5"/>
          <p:cNvSpPr/>
          <p:nvPr/>
        </p:nvSpPr>
        <p:spPr>
          <a:xfrm>
            <a:off x="1121760" y="4135320"/>
            <a:ext cx="100872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CA" sz="3600" spc="-1" strike="noStrike">
                <a:solidFill>
                  <a:srgbClr val="000000"/>
                </a:solidFill>
                <a:latin typeface="Calibri"/>
              </a:rPr>
              <a:t>city</a:t>
            </a:r>
            <a:endParaRPr b="0" lang="en-US" sz="3600" spc="-1" strike="noStrike">
              <a:latin typeface="Arial"/>
            </a:endParaRPr>
          </a:p>
        </p:txBody>
      </p:sp>
      <p:sp>
        <p:nvSpPr>
          <p:cNvPr id="180" name="CustomShape 6"/>
          <p:cNvSpPr/>
          <p:nvPr/>
        </p:nvSpPr>
        <p:spPr>
          <a:xfrm>
            <a:off x="5129640" y="2782080"/>
            <a:ext cx="2304720" cy="1199880"/>
          </a:xfrm>
          <a:prstGeom prst="rect">
            <a:avLst/>
          </a:prstGeom>
          <a:noFill/>
          <a:ln w="38160">
            <a:solidFill>
              <a:schemeClr val="tx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CA" sz="4000" spc="-1" strike="noStrike">
                <a:solidFill>
                  <a:srgbClr val="000000"/>
                </a:solidFill>
                <a:latin typeface="Calibri"/>
              </a:rPr>
              <a:t>Real Genius</a:t>
            </a:r>
            <a:endParaRPr b="0" lang="en-US" sz="4000" spc="-1" strike="noStrike">
              <a:latin typeface="Arial"/>
            </a:endParaRPr>
          </a:p>
        </p:txBody>
      </p:sp>
      <p:sp>
        <p:nvSpPr>
          <p:cNvPr id="181" name="CustomShape 7"/>
          <p:cNvSpPr/>
          <p:nvPr/>
        </p:nvSpPr>
        <p:spPr>
          <a:xfrm>
            <a:off x="4784760" y="2001600"/>
            <a:ext cx="330372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CA" sz="3600" spc="-1" strike="noStrike">
                <a:solidFill>
                  <a:srgbClr val="000000"/>
                </a:solidFill>
                <a:latin typeface="Calibri"/>
              </a:rPr>
              <a:t>favoriteMovie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CA" sz="4400" spc="-1" strike="noStrike">
                <a:solidFill>
                  <a:srgbClr val="000000"/>
                </a:solidFill>
                <a:latin typeface="Segoe UI Light"/>
                <a:ea typeface="Segoe UI Light"/>
              </a:rPr>
              <a:t>You can access the value you stored later in your code</a:t>
            </a:r>
            <a:endParaRPr b="0" lang="en-US" sz="4400" spc="-1" strike="noStrike">
              <a:solidFill>
                <a:srgbClr val="000000"/>
              </a:solidFill>
              <a:latin typeface="Calibri"/>
            </a:endParaRPr>
          </a:p>
        </p:txBody>
      </p:sp>
      <p:pic>
        <p:nvPicPr>
          <p:cNvPr id="183" name="Content Placeholder 5" descr=""/>
          <p:cNvPicPr/>
          <p:nvPr/>
        </p:nvPicPr>
        <p:blipFill>
          <a:blip r:embed="rId1"/>
          <a:stretch/>
        </p:blipFill>
        <p:spPr>
          <a:xfrm>
            <a:off x="1723680" y="3639960"/>
            <a:ext cx="7053120" cy="2173680"/>
          </a:xfrm>
          <a:prstGeom prst="rect">
            <a:avLst/>
          </a:prstGeom>
          <a:ln>
            <a:noFill/>
          </a:ln>
        </p:spPr>
      </p:pic>
      <p:sp>
        <p:nvSpPr>
          <p:cNvPr id="184" name="CustomShape 2"/>
          <p:cNvSpPr/>
          <p:nvPr/>
        </p:nvSpPr>
        <p:spPr>
          <a:xfrm>
            <a:off x="637920" y="2267640"/>
            <a:ext cx="8076960" cy="9453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name = input(</a:t>
            </a:r>
            <a:r>
              <a:rPr b="0" lang="en-US" sz="2800" spc="-1" strike="noStrike">
                <a:solidFill>
                  <a:srgbClr val="a31515"/>
                </a:solidFill>
                <a:latin typeface="Consolas"/>
              </a:rPr>
              <a:t>"What is your name? "</a:t>
            </a:r>
            <a:r>
              <a:rPr b="0" lang="en-US" sz="2800" spc="-1" strike="noStrike">
                <a:solidFill>
                  <a:srgbClr val="000000"/>
                </a:solidFill>
                <a:latin typeface="Consolas"/>
              </a:rPr>
              <a:t>) </a:t>
            </a:r>
            <a:r>
              <a:rPr b="0" lang="en-US" sz="2800" spc="-1" strike="noStrike">
                <a:solidFill>
                  <a:srgbClr val="a31515"/>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(name)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CA" sz="4400" spc="-1" strike="noStrike">
                <a:solidFill>
                  <a:srgbClr val="000000"/>
                </a:solidFill>
                <a:latin typeface="Segoe UI Light"/>
                <a:ea typeface="Segoe UI Light"/>
              </a:rPr>
              <a:t>You can also change the value of a variable  later in the code</a:t>
            </a:r>
            <a:endParaRPr b="0" lang="en-US" sz="4400" spc="-1" strike="noStrike">
              <a:solidFill>
                <a:srgbClr val="000000"/>
              </a:solidFill>
              <a:latin typeface="Calibri"/>
            </a:endParaRPr>
          </a:p>
        </p:txBody>
      </p:sp>
      <p:sp>
        <p:nvSpPr>
          <p:cNvPr id="186" name="CustomShape 2"/>
          <p:cNvSpPr/>
          <p:nvPr/>
        </p:nvSpPr>
        <p:spPr>
          <a:xfrm>
            <a:off x="637920" y="2082600"/>
            <a:ext cx="8076960" cy="22251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name = input(</a:t>
            </a:r>
            <a:r>
              <a:rPr b="0" lang="en-US" sz="2800" spc="-1" strike="noStrike">
                <a:solidFill>
                  <a:srgbClr val="a31515"/>
                </a:solidFill>
                <a:latin typeface="Consolas"/>
              </a:rPr>
              <a:t>"What is your name? "</a:t>
            </a:r>
            <a:r>
              <a:rPr b="0" lang="en-US" sz="2800" spc="-1" strike="noStrike">
                <a:solidFill>
                  <a:srgbClr val="000000"/>
                </a:solidFill>
                <a:latin typeface="Consolas"/>
              </a:rPr>
              <a:t>) </a:t>
            </a:r>
            <a:r>
              <a:rPr b="0" lang="en-US" sz="2800" spc="-1" strike="noStrike">
                <a:solidFill>
                  <a:srgbClr val="a31515"/>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(name)</a:t>
            </a:r>
            <a:endParaRPr b="0" lang="en-US" sz="2800" spc="-1" strike="noStrike">
              <a:latin typeface="Arial"/>
            </a:endParaRPr>
          </a:p>
          <a:p>
            <a:pPr>
              <a:lnSpc>
                <a:spcPct val="100000"/>
              </a:lnSpc>
              <a:tabLst>
                <a:tab algn="l" pos="0"/>
              </a:tabLst>
            </a:pPr>
            <a:r>
              <a:rPr b="0" lang="en-US" sz="2800" spc="-1" strike="noStrike">
                <a:solidFill>
                  <a:srgbClr val="000000"/>
                </a:solidFill>
                <a:latin typeface="Consolas"/>
              </a:rPr>
              <a:t>name = </a:t>
            </a:r>
            <a:r>
              <a:rPr b="0" lang="en-US" sz="2800" spc="-1" strike="noStrike">
                <a:solidFill>
                  <a:srgbClr val="a31515"/>
                </a:solidFill>
                <a:latin typeface="Consolas"/>
              </a:rPr>
              <a:t>"Mary"</a:t>
            </a:r>
            <a:r>
              <a:rPr b="0" lang="en-US" sz="2800" spc="-1" strike="noStrike">
                <a:solidFill>
                  <a:srgbClr val="000000"/>
                </a:solidFill>
                <a:latin typeface="Consolas"/>
              </a:rPr>
              <a:t> </a:t>
            </a:r>
            <a:endParaRPr b="0" lang="en-US" sz="2800" spc="-1" strike="noStrike">
              <a:latin typeface="Arial"/>
            </a:endParaRPr>
          </a:p>
          <a:p>
            <a:pPr>
              <a:lnSpc>
                <a:spcPct val="100000"/>
              </a:lnSpc>
              <a:tabLst>
                <a:tab algn="l" pos="0"/>
              </a:tabLst>
            </a:pPr>
            <a:r>
              <a:rPr b="0" lang="en-US" sz="2800" spc="-1" strike="noStrike">
                <a:solidFill>
                  <a:srgbClr val="0000ff"/>
                </a:solidFill>
                <a:latin typeface="Consolas"/>
              </a:rPr>
              <a:t>print</a:t>
            </a:r>
            <a:r>
              <a:rPr b="0" lang="en-US" sz="2800" spc="-1" strike="noStrike">
                <a:solidFill>
                  <a:srgbClr val="000000"/>
                </a:solidFill>
                <a:latin typeface="Consolas"/>
              </a:rPr>
              <a:t>(name) </a:t>
            </a:r>
            <a:endParaRPr b="0" lang="en-US" sz="2800" spc="-1" strike="noStrike">
              <a:latin typeface="Arial"/>
            </a:endParaRPr>
          </a:p>
          <a:p>
            <a:pPr>
              <a:lnSpc>
                <a:spcPct val="100000"/>
              </a:lnSpc>
              <a:tabLst>
                <a:tab algn="l" pos="0"/>
              </a:tabLst>
            </a:pPr>
            <a:r>
              <a:rPr b="0" lang="en-US" sz="2800" spc="-1" strike="noStrike">
                <a:solidFill>
                  <a:srgbClr val="000000"/>
                </a:solidFill>
                <a:latin typeface="Consolas"/>
              </a:rPr>
              <a:t> </a:t>
            </a:r>
            <a:endParaRPr b="0" lang="en-US" sz="2800" spc="-1" strike="noStrike">
              <a:latin typeface="Arial"/>
            </a:endParaRPr>
          </a:p>
        </p:txBody>
      </p:sp>
      <p:pic>
        <p:nvPicPr>
          <p:cNvPr id="187" name="Picture 5" descr=""/>
          <p:cNvPicPr/>
          <p:nvPr/>
        </p:nvPicPr>
        <p:blipFill>
          <a:blip r:embed="rId1"/>
          <a:stretch/>
        </p:blipFill>
        <p:spPr>
          <a:xfrm>
            <a:off x="2676240" y="3901680"/>
            <a:ext cx="6838920" cy="2955960"/>
          </a:xfrm>
          <a:prstGeom prst="rect">
            <a:avLst/>
          </a:prstGeom>
          <a:ln>
            <a:noFill/>
          </a:ln>
        </p:spPr>
      </p:pic>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379440" y="182160"/>
            <a:ext cx="11523960" cy="1063080"/>
          </a:xfrm>
          <a:prstGeom prst="rect">
            <a:avLst/>
          </a:prstGeom>
          <a:solidFill>
            <a:srgbClr val="1f497d"/>
          </a:solidFill>
          <a:ln w="25560">
            <a:solidFill>
              <a:srgbClr val="4bacc6"/>
            </a:solidFill>
            <a:round/>
          </a:ln>
        </p:spPr>
        <p:txBody>
          <a:bodyPr>
            <a:noAutofit/>
          </a:bodyPr>
          <a:p>
            <a:pPr>
              <a:lnSpc>
                <a:spcPct val="80000"/>
              </a:lnSpc>
            </a:pPr>
            <a:r>
              <a:rPr b="0" lang="en-CA" sz="4400" spc="-1" strike="noStrike">
                <a:solidFill>
                  <a:srgbClr val="000000"/>
                </a:solidFill>
                <a:latin typeface="Calibri"/>
                <a:ea typeface="Segoe UI Light"/>
              </a:rPr>
              <a:t>Accessing a value entered by a user</a:t>
            </a:r>
            <a:endParaRPr b="0" lang="en-US" sz="4400" spc="-1" strike="noStrike">
              <a:solidFill>
                <a:srgbClr val="000000"/>
              </a:solidFill>
              <a:latin typeface="Calibri"/>
            </a:endParaRPr>
          </a:p>
        </p:txBody>
      </p:sp>
      <p:sp>
        <p:nvSpPr>
          <p:cNvPr id="189" name="TextShape 2"/>
          <p:cNvSpPr txBox="1"/>
          <p:nvPr/>
        </p:nvSpPr>
        <p:spPr>
          <a:xfrm>
            <a:off x="379440" y="1388160"/>
            <a:ext cx="11525040" cy="5290200"/>
          </a:xfrm>
          <a:prstGeom prst="rect">
            <a:avLst/>
          </a:prstGeom>
          <a:noFill/>
          <a:ln>
            <a:noFill/>
          </a:ln>
        </p:spPr>
        <p:txBody>
          <a:bodyPr lIns="90000" rIns="90000" tIns="45000" bIns="45000">
            <a:noAutofit/>
          </a:bodyPr>
          <a:p>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MVA</Template>
  <TotalTime>6075</TotalTime>
  <Application>LibreOffice/6.4.6.2$Linux_X86_64 LibreOffice_project/40$Build-2</Application>
  <Words>786</Words>
  <Paragraphs>172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2014-06-11T19:38:55Z</dcterms:created>
  <dc:creator>Susan Ibach</dc:creator>
  <dc:description/>
  <dc:language>en-US</dc:language>
  <cp:lastModifiedBy/>
  <dcterms:modified xsi:type="dcterms:W3CDTF">2021-04-09T08:47:06Z</dcterms:modified>
  <cp:revision>137</cp:revision>
  <dc:subject/>
  <dc:title>Learning to code with Python!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28</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32</vt:i4>
  </property>
</Properties>
</file>