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060"/>
  </p:normalViewPr>
  <p:slideViewPr>
    <p:cSldViewPr snapToGrid="0">
      <p:cViewPr varScale="1">
        <p:scale>
          <a:sx n="87" d="100"/>
          <a:sy n="87" d="100"/>
        </p:scale>
        <p:origin x="2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9D8F-ECC7-7842-A1DB-11D0CC46467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8E80-EB7B-4040-9100-B4A6BC32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6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8E80-EB7B-4040-9100-B4A6BC32E7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EB7F-8C3C-6EBE-E915-8DB8DCF2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7F4D-E593-DA76-9F45-32009CF71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18DC-2508-0529-4E06-DF724D45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3760-A564-9137-14E4-B5826CF4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2BAB-728A-486B-FD3D-74645DEA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BDF2-54C8-A072-11E7-2EEB00B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E92F-6541-FF70-8EFC-6859A52B4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99CB-4D9F-AD8F-8B79-9A554381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D0E1-6C89-C93E-4D84-3190D9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5694-46EB-D7E9-3A21-E486538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5241F-D912-DF5A-DD5A-CFE2F84C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500CA-E55D-D4CF-6E9D-36706E24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E8DB-AEB1-BC12-987D-049A796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E60A-6183-6FA7-B7DE-A8FC28F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0EC-6C80-3788-B841-F326665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3701-A999-DA67-C59C-A64EFF6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2F4A-6384-3C92-9ECB-A1B99339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2E2D-9812-BAE3-3A09-DCA235B9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3C9D-8E9F-FD7F-DB00-2038DDF5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4C75-1B5F-6D23-2AD6-01BF3D1F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131-7C30-85AF-7F00-C7102B1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CAC4-1B69-CF2A-C8EB-0DB86A6B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1A76-D036-38CF-DDF2-B08863EA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88F2-671F-7B99-501C-D6312FCD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8712-4681-9FEC-0A0D-288C1DE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E830-C3BA-6844-6164-FCE4C4C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63FA-F3FB-54D1-0A8B-07A93EB8E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AF9D-2288-D567-4226-A82276F5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20E4-7B3F-D165-DB14-FE0ACCB9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66FA-F279-07FA-1122-5E61C7BA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73718-E868-2522-7B3E-B307583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91D6-8995-AB8D-3311-5EB10C0F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5362-744A-56B1-59C5-42ACCD51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5A48E-13FB-14D0-B0FA-90D622E4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3852E-5D3E-E61C-CED8-F528C56F5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9E923-9957-C5CC-D857-2F3A5C92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3897E-40BD-8D15-A1B0-C98FF048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C7C34-6F6B-6641-ECD9-9BFF770B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5DD57-73F1-F60C-6C53-3A61DAE9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EB2-AC73-C74E-C043-747CAF5A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672A5-1EB2-2B19-2D09-F1A1FD9A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9E95-A716-485F-C314-0AAABD95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B42B-55FC-30B3-9673-1968184D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1101-C55F-8DF7-0BB4-5E8D7E9D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1D186-8847-794C-5415-7DF57883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84A8B-B6E3-E4FB-5456-EA53DAF2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3DB5-C445-550B-626D-5D604990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1DDF-3AC7-56D4-D9EC-1898F0CE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1DB76-23AE-93CD-AAD9-7489B636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8736-76CB-DCC4-2B33-54DBA859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FBA3-E527-CE68-C118-A92A421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AF28C-B579-CC0B-9632-5B927DEB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A272-14B9-D703-C0A1-8C3DD3C6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E0B2F-E9B6-654A-32AE-3BA8AD1D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95DA1-0C84-AC06-F73E-AD0123853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9DC65-8699-7773-A83E-A948568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F80E-10BA-DA0C-49D3-62C2F1FE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A2DC1-B8B5-30A7-EF54-31C70495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3D9B9-71BE-97AE-861E-7B35307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A9B5-D50E-2E34-D399-81F7797D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9917-FE7B-7B08-8E27-D7B74AD1E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5075E-1DA3-FC46-A04D-BE9FA1F747C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F47E-655D-940D-3882-59BE6508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0443-B0B5-7225-5FA8-B5356C60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5CDC1-D059-D846-91D1-9235AB4E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1840F7-4D62-C936-C217-A2877BBC6314}"/>
              </a:ext>
            </a:extLst>
          </p:cNvPr>
          <p:cNvSpPr txBox="1"/>
          <p:nvPr/>
        </p:nvSpPr>
        <p:spPr>
          <a:xfrm>
            <a:off x="106497" y="140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One-Sample Wilcoxon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2E54A-4A4B-E98C-50D4-F5C7EC84EA85}"/>
              </a:ext>
            </a:extLst>
          </p:cNvPr>
          <p:cNvSpPr txBox="1"/>
          <p:nvPr/>
        </p:nvSpPr>
        <p:spPr>
          <a:xfrm>
            <a:off x="106497" y="995456"/>
            <a:ext cx="11889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question that the test tries to answer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Testing a hypothesis about the median of that single group against a known or hypothesized value (like a population mean or median).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96199-702B-1FC6-9DC9-7F8208847241}"/>
              </a:ext>
            </a:extLst>
          </p:cNvPr>
          <p:cNvSpPr txBox="1"/>
          <p:nvPr/>
        </p:nvSpPr>
        <p:spPr>
          <a:xfrm>
            <a:off x="121185" y="4068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Assumptions on data, and other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E9792-E159-C550-6494-9F429ABE390C}"/>
              </a:ext>
            </a:extLst>
          </p:cNvPr>
          <p:cNvSpPr txBox="1"/>
          <p:nvPr/>
        </p:nvSpPr>
        <p:spPr>
          <a:xfrm>
            <a:off x="121185" y="44703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A3A3A"/>
                </a:solidFill>
                <a:effectLst/>
                <a:latin typeface="-apple-system"/>
              </a:rPr>
              <a:t> Continuous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A3A3A"/>
                </a:solidFill>
                <a:effectLst/>
                <a:latin typeface="-apple-system"/>
              </a:rPr>
              <a:t> Random Sample</a:t>
            </a:r>
          </a:p>
          <a:p>
            <a:pPr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B2B2B"/>
                </a:solidFill>
                <a:effectLst/>
                <a:latin typeface="franklin-gothic-urw"/>
              </a:rPr>
              <a:t> The two samples are independent of one another</a:t>
            </a:r>
          </a:p>
          <a:p>
            <a:pPr algn="l" fontAlgn="base">
              <a:buFont typeface="+mj-lt"/>
              <a:buAutoNum type="arabicPeriod"/>
            </a:pPr>
            <a:endParaRPr lang="en-US" b="0" i="0" u="none" strike="noStrike" dirty="0">
              <a:solidFill>
                <a:srgbClr val="3A3A3A"/>
              </a:solidFill>
              <a:effectLst/>
              <a:latin typeface="-apple-system"/>
            </a:endParaRPr>
          </a:p>
        </p:txBody>
      </p:sp>
      <p:pic>
        <p:nvPicPr>
          <p:cNvPr id="1028" name="Picture 4" descr="The Single Sample Wilcoxon Signed-Rank Test (the non-parametric one sample t-test) is used to determine if your sample is different than the population value when your variable of interest is skewed.">
            <a:extLst>
              <a:ext uri="{FF2B5EF4-FFF2-40B4-BE49-F238E27FC236}">
                <a16:creationId xmlns:a16="http://schemas.microsoft.com/office/drawing/2014/main" id="{F5A88CBF-CB59-C962-6F91-C873BC2B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5932" y="1951465"/>
            <a:ext cx="6386068" cy="34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9A3517-904B-A0EF-39CD-E358B33CA3DB}"/>
              </a:ext>
            </a:extLst>
          </p:cNvPr>
          <p:cNvSpPr txBox="1"/>
          <p:nvPr/>
        </p:nvSpPr>
        <p:spPr>
          <a:xfrm>
            <a:off x="5805932" y="5427901"/>
            <a:ext cx="14408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Ref: </a:t>
            </a:r>
            <a:r>
              <a:rPr lang="en-US" sz="1050" dirty="0" err="1"/>
              <a:t>StatsTest.com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382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9350A-6859-9F0F-198B-F9A45137639E}"/>
              </a:ext>
            </a:extLst>
          </p:cNvPr>
          <p:cNvSpPr txBox="1"/>
          <p:nvPr/>
        </p:nvSpPr>
        <p:spPr>
          <a:xfrm>
            <a:off x="120111" y="139946"/>
            <a:ext cx="11705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You want to determine if the median male’s BMI at your small company is different than the median male’s BMI in Switzerland.</a:t>
            </a:r>
            <a:endParaRPr lang="en-US" b="1" dirty="0"/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/>
              <a:t>Hypotheses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​): The median of the sample is equal to the hypothesized median.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hypothesis (H</a:t>
            </a:r>
            <a:r>
              <a:rPr lang="en-US" baseline="-25000" dirty="0"/>
              <a:t>1</a:t>
            </a:r>
            <a:r>
              <a:rPr lang="en-US" dirty="0"/>
              <a:t>​): The median of the sample is not equal to the hypothesized median.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4CCC7-2665-FCE4-8E35-5377EE627F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135" y="5158912"/>
            <a:ext cx="7905729" cy="1344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383DD-0007-D4B4-29FE-45500A604FAB}"/>
              </a:ext>
            </a:extLst>
          </p:cNvPr>
          <p:cNvSpPr txBox="1"/>
          <p:nvPr/>
        </p:nvSpPr>
        <p:spPr>
          <a:xfrm>
            <a:off x="2143134" y="3681584"/>
            <a:ext cx="7905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dirty="0">
                <a:effectLst/>
                <a:latin typeface="Google Sans"/>
              </a:rPr>
              <a:t>Switzerland saw the lowest mean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Google Sans"/>
              </a:rPr>
              <a:t>BMI (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26.2kg/m2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for men, 23.8kg/m2 for women</a:t>
            </a:r>
            <a:r>
              <a:rPr lang="en-US" b="0" i="0" u="none" strike="noStrike" dirty="0">
                <a:effectLst/>
                <a:latin typeface="Google Sans"/>
              </a:rPr>
              <a:t>), which put the country in 170th place overall. France (115th), Denmark (152nd), Austria (146th), Italy (142nd) and Spain (141st) all came low down in the 200-country ranking with mean BMIs around 25.9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3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B511CE-F538-1212-568F-41A1C252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728" y="4114800"/>
            <a:ext cx="363324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AE8D0B-EF87-098D-064D-1E2C4C0A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27" y="4114800"/>
            <a:ext cx="357504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93853E-621E-317D-C094-1DE53D444D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2068" y="0"/>
            <a:ext cx="8824563" cy="4015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18A8B-815A-C5FB-3715-D15239BB8A89}"/>
              </a:ext>
            </a:extLst>
          </p:cNvPr>
          <p:cNvSpPr txBox="1"/>
          <p:nvPr/>
        </p:nvSpPr>
        <p:spPr>
          <a:xfrm>
            <a:off x="120111" y="139946"/>
            <a:ext cx="1170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Script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4A5FB-7C01-5376-DA10-D6B9B33F3D2F}"/>
              </a:ext>
            </a:extLst>
          </p:cNvPr>
          <p:cNvSpPr txBox="1"/>
          <p:nvPr/>
        </p:nvSpPr>
        <p:spPr>
          <a:xfrm>
            <a:off x="8397120" y="4902711"/>
            <a:ext cx="3633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WilcoxonResult</a:t>
            </a:r>
            <a:r>
              <a:rPr lang="en-US" dirty="0"/>
              <a:t>(statistic=44.0, </a:t>
            </a:r>
            <a:r>
              <a:rPr lang="en-US" dirty="0" err="1"/>
              <a:t>pvalue</a:t>
            </a:r>
            <a:r>
              <a:rPr lang="en-US" dirty="0"/>
              <a:t>=0.000808)</a:t>
            </a:r>
          </a:p>
        </p:txBody>
      </p:sp>
    </p:spTree>
    <p:extLst>
      <p:ext uri="{BB962C8B-B14F-4D97-AF65-F5344CB8AC3E}">
        <p14:creationId xmlns:p14="http://schemas.microsoft.com/office/powerpoint/2010/main" val="345344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3F5BD-B781-40B8-A628-424D465662F0}"/>
              </a:ext>
            </a:extLst>
          </p:cNvPr>
          <p:cNvSpPr txBox="1"/>
          <p:nvPr/>
        </p:nvSpPr>
        <p:spPr>
          <a:xfrm>
            <a:off x="120111" y="139946"/>
            <a:ext cx="1170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does it work?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CE1F1-5FB2-4A59-A5AF-E4D2192E0F18}"/>
              </a:ext>
            </a:extLst>
          </p:cNvPr>
          <p:cNvSpPr txBox="1"/>
          <p:nvPr/>
        </p:nvSpPr>
        <p:spPr>
          <a:xfrm>
            <a:off x="243452" y="643687"/>
            <a:ext cx="117050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Calculate difference of each observation minus the median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Cross out differences = 0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Rank absolute differences: rank 1 to the smallest value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Sign the rank: if difference &lt; 0, add a minus sign to the rank value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Sum all positive rank values (T</a:t>
            </a:r>
            <a:r>
              <a:rPr lang="en-US" baseline="30000" dirty="0">
                <a:solidFill>
                  <a:srgbClr val="000000"/>
                </a:solidFill>
                <a:latin typeface="-webkit-standard"/>
              </a:rPr>
              <a:t>+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Sum all negative rank values (T</a:t>
            </a:r>
            <a:r>
              <a:rPr lang="en-US" baseline="30000" dirty="0">
                <a:solidFill>
                  <a:srgbClr val="000000"/>
                </a:solidFill>
                <a:latin typeface="-webkit-standard"/>
              </a:rPr>
              <a:t>-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Select the smallest value between absolute T</a:t>
            </a:r>
            <a:r>
              <a:rPr lang="en-US" baseline="30000" dirty="0">
                <a:solidFill>
                  <a:srgbClr val="000000"/>
                </a:solidFill>
                <a:latin typeface="-webkit-standard"/>
              </a:rPr>
              <a:t>+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and T</a:t>
            </a:r>
            <a:r>
              <a:rPr lang="en-US" baseline="30000" dirty="0">
                <a:solidFill>
                  <a:srgbClr val="000000"/>
                </a:solidFill>
                <a:latin typeface="-webkit-standard"/>
              </a:rPr>
              <a:t>-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(test statistic W)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Compare W with the critical value from the proper Wilcoxon table (in our case: 2-tail test, 5 % level, n = 25)</a:t>
            </a:r>
            <a:endParaRPr lang="en-US" dirty="0"/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F5D43-1716-4503-A793-E6B4595B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" y="0"/>
            <a:ext cx="5764115" cy="6426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37155-6D5B-4FF6-B94D-4850CD54AA49}"/>
              </a:ext>
            </a:extLst>
          </p:cNvPr>
          <p:cNvSpPr txBox="1"/>
          <p:nvPr/>
        </p:nvSpPr>
        <p:spPr>
          <a:xfrm>
            <a:off x="7301307" y="402767"/>
            <a:ext cx="2833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-webkit-standard"/>
              </a:rPr>
              <a:t>|T</a:t>
            </a:r>
            <a:r>
              <a:rPr lang="en-US" b="1" baseline="30000" dirty="0">
                <a:solidFill>
                  <a:srgbClr val="000000"/>
                </a:solidFill>
                <a:latin typeface="-webkit-standard"/>
              </a:rPr>
              <a:t>+</a:t>
            </a:r>
            <a:r>
              <a:rPr lang="en-US" b="1" dirty="0">
                <a:solidFill>
                  <a:srgbClr val="000000"/>
                </a:solidFill>
                <a:latin typeface="-webkit-standard"/>
              </a:rPr>
              <a:t>| =  44  -&gt; W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|T</a:t>
            </a:r>
            <a:r>
              <a:rPr lang="en-US" baseline="30000" dirty="0">
                <a:solidFill>
                  <a:srgbClr val="000000"/>
                </a:solidFill>
                <a:latin typeface="-webkit-standard"/>
              </a:rPr>
              <a:t>-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| =  281</a:t>
            </a: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</a:rPr>
              <a:t>Critical value (CV):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C6039-90E0-4BB3-87C2-D31B2AF08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665" y="1841121"/>
            <a:ext cx="4285451" cy="13095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79BEF9-14C8-4B19-AC9C-8408C2B0D07A}"/>
              </a:ext>
            </a:extLst>
          </p:cNvPr>
          <p:cNvSpPr/>
          <p:nvPr/>
        </p:nvSpPr>
        <p:spPr>
          <a:xfrm>
            <a:off x="8207698" y="2551559"/>
            <a:ext cx="635152" cy="31210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BA03F-FA24-4CA6-B84B-C0F5D846F26C}"/>
              </a:ext>
            </a:extLst>
          </p:cNvPr>
          <p:cNvSpPr txBox="1"/>
          <p:nvPr/>
        </p:nvSpPr>
        <p:spPr>
          <a:xfrm>
            <a:off x="7564129" y="4292152"/>
            <a:ext cx="368244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W ≤ CV   reject H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</a:p>
          <a:p>
            <a:endParaRPr lang="en-US" baseline="-25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 (44) &lt; CV (89)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Your male colleagues’ BMI differ from the median Swiss males’ BMI!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1C82-855A-4CAE-BBD2-7D7DDCD8DF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580" y="3150677"/>
            <a:ext cx="3057547" cy="4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8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franklin-gothic-urw</vt:lpstr>
      <vt:lpstr>Google Sans</vt:lpstr>
      <vt:lpstr>-webkit-standard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Hosseini, Aref (PKI)</dc:creator>
  <cp:lastModifiedBy>Iturrate Maitane METAS</cp:lastModifiedBy>
  <cp:revision>13</cp:revision>
  <dcterms:created xsi:type="dcterms:W3CDTF">2024-08-28T17:16:27Z</dcterms:created>
  <dcterms:modified xsi:type="dcterms:W3CDTF">2024-08-29T14:19:56Z</dcterms:modified>
</cp:coreProperties>
</file>