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4"/>
    <p:restoredTop sz="96617"/>
  </p:normalViewPr>
  <p:slideViewPr>
    <p:cSldViewPr snapToGrid="0">
      <p:cViewPr varScale="1">
        <p:scale>
          <a:sx n="133" d="100"/>
          <a:sy n="133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EC49-EB6E-FF37-25AF-768FDD912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AA3A8-10F1-310C-853B-B8BC7102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1F79-3B10-7301-4467-A2D2698E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5B79-A4F3-3043-AF96-49571EC66B66}" type="datetimeFigureOut">
              <a:rPr lang="en-DE" smtClean="0"/>
              <a:t>29.08.24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E7CCC-06C3-C78E-4922-189825D4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33A91-55DB-816E-FFFA-F8EE01AA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BD5-05E4-B94F-A0F5-18AD095119C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6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1ABA-FBE2-19AD-9E33-5DE52A54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919C8-081B-9CEE-E461-4FA9E5831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6BC62-8108-AE81-45A6-8BF67333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5B79-A4F3-3043-AF96-49571EC66B66}" type="datetimeFigureOut">
              <a:rPr lang="en-DE" smtClean="0"/>
              <a:t>29.08.24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E4C68-CDEB-4D14-6598-625FFB94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7490-7251-3F17-9F52-0B999864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BD5-05E4-B94F-A0F5-18AD095119C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925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ACA36-29CD-9614-1018-F81F10619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D4E78-B591-1B89-C39F-ED2CA8B7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BAE1-88D6-B9BB-D2C4-27616507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5B79-A4F3-3043-AF96-49571EC66B66}" type="datetimeFigureOut">
              <a:rPr lang="en-DE" smtClean="0"/>
              <a:t>29.08.24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F7353-2FF5-EF9F-11F8-602D7DE2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755B5-D354-F23E-BEE0-2DFA6A5E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BD5-05E4-B94F-A0F5-18AD095119C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300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9BB5-AA22-71CB-F1A1-D9CE4011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60F92-E49B-A983-7D19-839F15D7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D2F0-2FA7-E4DB-CC55-C3B1735C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5B79-A4F3-3043-AF96-49571EC66B66}" type="datetimeFigureOut">
              <a:rPr lang="en-DE" smtClean="0"/>
              <a:t>29.08.24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076EB-7C35-F6BA-BBA4-A70C021E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8A6A-ADE1-C9A2-A226-11B64CBE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BD5-05E4-B94F-A0F5-18AD095119C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242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B54-0976-3A5B-44DB-5CB92CB5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5A017-9672-F12C-DA9D-D3485F66A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05696-5B14-1D58-FBED-0246DCBC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5B79-A4F3-3043-AF96-49571EC66B66}" type="datetimeFigureOut">
              <a:rPr lang="en-DE" smtClean="0"/>
              <a:t>29.08.24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433F-44C4-8A82-AC69-7969837E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C23AB-2A3D-FE8D-9B63-A17CE719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BD5-05E4-B94F-A0F5-18AD095119C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734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0D3-9507-A325-B309-8B0F3F22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3F8E-EF47-D42E-9498-7340B3418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21E47-4B17-F82C-604C-722B3C10D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B5D1-ED83-5E18-AEC2-61A75807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5B79-A4F3-3043-AF96-49571EC66B66}" type="datetimeFigureOut">
              <a:rPr lang="en-DE" smtClean="0"/>
              <a:t>29.08.24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C4810-4E82-A6B5-1325-3BD7965D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F957C-67ED-9434-6B3A-5FE0C6DF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BD5-05E4-B94F-A0F5-18AD095119C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072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65F0-3917-F408-82A0-C2840593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E00B-B3C2-5CDC-3DDC-4926360AD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CA2E0-8B07-9B2B-36D6-2F3D5FD74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959CC-439E-F766-DA30-DE2A2470A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B67EA-9963-507D-8E61-3EFDD1A0A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8C2A4-048B-F749-12CF-9F023759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5B79-A4F3-3043-AF96-49571EC66B66}" type="datetimeFigureOut">
              <a:rPr lang="en-DE" smtClean="0"/>
              <a:t>29.08.24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314EC-169C-7A20-13E3-200526D7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5EF9F-D6F3-82DF-05F6-C1E679B1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BD5-05E4-B94F-A0F5-18AD095119C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157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829C-B4C8-21BB-F6C6-B7359E05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5C90D-E0E8-87A3-E230-A6760655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5B79-A4F3-3043-AF96-49571EC66B66}" type="datetimeFigureOut">
              <a:rPr lang="en-DE" smtClean="0"/>
              <a:t>29.08.24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568C1-FA07-68AB-296A-66E3E950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76899-F245-9E8A-E57A-58B4D435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BD5-05E4-B94F-A0F5-18AD095119C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554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3C429-B2C4-152B-4F23-864CDD4A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5B79-A4F3-3043-AF96-49571EC66B66}" type="datetimeFigureOut">
              <a:rPr lang="en-DE" smtClean="0"/>
              <a:t>29.08.24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1273C-DAF0-6BAD-D25F-50CE8150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17677-C6B0-5C99-8131-50D36E1D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BD5-05E4-B94F-A0F5-18AD095119C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81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9663-81E6-68FF-C463-3FFB3585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8917-FB45-BC28-D231-195433365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01323-9438-EF85-0490-5D0B0CAC4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178E6-C2F6-6A0B-C1DF-923B1A88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5B79-A4F3-3043-AF96-49571EC66B66}" type="datetimeFigureOut">
              <a:rPr lang="en-DE" smtClean="0"/>
              <a:t>29.08.24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C8927-7841-0D15-6E18-F71038C6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161BB-261D-693E-1DD0-E26D7775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BD5-05E4-B94F-A0F5-18AD095119C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322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D82A-A415-D0A3-E198-A8F5BF40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A7476-2460-153B-324A-A2C8AA532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41BA5-9409-03C6-3255-FEC12CE2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08E1E-56A0-B6AC-484E-DF636F0E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5B79-A4F3-3043-AF96-49571EC66B66}" type="datetimeFigureOut">
              <a:rPr lang="en-DE" smtClean="0"/>
              <a:t>29.08.24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698C5-B2D6-A0B7-7705-3DC623B0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AC6DC-4C13-284C-E166-83465E6D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BD5-05E4-B94F-A0F5-18AD095119C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02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EE41F-4AC9-A07A-1D5F-CB4079D5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E6D68-62BF-4BCF-961A-52FA9E7CA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8275-429D-5340-2CA3-C791CBD0C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E5B79-A4F3-3043-AF96-49571EC66B66}" type="datetimeFigureOut">
              <a:rPr lang="en-DE" smtClean="0"/>
              <a:t>29.08.24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6BA6B-4FDD-C863-77FE-F13BC226B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C219-A787-463A-9CEE-6FBD6B59F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F6BD5-05E4-B94F-A0F5-18AD095119CF}" type="slidenum">
              <a:rPr lang="en-DE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18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4CA4-A57C-10EB-4D31-04F48882E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18" y="23192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Mann-Whitney U test (=Wilcoxon rank-sum test)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0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4CA4-A57C-10EB-4D31-04F48882E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076" y="1408386"/>
            <a:ext cx="11067392" cy="963448"/>
          </a:xfrm>
        </p:spPr>
        <p:txBody>
          <a:bodyPr>
            <a:normAutofit/>
          </a:bodyPr>
          <a:lstStyle/>
          <a:p>
            <a:pPr algn="l"/>
            <a:r>
              <a:rPr lang="en-GB" sz="1600" dirty="0">
                <a:effectLst/>
                <a:latin typeface="Helvetica Neue" panose="02000503000000020004" pitchFamily="2" charset="0"/>
              </a:rPr>
              <a:t>Mann-Whitney (Wilcoxon rank-sum) is a </a:t>
            </a:r>
            <a:r>
              <a:rPr lang="en-GB" sz="1600" dirty="0">
                <a:latin typeface="Helvetica Neue" panose="02000503000000020004" pitchFamily="2" charset="0"/>
              </a:rPr>
              <a:t>n</a:t>
            </a:r>
            <a:r>
              <a:rPr lang="en-GB" sz="1600" dirty="0">
                <a:effectLst/>
                <a:latin typeface="Helvetica Neue" panose="02000503000000020004" pitchFamily="2" charset="0"/>
              </a:rPr>
              <a:t>on-parametric ‘</a:t>
            </a:r>
            <a:r>
              <a:rPr lang="en-GB" sz="1600" dirty="0" err="1">
                <a:effectLst/>
                <a:latin typeface="Helvetica Neue" panose="02000503000000020004" pitchFamily="2" charset="0"/>
              </a:rPr>
              <a:t>analog</a:t>
            </a:r>
            <a:r>
              <a:rPr lang="en-GB" sz="1600" dirty="0">
                <a:effectLst/>
                <a:latin typeface="Helvetica Neue" panose="02000503000000020004" pitchFamily="2" charset="0"/>
              </a:rPr>
              <a:t>’ to unpaired t-test: it compares medians of two independent groups (while parametric test compares means)</a:t>
            </a:r>
            <a:br>
              <a:rPr lang="en-GB" sz="1600" dirty="0">
                <a:effectLst/>
                <a:latin typeface="Helvetica Neue" panose="02000503000000020004" pitchFamily="2" charset="0"/>
              </a:rPr>
            </a:br>
            <a:endParaRPr lang="en-GB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3120D6-D98A-B00F-BDD9-0AC5BF8DF7D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49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latin typeface="Helvetica Neue" panose="02000503000000020004" pitchFamily="2" charset="0"/>
              </a:rPr>
              <a:t>What is Mann-Whitney U test?</a:t>
            </a:r>
            <a:endParaRPr lang="en-GB" sz="32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465E7A-BE10-36DA-C1B5-9F5805912AAF}"/>
              </a:ext>
            </a:extLst>
          </p:cNvPr>
          <p:cNvSpPr txBox="1">
            <a:spLocks/>
          </p:cNvSpPr>
          <p:nvPr/>
        </p:nvSpPr>
        <p:spPr>
          <a:xfrm>
            <a:off x="331076" y="2371834"/>
            <a:ext cx="11067392" cy="693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dirty="0">
                <a:latin typeface="Helvetica Neue" panose="02000503000000020004" pitchFamily="2" charset="0"/>
              </a:rPr>
              <a:t>Data: distribution of mRNA half-lives in different parts of neuronal cells: cell bodies and extensions (=neurites).</a:t>
            </a:r>
          </a:p>
          <a:p>
            <a:pPr algn="l"/>
            <a:endParaRPr lang="en-GB" sz="16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9E8033-EB8C-4CB1-5EEA-80A7BF1AF3EE}"/>
              </a:ext>
            </a:extLst>
          </p:cNvPr>
          <p:cNvGrpSpPr/>
          <p:nvPr/>
        </p:nvGrpSpPr>
        <p:grpSpPr>
          <a:xfrm>
            <a:off x="3554002" y="3194520"/>
            <a:ext cx="4090777" cy="2192513"/>
            <a:chOff x="3554002" y="3194520"/>
            <a:chExt cx="4090777" cy="21925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628331-31E2-44BB-A095-663D38A18898}"/>
                </a:ext>
              </a:extLst>
            </p:cNvPr>
            <p:cNvSpPr txBox="1"/>
            <p:nvPr/>
          </p:nvSpPr>
          <p:spPr>
            <a:xfrm>
              <a:off x="5058450" y="3462690"/>
              <a:ext cx="1276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 to 1 meter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F4FAE3-F4B9-9604-B95F-49B986A0682A}"/>
                </a:ext>
              </a:extLst>
            </p:cNvPr>
            <p:cNvGrpSpPr/>
            <p:nvPr/>
          </p:nvGrpSpPr>
          <p:grpSpPr>
            <a:xfrm rot="249037">
              <a:off x="3554002" y="3574666"/>
              <a:ext cx="4090777" cy="1812367"/>
              <a:chOff x="3866240" y="4269735"/>
              <a:chExt cx="2133978" cy="826647"/>
            </a:xfrm>
          </p:grpSpPr>
          <p:pic>
            <p:nvPicPr>
              <p:cNvPr id="30" name="Picture 29" descr="A purple worm on a white background&#10;&#10;Description automatically generated">
                <a:extLst>
                  <a:ext uri="{FF2B5EF4-FFF2-40B4-BE49-F238E27FC236}">
                    <a16:creationId xmlns:a16="http://schemas.microsoft.com/office/drawing/2014/main" id="{80990B63-5E90-A47D-89C5-2CA496753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82035" y="4545968"/>
                <a:ext cx="1443551" cy="29972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50CC460-14C8-C01E-12A7-192B390BB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8898" y="4269735"/>
                <a:ext cx="401320" cy="584200"/>
              </a:xfrm>
              <a:prstGeom prst="rect">
                <a:avLst/>
              </a:prstGeom>
            </p:spPr>
          </p:pic>
          <p:pic>
            <p:nvPicPr>
              <p:cNvPr id="32" name="Picture 31" descr="A purple neuron with a black circle&#10;&#10;Description automatically generated">
                <a:extLst>
                  <a:ext uri="{FF2B5EF4-FFF2-40B4-BE49-F238E27FC236}">
                    <a16:creationId xmlns:a16="http://schemas.microsoft.com/office/drawing/2014/main" id="{7F7D12D3-DF76-E900-6AF9-C7D541908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789632">
                <a:off x="3866240" y="4420687"/>
                <a:ext cx="561964" cy="675695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CF25256-B3E3-16AC-E22D-130FE6C24F14}"/>
                </a:ext>
              </a:extLst>
            </p:cNvPr>
            <p:cNvGrpSpPr/>
            <p:nvPr/>
          </p:nvGrpSpPr>
          <p:grpSpPr>
            <a:xfrm>
              <a:off x="4619844" y="3756936"/>
              <a:ext cx="2244769" cy="109271"/>
              <a:chOff x="5295717" y="3537015"/>
              <a:chExt cx="663651" cy="5338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B8AE49F-7189-DBE1-6D0B-5EE944329915}"/>
                  </a:ext>
                </a:extLst>
              </p:cNvPr>
              <p:cNvCxnSpPr/>
              <p:nvPr/>
            </p:nvCxnSpPr>
            <p:spPr>
              <a:xfrm>
                <a:off x="5295824" y="3566828"/>
                <a:ext cx="66148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5B0C03E-5EBF-4A89-D8B1-772B28CE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9368" y="3537015"/>
                <a:ext cx="0" cy="533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A1A1683-9323-8E40-8A0C-C229B534C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717" y="3537015"/>
                <a:ext cx="0" cy="533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CB82F7-4599-65DD-64FD-F141EE93A678}"/>
                </a:ext>
              </a:extLst>
            </p:cNvPr>
            <p:cNvGrpSpPr/>
            <p:nvPr/>
          </p:nvGrpSpPr>
          <p:grpSpPr>
            <a:xfrm>
              <a:off x="3963837" y="3763520"/>
              <a:ext cx="430799" cy="102687"/>
              <a:chOff x="5295717" y="3537015"/>
              <a:chExt cx="663651" cy="53384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1EED8AC-4DC3-98EF-681F-470AD0DD09BB}"/>
                  </a:ext>
                </a:extLst>
              </p:cNvPr>
              <p:cNvCxnSpPr/>
              <p:nvPr/>
            </p:nvCxnSpPr>
            <p:spPr>
              <a:xfrm>
                <a:off x="5295824" y="3566828"/>
                <a:ext cx="66148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C819FF3-C235-1FA4-71D3-F422B3056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9368" y="3537015"/>
                <a:ext cx="0" cy="533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E7A31EA-BB54-5400-9225-9E8638B95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717" y="3537015"/>
                <a:ext cx="0" cy="533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A5AB46-54AD-141C-57A5-25C47C9E8CD6}"/>
                </a:ext>
              </a:extLst>
            </p:cNvPr>
            <p:cNvSpPr txBox="1"/>
            <p:nvPr/>
          </p:nvSpPr>
          <p:spPr>
            <a:xfrm>
              <a:off x="3715976" y="3457815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~ 25 </a:t>
              </a:r>
              <a:r>
                <a:rPr lang="el-GR" sz="1600" b="0" i="0" dirty="0">
                  <a:solidFill>
                    <a:srgbClr val="040C28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sz="1600" b="0" i="0" dirty="0">
                  <a:solidFill>
                    <a:srgbClr val="040C28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41747C-3960-7B65-8C44-84185B179593}"/>
                </a:ext>
              </a:extLst>
            </p:cNvPr>
            <p:cNvSpPr txBox="1"/>
            <p:nvPr/>
          </p:nvSpPr>
          <p:spPr>
            <a:xfrm>
              <a:off x="3740868" y="3201404"/>
              <a:ext cx="9893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Cell body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470D72-5599-3CEA-A41A-CDD763E3441B}"/>
                </a:ext>
              </a:extLst>
            </p:cNvPr>
            <p:cNvSpPr txBox="1"/>
            <p:nvPr/>
          </p:nvSpPr>
          <p:spPr>
            <a:xfrm>
              <a:off x="5253654" y="3194520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Neurite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4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4CA4-A57C-10EB-4D31-04F48882E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076" y="1408386"/>
            <a:ext cx="11067392" cy="963448"/>
          </a:xfrm>
        </p:spPr>
        <p:txBody>
          <a:bodyPr>
            <a:normAutofit/>
          </a:bodyPr>
          <a:lstStyle/>
          <a:p>
            <a:pPr algn="l"/>
            <a:r>
              <a:rPr lang="en-GB" sz="1600" dirty="0">
                <a:effectLst/>
                <a:latin typeface="Helvetica Neue" panose="02000503000000020004" pitchFamily="2" charset="0"/>
              </a:rPr>
              <a:t>Mann-Whitney (Wilcoxon rank-sum) is a </a:t>
            </a:r>
            <a:r>
              <a:rPr lang="en-GB" sz="1600" dirty="0">
                <a:latin typeface="Helvetica Neue" panose="02000503000000020004" pitchFamily="2" charset="0"/>
              </a:rPr>
              <a:t>n</a:t>
            </a:r>
            <a:r>
              <a:rPr lang="en-GB" sz="1600" dirty="0">
                <a:effectLst/>
                <a:latin typeface="Helvetica Neue" panose="02000503000000020004" pitchFamily="2" charset="0"/>
              </a:rPr>
              <a:t>on-parametric ‘</a:t>
            </a:r>
            <a:r>
              <a:rPr lang="en-GB" sz="1600" dirty="0" err="1">
                <a:effectLst/>
                <a:latin typeface="Helvetica Neue" panose="02000503000000020004" pitchFamily="2" charset="0"/>
              </a:rPr>
              <a:t>analog</a:t>
            </a:r>
            <a:r>
              <a:rPr lang="en-GB" sz="1600" dirty="0">
                <a:effectLst/>
                <a:latin typeface="Helvetica Neue" panose="02000503000000020004" pitchFamily="2" charset="0"/>
              </a:rPr>
              <a:t>’ to unpaired t-test: it compares medians of two independent groups (while parametric test compares means)</a:t>
            </a:r>
            <a:br>
              <a:rPr lang="en-GB" sz="1600" dirty="0">
                <a:effectLst/>
                <a:latin typeface="Helvetica Neue" panose="02000503000000020004" pitchFamily="2" charset="0"/>
              </a:rPr>
            </a:br>
            <a:endParaRPr lang="en-GB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3120D6-D98A-B00F-BDD9-0AC5BF8DF7D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49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latin typeface="Helvetica Neue" panose="02000503000000020004" pitchFamily="2" charset="0"/>
              </a:rPr>
              <a:t>What are the data for the test?</a:t>
            </a:r>
            <a:endParaRPr lang="en-GB" sz="3200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9E8033-EB8C-4CB1-5EEA-80A7BF1AF3EE}"/>
              </a:ext>
            </a:extLst>
          </p:cNvPr>
          <p:cNvGrpSpPr/>
          <p:nvPr/>
        </p:nvGrpSpPr>
        <p:grpSpPr>
          <a:xfrm>
            <a:off x="3554002" y="3194520"/>
            <a:ext cx="4090777" cy="2192513"/>
            <a:chOff x="3554002" y="3194520"/>
            <a:chExt cx="4090777" cy="21925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628331-31E2-44BB-A095-663D38A18898}"/>
                </a:ext>
              </a:extLst>
            </p:cNvPr>
            <p:cNvSpPr txBox="1"/>
            <p:nvPr/>
          </p:nvSpPr>
          <p:spPr>
            <a:xfrm>
              <a:off x="5058450" y="3462690"/>
              <a:ext cx="1276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 to 1 meter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F4FAE3-F4B9-9604-B95F-49B986A0682A}"/>
                </a:ext>
              </a:extLst>
            </p:cNvPr>
            <p:cNvGrpSpPr/>
            <p:nvPr/>
          </p:nvGrpSpPr>
          <p:grpSpPr>
            <a:xfrm rot="249037">
              <a:off x="3554002" y="3574666"/>
              <a:ext cx="4090777" cy="1812367"/>
              <a:chOff x="3866240" y="4269735"/>
              <a:chExt cx="2133978" cy="826647"/>
            </a:xfrm>
          </p:grpSpPr>
          <p:pic>
            <p:nvPicPr>
              <p:cNvPr id="30" name="Picture 29" descr="A purple worm on a white background&#10;&#10;Description automatically generated">
                <a:extLst>
                  <a:ext uri="{FF2B5EF4-FFF2-40B4-BE49-F238E27FC236}">
                    <a16:creationId xmlns:a16="http://schemas.microsoft.com/office/drawing/2014/main" id="{80990B63-5E90-A47D-89C5-2CA496753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82035" y="4545968"/>
                <a:ext cx="1443551" cy="29972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50CC460-14C8-C01E-12A7-192B390BB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8898" y="4269735"/>
                <a:ext cx="401320" cy="584200"/>
              </a:xfrm>
              <a:prstGeom prst="rect">
                <a:avLst/>
              </a:prstGeom>
            </p:spPr>
          </p:pic>
          <p:pic>
            <p:nvPicPr>
              <p:cNvPr id="32" name="Picture 31" descr="A purple neuron with a black circle&#10;&#10;Description automatically generated">
                <a:extLst>
                  <a:ext uri="{FF2B5EF4-FFF2-40B4-BE49-F238E27FC236}">
                    <a16:creationId xmlns:a16="http://schemas.microsoft.com/office/drawing/2014/main" id="{7F7D12D3-DF76-E900-6AF9-C7D541908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789632">
                <a:off x="3866240" y="4420687"/>
                <a:ext cx="561964" cy="675695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CF25256-B3E3-16AC-E22D-130FE6C24F14}"/>
                </a:ext>
              </a:extLst>
            </p:cNvPr>
            <p:cNvGrpSpPr/>
            <p:nvPr/>
          </p:nvGrpSpPr>
          <p:grpSpPr>
            <a:xfrm>
              <a:off x="4619844" y="3756936"/>
              <a:ext cx="2244769" cy="109271"/>
              <a:chOff x="5295717" y="3537015"/>
              <a:chExt cx="663651" cy="5338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B8AE49F-7189-DBE1-6D0B-5EE944329915}"/>
                  </a:ext>
                </a:extLst>
              </p:cNvPr>
              <p:cNvCxnSpPr/>
              <p:nvPr/>
            </p:nvCxnSpPr>
            <p:spPr>
              <a:xfrm>
                <a:off x="5295824" y="3566828"/>
                <a:ext cx="66148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5B0C03E-5EBF-4A89-D8B1-772B28CE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9368" y="3537015"/>
                <a:ext cx="0" cy="533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A1A1683-9323-8E40-8A0C-C229B534C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717" y="3537015"/>
                <a:ext cx="0" cy="533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CB82F7-4599-65DD-64FD-F141EE93A678}"/>
                </a:ext>
              </a:extLst>
            </p:cNvPr>
            <p:cNvGrpSpPr/>
            <p:nvPr/>
          </p:nvGrpSpPr>
          <p:grpSpPr>
            <a:xfrm>
              <a:off x="3963837" y="3763520"/>
              <a:ext cx="430799" cy="102687"/>
              <a:chOff x="5295717" y="3537015"/>
              <a:chExt cx="663651" cy="53384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1EED8AC-4DC3-98EF-681F-470AD0DD09BB}"/>
                  </a:ext>
                </a:extLst>
              </p:cNvPr>
              <p:cNvCxnSpPr/>
              <p:nvPr/>
            </p:nvCxnSpPr>
            <p:spPr>
              <a:xfrm>
                <a:off x="5295824" y="3566828"/>
                <a:ext cx="66148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C819FF3-C235-1FA4-71D3-F422B3056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9368" y="3537015"/>
                <a:ext cx="0" cy="533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E7A31EA-BB54-5400-9225-9E8638B95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717" y="3537015"/>
                <a:ext cx="0" cy="533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A5AB46-54AD-141C-57A5-25C47C9E8CD6}"/>
                </a:ext>
              </a:extLst>
            </p:cNvPr>
            <p:cNvSpPr txBox="1"/>
            <p:nvPr/>
          </p:nvSpPr>
          <p:spPr>
            <a:xfrm>
              <a:off x="3715976" y="3457815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~ 25 </a:t>
              </a:r>
              <a:r>
                <a:rPr lang="el-GR" sz="1600" b="0" i="0" dirty="0">
                  <a:solidFill>
                    <a:srgbClr val="040C28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sz="1600" b="0" i="0" dirty="0">
                  <a:solidFill>
                    <a:srgbClr val="040C28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41747C-3960-7B65-8C44-84185B179593}"/>
                </a:ext>
              </a:extLst>
            </p:cNvPr>
            <p:cNvSpPr txBox="1"/>
            <p:nvPr/>
          </p:nvSpPr>
          <p:spPr>
            <a:xfrm>
              <a:off x="3740868" y="3201404"/>
              <a:ext cx="9893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Cell body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470D72-5599-3CEA-A41A-CDD763E3441B}"/>
                </a:ext>
              </a:extLst>
            </p:cNvPr>
            <p:cNvSpPr txBox="1"/>
            <p:nvPr/>
          </p:nvSpPr>
          <p:spPr>
            <a:xfrm>
              <a:off x="5253654" y="3194520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Neurite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485A5BE-5A88-67E3-E886-A83EB2D306AE}"/>
              </a:ext>
            </a:extLst>
          </p:cNvPr>
          <p:cNvSpPr txBox="1">
            <a:spLocks/>
          </p:cNvSpPr>
          <p:nvPr/>
        </p:nvSpPr>
        <p:spPr>
          <a:xfrm>
            <a:off x="331076" y="4278783"/>
            <a:ext cx="11067392" cy="22930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dirty="0">
                <a:latin typeface="Helvetica Neue" panose="02000503000000020004" pitchFamily="2" charset="0"/>
              </a:rPr>
              <a:t>Data: distribution of </a:t>
            </a:r>
            <a:r>
              <a:rPr lang="en-GB" sz="1600" b="1" dirty="0">
                <a:latin typeface="Helvetica Neue" panose="02000503000000020004" pitchFamily="2" charset="0"/>
              </a:rPr>
              <a:t>mRNA half-lives </a:t>
            </a:r>
            <a:r>
              <a:rPr lang="en-GB" sz="1600" dirty="0">
                <a:latin typeface="Helvetica Neue" panose="02000503000000020004" pitchFamily="2" charset="0"/>
              </a:rPr>
              <a:t>(hl) in different parts of neuronal cells: cell bodies (=soma) and extensions (=neurites).</a:t>
            </a:r>
          </a:p>
          <a:p>
            <a:pPr algn="l"/>
            <a:endParaRPr lang="en-GB" sz="1600" dirty="0">
              <a:latin typeface="Helvetica Neue" panose="02000503000000020004" pitchFamily="2" charset="0"/>
            </a:endParaRPr>
          </a:p>
          <a:p>
            <a:pPr algn="l"/>
            <a:endParaRPr lang="en-GB" sz="1600" dirty="0">
              <a:latin typeface="Helvetica Neue" panose="02000503000000020004" pitchFamily="2" charset="0"/>
            </a:endParaRPr>
          </a:p>
          <a:p>
            <a:pPr algn="l"/>
            <a:endParaRPr lang="en-GB" sz="1600" dirty="0">
              <a:latin typeface="Helvetica Neue" panose="02000503000000020004" pitchFamily="2" charset="0"/>
            </a:endParaRPr>
          </a:p>
          <a:p>
            <a:pPr algn="l"/>
            <a:endParaRPr lang="en-GB" sz="1600" dirty="0">
              <a:latin typeface="Helvetica Neue" panose="02000503000000020004" pitchFamily="2" charset="0"/>
            </a:endParaRPr>
          </a:p>
          <a:p>
            <a:pPr algn="l"/>
            <a:endParaRPr lang="en-GB" sz="1600" dirty="0">
              <a:latin typeface="Helvetica Neue" panose="02000503000000020004" pitchFamily="2" charset="0"/>
            </a:endParaRPr>
          </a:p>
          <a:p>
            <a:pPr algn="l"/>
            <a:endParaRPr lang="en-GB" sz="1600" dirty="0">
              <a:latin typeface="Helvetica Neue" panose="02000503000000020004" pitchFamily="2" charset="0"/>
            </a:endParaRPr>
          </a:p>
          <a:p>
            <a:pPr algn="l"/>
            <a:endParaRPr lang="en-GB" sz="1600" dirty="0">
              <a:latin typeface="Helvetica Neue" panose="02000503000000020004" pitchFamily="2" charset="0"/>
            </a:endParaRPr>
          </a:p>
          <a:p>
            <a:pPr algn="l"/>
            <a:endParaRPr lang="en-GB" sz="1600" dirty="0">
              <a:latin typeface="Helvetica Neue" panose="02000503000000020004" pitchFamily="2" charset="0"/>
            </a:endParaRPr>
          </a:p>
          <a:p>
            <a:pPr algn="l"/>
            <a:endParaRPr lang="en-GB" sz="1600" dirty="0">
              <a:latin typeface="Helvetica Neue" panose="02000503000000020004" pitchFamily="2" charset="0"/>
            </a:endParaRPr>
          </a:p>
          <a:p>
            <a:pPr algn="l"/>
            <a:endParaRPr lang="en-GB" sz="1600" dirty="0">
              <a:latin typeface="Helvetica Neue" panose="02000503000000020004" pitchFamily="2" charset="0"/>
            </a:endParaRPr>
          </a:p>
          <a:p>
            <a:pPr algn="l"/>
            <a:endParaRPr lang="en-GB" sz="1600" dirty="0">
              <a:latin typeface="Helvetica Neue" panose="02000503000000020004" pitchFamily="2" charset="0"/>
            </a:endParaRPr>
          </a:p>
          <a:p>
            <a:pPr algn="l"/>
            <a:endParaRPr lang="en-GB" sz="1600" dirty="0">
              <a:latin typeface="Helvetica Neue" panose="02000503000000020004" pitchFamily="2" charset="0"/>
            </a:endParaRPr>
          </a:p>
          <a:p>
            <a:pPr algn="l"/>
            <a:endParaRPr lang="en-GB" sz="1600" dirty="0">
              <a:latin typeface="Helvetica Neue" panose="02000503000000020004" pitchFamily="2" charset="0"/>
            </a:endParaRPr>
          </a:p>
          <a:p>
            <a:pPr algn="l"/>
            <a:r>
              <a:rPr lang="en-GB" sz="1600" b="1" dirty="0">
                <a:latin typeface="Helvetica Neue" panose="02000503000000020004" pitchFamily="2" charset="0"/>
              </a:rPr>
              <a:t>The mRNA half-life </a:t>
            </a:r>
            <a:r>
              <a:rPr lang="en-GB" sz="1600" dirty="0">
                <a:latin typeface="Helvetica Neue" panose="02000503000000020004" pitchFamily="2" charset="0"/>
              </a:rPr>
              <a:t>is the time required for the concentration of a specific mRNA molecule in a cell to decrease by half due to degradation processes. Simplified: values showing how long an mRNA molecule lives in cells before it’s degraded, measured in hours.</a:t>
            </a:r>
          </a:p>
          <a:p>
            <a:pPr algn="l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0878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3120D6-D98A-B00F-BDD9-0AC5BF8DF7D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49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latin typeface="Helvetica Neue" panose="02000503000000020004" pitchFamily="2" charset="0"/>
              </a:rPr>
              <a:t>Code for loading and plotting the data as density plots</a:t>
            </a:r>
            <a:endParaRPr lang="en-GB" sz="3200" b="1" dirty="0"/>
          </a:p>
        </p:txBody>
      </p:sp>
      <p:pic>
        <p:nvPicPr>
          <p:cNvPr id="18" name="Picture 17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6B3B883E-FDCE-4919-CE19-02AC5C4E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16" y="1067238"/>
            <a:ext cx="2605518" cy="5383461"/>
          </a:xfrm>
          <a:prstGeom prst="rect">
            <a:avLst/>
          </a:prstGeom>
        </p:spPr>
      </p:pic>
      <p:pic>
        <p:nvPicPr>
          <p:cNvPr id="22" name="Picture 2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04D0D40-2038-7BC2-7AD7-81CBD008A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86" y="993665"/>
            <a:ext cx="7350940" cy="57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0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3120D6-D98A-B00F-BDD9-0AC5BF8DF7D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49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latin typeface="Helvetica Neue" panose="02000503000000020004" pitchFamily="2" charset="0"/>
              </a:rPr>
              <a:t>Density plots showing data distribution</a:t>
            </a:r>
            <a:endParaRPr lang="en-GB" sz="32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7F4A5D-D1D4-F555-64D2-65B520445D66}"/>
              </a:ext>
            </a:extLst>
          </p:cNvPr>
          <p:cNvSpPr txBox="1">
            <a:spLocks/>
          </p:cNvSpPr>
          <p:nvPr/>
        </p:nvSpPr>
        <p:spPr>
          <a:xfrm>
            <a:off x="2149366" y="5853823"/>
            <a:ext cx="9506606" cy="635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dirty="0">
                <a:latin typeface="Helvetica Neue" panose="02000503000000020004" pitchFamily="2" charset="0"/>
              </a:rPr>
              <a:t>Value distribution is skewed on the right for cell body sample </a:t>
            </a:r>
            <a:r>
              <a:rPr lang="en-GB" sz="1600" dirty="0">
                <a:latin typeface="Helvetica Neue" panose="02000503000000020004" pitchFamily="2" charset="0"/>
                <a:sym typeface="Wingdings" pitchFamily="2" charset="2"/>
              </a:rPr>
              <a:t> use non-parametric test</a:t>
            </a:r>
          </a:p>
          <a:p>
            <a:pPr algn="l"/>
            <a:r>
              <a:rPr lang="en-GB" sz="1600" dirty="0">
                <a:latin typeface="Helvetica Neue" panose="02000503000000020004" pitchFamily="2" charset="0"/>
                <a:sym typeface="Wingdings" pitchFamily="2" charset="2"/>
              </a:rPr>
              <a:t>Samples are independent (i.e. not values before and after treatment)  unpaired </a:t>
            </a:r>
          </a:p>
          <a:p>
            <a:pPr algn="l"/>
            <a:r>
              <a:rPr lang="en-GB" sz="1600" dirty="0">
                <a:latin typeface="Helvetica Neue" panose="02000503000000020004" pitchFamily="2" charset="0"/>
                <a:sym typeface="Wingdings" pitchFamily="2" charset="2"/>
              </a:rPr>
              <a:t> Use </a:t>
            </a:r>
            <a:r>
              <a:rPr lang="en-GB" sz="1600" b="1" dirty="0">
                <a:latin typeface="Helvetica Neue" panose="02000503000000020004" pitchFamily="2" charset="0"/>
              </a:rPr>
              <a:t>Mann-Whitney U test</a:t>
            </a:r>
            <a:endParaRPr lang="en-GB" sz="1600" dirty="0">
              <a:latin typeface="Helvetica Neue" panose="02000503000000020004" pitchFamily="2" charset="0"/>
            </a:endParaRPr>
          </a:p>
          <a:p>
            <a:pPr algn="l"/>
            <a:endParaRPr lang="en-GB" sz="1600" dirty="0">
              <a:latin typeface="Helvetica Neue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E8A33-BB50-5D66-FADA-E2C98ED7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66" y="1056503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2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3120D6-D98A-B00F-BDD9-0AC5BF8DF7D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49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latin typeface="Helvetica Neue" panose="02000503000000020004" pitchFamily="2" charset="0"/>
              </a:rPr>
              <a:t>Checking for normality with Q-Q-plots</a:t>
            </a:r>
            <a:endParaRPr lang="en-GB" sz="32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5C1CBE-3695-0796-57B7-B2DC4B4A3D9D}"/>
              </a:ext>
            </a:extLst>
          </p:cNvPr>
          <p:cNvSpPr txBox="1">
            <a:spLocks/>
          </p:cNvSpPr>
          <p:nvPr/>
        </p:nvSpPr>
        <p:spPr>
          <a:xfrm>
            <a:off x="617743" y="1035954"/>
            <a:ext cx="4398578" cy="635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dirty="0">
                <a:latin typeface="Helvetica Neue" panose="02000503000000020004" pitchFamily="2" charset="0"/>
              </a:rPr>
              <a:t>Code for plotting:</a:t>
            </a:r>
          </a:p>
          <a:p>
            <a:pPr algn="l"/>
            <a:endParaRPr lang="en-GB" sz="1600" dirty="0">
              <a:latin typeface="Helvetica Neue" panose="02000503000000020004" pitchFamily="2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38B71D-0FF0-EDEF-EDAF-0BCED28C1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43" y="1871639"/>
            <a:ext cx="4637429" cy="2631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248872-E8C5-E696-9DE8-F6046E41D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851" y="930850"/>
            <a:ext cx="6487154" cy="437687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DF92527-4A0B-FC24-82D6-EB4BEAE92357}"/>
              </a:ext>
            </a:extLst>
          </p:cNvPr>
          <p:cNvSpPr txBox="1">
            <a:spLocks/>
          </p:cNvSpPr>
          <p:nvPr/>
        </p:nvSpPr>
        <p:spPr>
          <a:xfrm>
            <a:off x="1342697" y="5760387"/>
            <a:ext cx="9506606" cy="635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dirty="0">
                <a:latin typeface="Helvetica Neue" panose="02000503000000020004" pitchFamily="2" charset="0"/>
              </a:rPr>
              <a:t>Q-Q plots also show deviation from normal distribution</a:t>
            </a:r>
            <a:r>
              <a:rPr lang="en-GB" sz="1600" dirty="0">
                <a:latin typeface="Helvetica Neue" panose="02000503000000020004" pitchFamily="2" charset="0"/>
                <a:sym typeface="Wingdings" pitchFamily="2" charset="2"/>
              </a:rPr>
              <a:t>  Use </a:t>
            </a:r>
            <a:r>
              <a:rPr lang="en-GB" sz="1600" b="1" dirty="0">
                <a:latin typeface="Helvetica Neue" panose="02000503000000020004" pitchFamily="2" charset="0"/>
              </a:rPr>
              <a:t>Mann-Whitney U test</a:t>
            </a:r>
            <a:endParaRPr lang="en-GB" sz="1600" dirty="0">
              <a:latin typeface="Helvetica Neue" panose="02000503000000020004" pitchFamily="2" charset="0"/>
            </a:endParaRPr>
          </a:p>
          <a:p>
            <a:pPr algn="l"/>
            <a:endParaRPr lang="en-GB" sz="1600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7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3120D6-D98A-B00F-BDD9-0AC5BF8DF7D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49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latin typeface="Helvetica Neue" panose="02000503000000020004" pitchFamily="2" charset="0"/>
              </a:rPr>
              <a:t>Code for Mann-Whitney U test</a:t>
            </a:r>
            <a:endParaRPr lang="en-GB" sz="3200" b="1" dirty="0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70107BF-2790-8D19-2082-1C7961B4C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50" y="1937189"/>
            <a:ext cx="4348912" cy="1663123"/>
          </a:xfrm>
          <a:prstGeom prst="rect">
            <a:avLst/>
          </a:prstGeom>
        </p:spPr>
      </p:pic>
      <p:pic>
        <p:nvPicPr>
          <p:cNvPr id="7" name="Picture 6" descr="A computer screen shot of a test&#10;&#10;Description automatically generated">
            <a:extLst>
              <a:ext uri="{FF2B5EF4-FFF2-40B4-BE49-F238E27FC236}">
                <a16:creationId xmlns:a16="http://schemas.microsoft.com/office/drawing/2014/main" id="{22751921-9CE1-752E-CD6D-E36274169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27" y="1937189"/>
            <a:ext cx="4514191" cy="28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3120D6-D98A-B00F-BDD9-0AC5BF8DF7D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49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latin typeface="Helvetica Neue" panose="02000503000000020004" pitchFamily="2" charset="0"/>
              </a:rPr>
              <a:t>Code to add P value to the plots</a:t>
            </a:r>
            <a:endParaRPr lang="en-GB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81E05-31F6-2130-B9F2-24CD9C37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6" y="1457614"/>
            <a:ext cx="5843752" cy="3942771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D22204D-E166-7FCA-A378-8528C0C96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3" y="1934571"/>
            <a:ext cx="5023764" cy="128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9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3120D6-D98A-B00F-BDD9-0AC5BF8DF7D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49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latin typeface="Helvetica Neue" panose="02000503000000020004" pitchFamily="2" charset="0"/>
              </a:rPr>
              <a:t>Mann-Whitney U test in python</a:t>
            </a:r>
            <a:endParaRPr lang="en-GB" sz="3200" b="1" dirty="0"/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FC34F55-EE5B-9856-226B-5883CC80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36" y="693014"/>
            <a:ext cx="7673264" cy="6164986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3AEDC31-D063-6203-8841-8E1E2FC9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83" y="1040523"/>
            <a:ext cx="4419930" cy="40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1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290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Helvetica Neue</vt:lpstr>
      <vt:lpstr>Times New Roman</vt:lpstr>
      <vt:lpstr>Office Theme</vt:lpstr>
      <vt:lpstr>Mann-Whitney U test (=Wilcoxon rank-sum test) </vt:lpstr>
      <vt:lpstr>Mann-Whitney (Wilcoxon rank-sum) is a non-parametric ‘analog’ to unpaired t-test: it compares medians of two independent groups (while parametric test compares means) </vt:lpstr>
      <vt:lpstr>Mann-Whitney (Wilcoxon rank-sum) is a non-parametric ‘analog’ to unpaired t-test: it compares medians of two independent groups (while parametric test compares means)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Marina</dc:creator>
  <cp:lastModifiedBy>Marina</cp:lastModifiedBy>
  <cp:revision>9</cp:revision>
  <dcterms:created xsi:type="dcterms:W3CDTF">2024-08-29T07:27:27Z</dcterms:created>
  <dcterms:modified xsi:type="dcterms:W3CDTF">2024-08-29T09:52:57Z</dcterms:modified>
</cp:coreProperties>
</file>