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6" r:id="rId5"/>
  </p:sldMasterIdLst>
  <p:notesMasterIdLst>
    <p:notesMasterId r:id="rId10"/>
  </p:notesMasterIdLst>
  <p:sldIdLst>
    <p:sldId id="447" r:id="rId6"/>
    <p:sldId id="448" r:id="rId7"/>
    <p:sldId id="449" r:id="rId8"/>
    <p:sldId id="450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675" userDrawn="1">
          <p15:clr>
            <a:srgbClr val="A4A3A4"/>
          </p15:clr>
        </p15:guide>
        <p15:guide id="3" pos="3545" userDrawn="1">
          <p15:clr>
            <a:srgbClr val="A4A3A4"/>
          </p15:clr>
        </p15:guide>
        <p15:guide id="4" pos="1617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3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E91C45"/>
    <a:srgbClr val="5B9BD5"/>
    <a:srgbClr val="00000A"/>
    <a:srgbClr val="041D34"/>
    <a:srgbClr val="040C1C"/>
    <a:srgbClr val="C00000"/>
    <a:srgbClr val="636363"/>
    <a:srgbClr val="595959"/>
    <a:srgbClr val="E4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31372-4524-F0B2-9A9B-1540156FD768}" v="846" dt="2024-08-29T09:59:15.039"/>
    <p1510:client id="{237B37A6-3800-89D8-A46B-B2A0EE03DD44}" v="46" dt="2024-08-29T14:34:37.912"/>
    <p1510:client id="{4A04546C-3F88-AD11-FCD6-40BDE2D7C569}" v="834" dt="2024-08-29T13:45:12.061"/>
    <p1510:client id="{4F8744F0-5C5C-21D1-4646-1308B24DB4D9}" v="112" dt="2024-08-29T14:48:57.152"/>
    <p1510:client id="{7B255431-23A3-0871-1813-1477E3A07B20}" v="15" dt="2024-08-29T15:05:37.298"/>
    <p1510:client id="{82008331-AAFC-424D-8CE7-0F395F3E1E39}" v="451" dt="2024-08-29T10:10:12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6675"/>
        <p:guide pos="3545"/>
        <p:guide pos="1617"/>
        <p:guide orient="horz" pos="2387"/>
        <p:guide orient="horz" pos="352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AFC6-3B30-42F3-86AE-940EAE8FDFA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4E8F-0616-4F6B-8C8F-9AF00C8EE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325" y="2101693"/>
            <a:ext cx="10801350" cy="1147920"/>
          </a:xfrm>
        </p:spPr>
        <p:txBody>
          <a:bodyPr anchor="b"/>
          <a:lstStyle>
            <a:lvl1pPr algn="l">
              <a:defRPr sz="4000" b="0">
                <a:solidFill>
                  <a:srgbClr val="E91C4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5325" y="3428999"/>
            <a:ext cx="10801350" cy="997003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1"/>
          <a:stretch/>
        </p:blipFill>
        <p:spPr>
          <a:xfrm>
            <a:off x="10329190" y="-214683"/>
            <a:ext cx="1716769" cy="2014724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4508500"/>
            <a:ext cx="10801350" cy="795338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GB"/>
              <a:t>Moderator und </a:t>
            </a:r>
            <a:r>
              <a:rPr lang="en-GB" err="1"/>
              <a:t>Organisationseinheit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5605490"/>
            <a:ext cx="10801350" cy="581025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GB"/>
              <a:t>Datum und 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 userDrawn="1">
          <p15:clr>
            <a:srgbClr val="FBAE40"/>
          </p15:clr>
        </p15:guide>
        <p15:guide id="2" orient="horz" pos="2840" userDrawn="1">
          <p15:clr>
            <a:srgbClr val="FBAE40"/>
          </p15:clr>
        </p15:guide>
        <p15:guide id="3" orient="horz" pos="352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1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4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0000" y="4749802"/>
            <a:ext cx="9360000" cy="2215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67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0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20000" y="5112002"/>
            <a:ext cx="9360000" cy="221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0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2937600"/>
            <a:ext cx="9360000" cy="12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1219140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0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627200"/>
            <a:ext cx="9360000" cy="12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sz="3733"/>
            </a:lvl1pPr>
          </a:lstStyle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418940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325" y="2458891"/>
            <a:ext cx="9001125" cy="609747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5325" y="3429001"/>
            <a:ext cx="9001125" cy="99700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Untertitel 2"/>
          <p:cNvSpPr txBox="1">
            <a:spLocks/>
          </p:cNvSpPr>
          <p:nvPr userDrawn="1"/>
        </p:nvSpPr>
        <p:spPr>
          <a:xfrm>
            <a:off x="695325" y="4508500"/>
            <a:ext cx="9001125" cy="66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/>
              <a:t>Formatvorlage des Untertitelmasters durch Klicken bearbeiten</a:t>
            </a:r>
            <a:endParaRPr lang="en-US" sz="2000" b="1"/>
          </a:p>
        </p:txBody>
      </p:sp>
      <p:sp>
        <p:nvSpPr>
          <p:cNvPr id="5" name="Untertitel 2"/>
          <p:cNvSpPr txBox="1">
            <a:spLocks/>
          </p:cNvSpPr>
          <p:nvPr userDrawn="1"/>
        </p:nvSpPr>
        <p:spPr>
          <a:xfrm>
            <a:off x="695325" y="5589589"/>
            <a:ext cx="9001125" cy="3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0"/>
              <a:t>Formatvorlage des Untertitelmasters durch Klicken bearbeiten</a:t>
            </a:r>
            <a:endParaRPr lang="en-US" sz="1600" b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1"/>
          <a:stretch/>
        </p:blipFill>
        <p:spPr>
          <a:xfrm>
            <a:off x="10329190" y="-214683"/>
            <a:ext cx="1716769" cy="20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33">
          <p15:clr>
            <a:srgbClr val="FBAE40"/>
          </p15:clr>
        </p15:guide>
        <p15:guide id="2" orient="horz" pos="2840">
          <p15:clr>
            <a:srgbClr val="FBAE40"/>
          </p15:clr>
        </p15:guide>
        <p15:guide id="3" orient="horz" pos="3521">
          <p15:clr>
            <a:srgbClr val="FBAE40"/>
          </p15:clr>
        </p15:guide>
        <p15:guide id="4" pos="66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1"/>
          <a:stretch/>
        </p:blipFill>
        <p:spPr>
          <a:xfrm>
            <a:off x="10329190" y="-23853"/>
            <a:ext cx="1716769" cy="201472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695325" y="1744275"/>
            <a:ext cx="9001125" cy="1684725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695325" y="3602038"/>
            <a:ext cx="90011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10585993" y="6308575"/>
            <a:ext cx="14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11001843" y="6314098"/>
            <a:ext cx="59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98E4BCC-4146-492B-A79D-4A3304D3E25B}" type="slidenum">
              <a:rPr lang="en-US" sz="16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57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325" y="549275"/>
            <a:ext cx="10801350" cy="449649"/>
          </a:xfrm>
        </p:spPr>
        <p:txBody>
          <a:bodyPr/>
          <a:lstStyle>
            <a:lvl1pPr>
              <a:defRPr>
                <a:solidFill>
                  <a:srgbClr val="E91C4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325" y="1268413"/>
            <a:ext cx="10801350" cy="50403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6421" y="1089282"/>
            <a:ext cx="684000" cy="0"/>
          </a:xfrm>
          <a:prstGeom prst="line">
            <a:avLst/>
          </a:prstGeom>
          <a:ln w="82550">
            <a:solidFill>
              <a:srgbClr val="E91C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10585993" y="6308575"/>
            <a:ext cx="14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11001843" y="6314098"/>
            <a:ext cx="59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98E4BCC-4146-492B-A79D-4A3304D3E25B}" type="slidenum">
              <a:rPr lang="en-US" sz="1600" b="1" smtClean="0">
                <a:solidFill>
                  <a:srgbClr val="E91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00" b="1">
              <a:solidFill>
                <a:srgbClr val="E91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1"/>
          <a:stretch/>
        </p:blipFill>
        <p:spPr>
          <a:xfrm>
            <a:off x="10329190" y="-214683"/>
            <a:ext cx="1716769" cy="20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325" y="549275"/>
            <a:ext cx="10801350" cy="449649"/>
          </a:xfrm>
        </p:spPr>
        <p:txBody>
          <a:bodyPr/>
          <a:lstStyle>
            <a:lvl1pPr>
              <a:defRPr>
                <a:solidFill>
                  <a:srgbClr val="E91C4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325" y="1268413"/>
            <a:ext cx="10801350" cy="50403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6421" y="1089282"/>
            <a:ext cx="684000" cy="0"/>
          </a:xfrm>
          <a:prstGeom prst="line">
            <a:avLst/>
          </a:prstGeom>
          <a:ln w="82550">
            <a:solidFill>
              <a:srgbClr val="E91C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10585993" y="6308575"/>
            <a:ext cx="14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11001843" y="6314098"/>
            <a:ext cx="59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98E4BCC-4146-492B-A79D-4A3304D3E25B}" type="slidenum">
              <a:rPr lang="en-US" sz="1600" b="1" smtClean="0">
                <a:solidFill>
                  <a:srgbClr val="E91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00" b="1">
              <a:solidFill>
                <a:srgbClr val="E91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BD45-C6FD-4C6C-95FE-2EFB59DAE71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0D0A2-16C0-4681-BE5D-F190C2FB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5325" y="549275"/>
            <a:ext cx="9001125" cy="449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HEADLINE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5325" y="1268413"/>
            <a:ext cx="90011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291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50" r:id="rId4"/>
    <p:sldLayoutId id="2147483665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73" userDrawn="1">
          <p15:clr>
            <a:srgbClr val="F26B43"/>
          </p15:clr>
        </p15:guide>
        <p15:guide id="2" orient="horz" pos="3974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6108" userDrawn="1">
          <p15:clr>
            <a:srgbClr val="F26B43"/>
          </p15:clr>
        </p15:guide>
        <p15:guide id="6" pos="438" userDrawn="1">
          <p15:clr>
            <a:srgbClr val="F26B43"/>
          </p15:clr>
        </p15:guide>
        <p15:guide id="7" pos="3386" userDrawn="1">
          <p15:clr>
            <a:srgbClr val="9FCC3B"/>
          </p15:clr>
        </p15:guide>
        <p15:guide id="8" pos="3160" userDrawn="1">
          <p15:clr>
            <a:srgbClr val="9FCC3B"/>
          </p15:clr>
        </p15:guide>
        <p15:guide id="9" orient="horz" pos="799" userDrawn="1">
          <p15:clr>
            <a:srgbClr val="9FCC3B"/>
          </p15:clr>
        </p15:guide>
        <p15:guide id="10" orient="horz" pos="686" userDrawn="1">
          <p15:clr>
            <a:srgbClr val="9FCC3B"/>
          </p15:clr>
        </p15:guide>
        <p15:guide id="12" pos="7242" userDrawn="1">
          <p15:clr>
            <a:srgbClr val="F26B43"/>
          </p15:clr>
        </p15:guide>
        <p15:guide id="13" orient="horz" pos="2364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27200"/>
            <a:ext cx="9360000" cy="12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1"/>
            <a:ext cx="1675384" cy="13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1219140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784" indent="-304784" algn="l" defTabSz="121914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3">
          <p15:clr>
            <a:srgbClr val="F26B43"/>
          </p15:clr>
        </p15:guide>
        <p15:guide id="2" pos="252">
          <p15:clr>
            <a:srgbClr val="F26B43"/>
          </p15:clr>
        </p15:guide>
        <p15:guide id="3" pos="3564">
          <p15:clr>
            <a:srgbClr val="F26B43"/>
          </p15:clr>
        </p15:guide>
        <p15:guide id="4" pos="4248">
          <p15:clr>
            <a:srgbClr val="F26B43"/>
          </p15:clr>
        </p15:guide>
        <p15:guide id="6" orient="horz" pos="1074">
          <p15:clr>
            <a:srgbClr val="F26B43"/>
          </p15:clr>
        </p15:guide>
        <p15:guide id="12" orient="horz" pos="16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D6918-25D5-A758-01AE-0F0C5E8EC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err="1"/>
              <a:t>Paired</a:t>
            </a:r>
            <a:r>
              <a:rPr lang="de-CH"/>
              <a:t> </a:t>
            </a:r>
            <a:r>
              <a:rPr lang="de-CH" err="1"/>
              <a:t>Wilcoxon</a:t>
            </a:r>
            <a:r>
              <a:rPr lang="de-CH"/>
              <a:t>-</a:t>
            </a:r>
            <a:r>
              <a:rPr lang="de-CH" err="1"/>
              <a:t>signed</a:t>
            </a:r>
            <a:r>
              <a:rPr lang="de-CH"/>
              <a:t>-rank </a:t>
            </a:r>
            <a:r>
              <a:rPr lang="de-CH" err="1"/>
              <a:t>test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7694A-22F7-9A94-CF7A-A53187F05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CAS Applied Data Science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A6103D-85AF-7180-4C75-823B595F5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/>
              <a:t>David von Holzen und Mayra Spizzo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031EED-6A60-DBCC-D9DB-2B3DD03B35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/>
              <a:t>30.08.2024</a:t>
            </a:r>
          </a:p>
        </p:txBody>
      </p:sp>
    </p:spTree>
    <p:extLst>
      <p:ext uri="{BB962C8B-B14F-4D97-AF65-F5344CB8AC3E}">
        <p14:creationId xmlns:p14="http://schemas.microsoft.com/office/powerpoint/2010/main" val="60764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BAD0E-33C0-A216-B6BB-5A9339F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>
                <a:latin typeface="Arial"/>
                <a:cs typeface="Arial"/>
              </a:rPr>
              <a:t>Purpose, </a:t>
            </a:r>
            <a:r>
              <a:rPr lang="de-CH" b="0" err="1">
                <a:latin typeface="Arial"/>
                <a:cs typeface="Arial"/>
              </a:rPr>
              <a:t>assumptions</a:t>
            </a:r>
            <a:r>
              <a:rPr lang="de-CH" b="0">
                <a:latin typeface="Arial"/>
                <a:cs typeface="Arial"/>
              </a:rPr>
              <a:t> &amp;</a:t>
            </a:r>
            <a:r>
              <a:rPr lang="de-CH" b="0">
                <a:latin typeface="Arial"/>
                <a:ea typeface="Roboto"/>
                <a:cs typeface="Arial"/>
              </a:rPr>
              <a:t> </a:t>
            </a:r>
            <a:r>
              <a:rPr lang="de-CH" b="0" err="1">
                <a:latin typeface="Arial"/>
                <a:ea typeface="Roboto"/>
                <a:cs typeface="Arial"/>
              </a:rPr>
              <a:t>procedure</a:t>
            </a:r>
            <a:endParaRPr lang="de-CH" sz="1200" b="0">
              <a:solidFill>
                <a:srgbClr val="D5D5D5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67BB1-CFFF-C8A4-06DB-21807847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68413"/>
            <a:ext cx="6518627" cy="54213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Purpose: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Compare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two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related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samples</a:t>
            </a:r>
            <a:endParaRPr lang="de-CH" err="1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Non-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Parametric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(alternative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to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the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paired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t-test)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r>
              <a:rPr lang="de-CH" dirty="0" err="1">
                <a:latin typeface="Arial"/>
                <a:ea typeface="Roboto"/>
                <a:cs typeface="Arial"/>
              </a:rPr>
              <a:t>Assumptions</a:t>
            </a:r>
            <a:r>
              <a:rPr lang="de-CH" dirty="0">
                <a:latin typeface="Arial"/>
                <a:ea typeface="Roboto"/>
                <a:cs typeface="Arial"/>
              </a:rPr>
              <a:t> on </a:t>
            </a:r>
            <a:r>
              <a:rPr lang="de-CH" dirty="0" err="1">
                <a:latin typeface="Arial"/>
                <a:ea typeface="Roboto"/>
                <a:cs typeface="Arial"/>
              </a:rPr>
              <a:t>data</a:t>
            </a:r>
            <a:r>
              <a:rPr lang="de-CH" dirty="0">
                <a:latin typeface="Arial"/>
                <a:ea typeface="Roboto"/>
                <a:cs typeface="Arial"/>
              </a:rPr>
              <a:t>:</a:t>
            </a:r>
            <a:endParaRPr lang="de-CH" dirty="0"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Paired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or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matched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(e.g. 1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indivdual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at 2 different time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points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)</a:t>
            </a:r>
            <a:endParaRPr lang="de-CH" dirty="0" err="1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Non-normal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distribution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Symmetric</a:t>
            </a:r>
            <a:endParaRPr lang="de-CH">
              <a:solidFill>
                <a:srgbClr val="000000"/>
              </a:solidFill>
              <a:latin typeface="Arial"/>
              <a:ea typeface="Roboto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Ordered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metric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scale</a:t>
            </a:r>
            <a:endParaRPr lang="de-CH" err="1">
              <a:solidFill>
                <a:srgbClr val="000000"/>
              </a:solidFill>
              <a:ea typeface="Roboto"/>
            </a:endParaRPr>
          </a:p>
          <a:p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Procedure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: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Calculate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differences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(e.g.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value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before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/after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treatment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)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Rank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differences</a:t>
            </a:r>
            <a:endParaRPr lang="de-CH" dirty="0" err="1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Assign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signs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to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ranks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(+/-)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Sum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the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de-CH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ranks</a:t>
            </a:r>
            <a:endParaRPr lang="de-CH">
              <a:solidFill>
                <a:srgbClr val="000000"/>
              </a:solidFill>
              <a:ea typeface="Robot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Test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statistics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(H</a:t>
            </a:r>
            <a:r>
              <a:rPr lang="de-CH" baseline="-2500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0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: Diff. </a:t>
            </a:r>
            <a:r>
              <a:rPr lang="de-CH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paired</a:t>
            </a:r>
            <a:r>
              <a:rPr lang="de-CH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Obs. = 0)</a:t>
            </a:r>
            <a:endParaRPr lang="de-CH" dirty="0">
              <a:solidFill>
                <a:srgbClr val="000000"/>
              </a:solidFill>
              <a:ea typeface="Roboto"/>
            </a:endParaRPr>
          </a:p>
          <a:p>
            <a:endParaRPr lang="de-CH">
              <a:solidFill>
                <a:srgbClr val="000000"/>
              </a:solidFill>
              <a:ea typeface="Roboto"/>
            </a:endParaRPr>
          </a:p>
          <a:p>
            <a:endParaRPr lang="de-CH">
              <a:solidFill>
                <a:srgbClr val="000000"/>
              </a:solidFill>
              <a:ea typeface="Roboto"/>
            </a:endParaRPr>
          </a:p>
        </p:txBody>
      </p:sp>
      <p:pic>
        <p:nvPicPr>
          <p:cNvPr id="7" name="Grafik 6" descr="Ein Bild, das Uhr, Kreis, Wanduhr, Design enthält.&#10;&#10;Beschreibung automatisch generiert.">
            <a:extLst>
              <a:ext uri="{FF2B5EF4-FFF2-40B4-BE49-F238E27FC236}">
                <a16:creationId xmlns:a16="http://schemas.microsoft.com/office/drawing/2014/main" id="{4E9610F4-B6EC-2F2D-5087-A9EEFF57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57" y="1271539"/>
            <a:ext cx="3779879" cy="4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BAD0E-33C0-A216-B6BB-5A9339F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err="1">
                <a:latin typeface="Arial"/>
                <a:cs typeface="Arial"/>
              </a:rPr>
              <a:t>Example</a:t>
            </a:r>
            <a:r>
              <a:rPr lang="de-CH" b="0">
                <a:latin typeface="Arial"/>
                <a:cs typeface="Arial"/>
              </a:rPr>
              <a:t> </a:t>
            </a:r>
            <a:r>
              <a:rPr lang="de-CH" b="0" err="1">
                <a:latin typeface="Arial"/>
                <a:cs typeface="Arial"/>
              </a:rPr>
              <a:t>to</a:t>
            </a:r>
            <a:r>
              <a:rPr lang="de-CH" b="0">
                <a:latin typeface="Arial"/>
                <a:cs typeface="Arial"/>
              </a:rPr>
              <a:t> </a:t>
            </a:r>
            <a:r>
              <a:rPr lang="de-CH" b="0" err="1">
                <a:latin typeface="Arial"/>
                <a:cs typeface="Arial"/>
              </a:rPr>
              <a:t>apply</a:t>
            </a:r>
            <a:r>
              <a:rPr lang="de-CH" b="0">
                <a:latin typeface="Arial"/>
                <a:cs typeface="Arial"/>
              </a:rPr>
              <a:t> </a:t>
            </a:r>
            <a:r>
              <a:rPr lang="de-CH" b="0" err="1">
                <a:latin typeface="Arial"/>
                <a:cs typeface="Arial"/>
              </a:rPr>
              <a:t>the</a:t>
            </a:r>
            <a:r>
              <a:rPr lang="de-CH" b="0">
                <a:latin typeface="Arial"/>
                <a:cs typeface="Arial"/>
              </a:rPr>
              <a:t> </a:t>
            </a:r>
            <a:r>
              <a:rPr lang="de-CH" b="0" err="1">
                <a:latin typeface="Arial"/>
                <a:cs typeface="Arial"/>
              </a:rPr>
              <a:t>test</a:t>
            </a:r>
            <a:r>
              <a:rPr lang="de-CH" b="0">
                <a:latin typeface="Arial"/>
                <a:cs typeface="Arial"/>
              </a:rPr>
              <a:t> </a:t>
            </a:r>
            <a:endParaRPr lang="de-CH" b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67BB1-CFFF-C8A4-06DB-2180784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sz="3000">
                <a:latin typeface="Arial"/>
                <a:cs typeface="Arial"/>
              </a:rPr>
              <a:t>Blood </a:t>
            </a:r>
            <a:r>
              <a:rPr lang="de-CH" sz="3000" err="1">
                <a:latin typeface="Arial"/>
                <a:cs typeface="Arial"/>
              </a:rPr>
              <a:t>pressure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before</a:t>
            </a:r>
            <a:r>
              <a:rPr lang="de-CH" sz="3000">
                <a:latin typeface="Arial"/>
                <a:cs typeface="Arial"/>
              </a:rPr>
              <a:t> and after </a:t>
            </a:r>
            <a:r>
              <a:rPr lang="de-CH" sz="3000" err="1">
                <a:latin typeface="Arial"/>
                <a:cs typeface="Arial"/>
              </a:rPr>
              <a:t>the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treatment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with</a:t>
            </a:r>
            <a:r>
              <a:rPr lang="de-CH" sz="3000">
                <a:latin typeface="Arial"/>
                <a:cs typeface="Arial"/>
              </a:rPr>
              <a:t> a </a:t>
            </a:r>
            <a:r>
              <a:rPr lang="de-CH" sz="3000" err="1">
                <a:latin typeface="Arial"/>
                <a:cs typeface="Arial"/>
              </a:rPr>
              <a:t>drug</a:t>
            </a:r>
            <a:endParaRPr lang="de-CH" sz="3000">
              <a:latin typeface="Arial"/>
              <a:cs typeface="Arial"/>
            </a:endParaRP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>
              <a:latin typeface="Arial"/>
              <a:cs typeface="Arial"/>
            </a:endParaRPr>
          </a:p>
          <a:p>
            <a:r>
              <a:rPr lang="de-CH" sz="3000" err="1">
                <a:latin typeface="Arial"/>
                <a:cs typeface="Arial"/>
              </a:rPr>
              <a:t>Does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the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drug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help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to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decrease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the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blood</a:t>
            </a:r>
            <a:r>
              <a:rPr lang="de-CH" sz="3000">
                <a:latin typeface="Arial"/>
                <a:cs typeface="Arial"/>
              </a:rPr>
              <a:t> </a:t>
            </a:r>
            <a:r>
              <a:rPr lang="de-CH" sz="3000" err="1">
                <a:latin typeface="Arial"/>
                <a:cs typeface="Arial"/>
              </a:rPr>
              <a:t>pressure</a:t>
            </a:r>
            <a:r>
              <a:rPr lang="de-CH" sz="3000">
                <a:latin typeface="Arial"/>
                <a:cs typeface="Arial"/>
              </a:rPr>
              <a:t>?</a:t>
            </a:r>
            <a:endParaRPr lang="de-CH" sz="3000"/>
          </a:p>
          <a:p>
            <a:pPr lvl="1">
              <a:buFont typeface="Courier New" panose="020B0604020202020204" pitchFamily="34" charset="0"/>
              <a:buChar char="o"/>
            </a:pPr>
            <a:r>
              <a:rPr lang="de-CH" sz="2300">
                <a:latin typeface="Arial"/>
                <a:cs typeface="Arial"/>
              </a:rPr>
              <a:t>H</a:t>
            </a:r>
            <a:r>
              <a:rPr lang="de-CH" sz="2300" baseline="-25000">
                <a:latin typeface="Arial"/>
                <a:cs typeface="Arial"/>
              </a:rPr>
              <a:t>1</a:t>
            </a:r>
            <a:r>
              <a:rPr lang="de-CH" sz="2300">
                <a:latin typeface="Arial"/>
                <a:cs typeface="Arial"/>
              </a:rPr>
              <a:t>: The </a:t>
            </a:r>
            <a:r>
              <a:rPr lang="de-CH" sz="2300" err="1">
                <a:latin typeface="Arial"/>
                <a:cs typeface="Arial"/>
              </a:rPr>
              <a:t>blood</a:t>
            </a:r>
            <a:r>
              <a:rPr lang="de-CH" sz="2300">
                <a:latin typeface="Arial"/>
                <a:cs typeface="Arial"/>
              </a:rPr>
              <a:t> </a:t>
            </a:r>
            <a:r>
              <a:rPr lang="de-CH" sz="2300" err="1">
                <a:latin typeface="Arial"/>
                <a:cs typeface="Arial"/>
              </a:rPr>
              <a:t>pressure</a:t>
            </a:r>
            <a:r>
              <a:rPr lang="de-CH" sz="2300">
                <a:latin typeface="Arial"/>
                <a:cs typeface="Arial"/>
              </a:rPr>
              <a:t> at time 2 </a:t>
            </a:r>
            <a:r>
              <a:rPr lang="de-CH" sz="2300" err="1">
                <a:latin typeface="Arial"/>
                <a:cs typeface="Arial"/>
              </a:rPr>
              <a:t>is</a:t>
            </a:r>
            <a:r>
              <a:rPr lang="de-CH" sz="2300">
                <a:latin typeface="Arial"/>
                <a:cs typeface="Arial"/>
              </a:rPr>
              <a:t> </a:t>
            </a:r>
            <a:r>
              <a:rPr lang="de-CH" sz="2300" err="1">
                <a:latin typeface="Arial"/>
                <a:cs typeface="Arial"/>
              </a:rPr>
              <a:t>lower</a:t>
            </a:r>
            <a:r>
              <a:rPr lang="de-CH" sz="2300">
                <a:latin typeface="Arial"/>
                <a:cs typeface="Arial"/>
              </a:rPr>
              <a:t> </a:t>
            </a:r>
            <a:r>
              <a:rPr lang="de-CH" sz="2300" err="1">
                <a:latin typeface="Arial"/>
                <a:cs typeface="Arial"/>
              </a:rPr>
              <a:t>than</a:t>
            </a:r>
            <a:r>
              <a:rPr lang="de-CH" sz="2300">
                <a:latin typeface="Arial"/>
                <a:cs typeface="Arial"/>
              </a:rPr>
              <a:t> </a:t>
            </a:r>
            <a:r>
              <a:rPr lang="de-CH" sz="2300" err="1">
                <a:latin typeface="Arial"/>
                <a:cs typeface="Arial"/>
              </a:rPr>
              <a:t>the</a:t>
            </a:r>
            <a:r>
              <a:rPr lang="de-CH" sz="2300">
                <a:latin typeface="Arial"/>
                <a:cs typeface="Arial"/>
              </a:rPr>
              <a:t> </a:t>
            </a:r>
            <a:r>
              <a:rPr lang="de-CH" sz="2300" err="1">
                <a:latin typeface="Arial"/>
                <a:cs typeface="Arial"/>
              </a:rPr>
              <a:t>blood</a:t>
            </a:r>
            <a:r>
              <a:rPr lang="de-CH" sz="2300">
                <a:latin typeface="Arial"/>
                <a:cs typeface="Arial"/>
              </a:rPr>
              <a:t> </a:t>
            </a:r>
            <a:r>
              <a:rPr lang="de-CH" sz="2300" err="1">
                <a:latin typeface="Arial"/>
                <a:cs typeface="Arial"/>
              </a:rPr>
              <a:t>pressure</a:t>
            </a:r>
            <a:r>
              <a:rPr lang="de-CH" sz="2300">
                <a:latin typeface="Arial"/>
                <a:cs typeface="Arial"/>
              </a:rPr>
              <a:t> at time 1.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F9635-A933-856C-2236-9C0A7F425190}"/>
              </a:ext>
            </a:extLst>
          </p:cNvPr>
          <p:cNvGrpSpPr/>
          <p:nvPr/>
        </p:nvGrpSpPr>
        <p:grpSpPr>
          <a:xfrm>
            <a:off x="859109" y="2517926"/>
            <a:ext cx="6718452" cy="1952171"/>
            <a:chOff x="859109" y="2040529"/>
            <a:chExt cx="6718452" cy="1952171"/>
          </a:xfrm>
        </p:grpSpPr>
        <p:pic>
          <p:nvPicPr>
            <p:cNvPr id="4" name="Graphic 3" descr="Medicine outline">
              <a:extLst>
                <a:ext uri="{FF2B5EF4-FFF2-40B4-BE49-F238E27FC236}">
                  <a16:creationId xmlns:a16="http://schemas.microsoft.com/office/drawing/2014/main" id="{133F4B05-BE81-E65C-F3C8-68D288C86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6101" y="2044547"/>
              <a:ext cx="666522" cy="675702"/>
            </a:xfrm>
            <a:prstGeom prst="rect">
              <a:avLst/>
            </a:prstGeom>
          </p:spPr>
        </p:pic>
        <p:pic>
          <p:nvPicPr>
            <p:cNvPr id="5" name="Graphic 4" descr="Users with solid fill">
              <a:extLst>
                <a:ext uri="{FF2B5EF4-FFF2-40B4-BE49-F238E27FC236}">
                  <a16:creationId xmlns:a16="http://schemas.microsoft.com/office/drawing/2014/main" id="{CBA1A8F7-E25D-0911-A430-269959E81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0831" y="204053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Users with solid fill">
              <a:extLst>
                <a:ext uri="{FF2B5EF4-FFF2-40B4-BE49-F238E27FC236}">
                  <a16:creationId xmlns:a16="http://schemas.microsoft.com/office/drawing/2014/main" id="{B6F8D68E-1D03-D7BE-236A-951490F1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3819" y="2040529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BE91E4-7E39-643D-A0E6-5A6C269F85BC}"/>
                </a:ext>
              </a:extLst>
            </p:cNvPr>
            <p:cNvCxnSpPr>
              <a:cxnSpLocks/>
            </p:cNvCxnSpPr>
            <p:nvPr/>
          </p:nvCxnSpPr>
          <p:spPr>
            <a:xfrm>
              <a:off x="1878031" y="2951603"/>
              <a:ext cx="4672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09CAB3-46BC-22A7-753D-7970B30536AE}"/>
                </a:ext>
              </a:extLst>
            </p:cNvPr>
            <p:cNvSpPr txBox="1"/>
            <p:nvPr/>
          </p:nvSpPr>
          <p:spPr>
            <a:xfrm>
              <a:off x="859109" y="3069370"/>
              <a:ext cx="204546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Arial"/>
                  <a:ea typeface="Calibri"/>
                  <a:cs typeface="Calibri"/>
                </a:rPr>
                <a:t>Time 1</a:t>
              </a:r>
            </a:p>
            <a:p>
              <a:pPr algn="ctr"/>
              <a:r>
                <a:rPr lang="en-US">
                  <a:latin typeface="Arial"/>
                  <a:ea typeface="Calibri"/>
                  <a:cs typeface="Calibri"/>
                </a:rPr>
                <a:t>Blood pressure being measured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D70FEA-514A-027D-94B6-8A9223D67925}"/>
                </a:ext>
              </a:extLst>
            </p:cNvPr>
            <p:cNvSpPr txBox="1"/>
            <p:nvPr/>
          </p:nvSpPr>
          <p:spPr>
            <a:xfrm>
              <a:off x="5532096" y="3069369"/>
              <a:ext cx="204546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Arial"/>
                  <a:ea typeface="Calibri"/>
                  <a:cs typeface="Calibri"/>
                </a:rPr>
                <a:t>Time 2</a:t>
              </a:r>
            </a:p>
            <a:p>
              <a:pPr algn="ctr"/>
              <a:r>
                <a:rPr lang="en-US">
                  <a:latin typeface="Arial"/>
                  <a:ea typeface="Calibri"/>
                  <a:cs typeface="Calibri"/>
                </a:rPr>
                <a:t>Blood pressure being 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BAD0E-33C0-A216-B6BB-5A9339F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>
                <a:latin typeface="Arial"/>
                <a:cs typeface="Arial"/>
              </a:rPr>
              <a:t>Implementation in </a:t>
            </a:r>
            <a:r>
              <a:rPr lang="de-CH" b="0" err="1">
                <a:latin typeface="Arial"/>
                <a:cs typeface="Arial"/>
              </a:rPr>
              <a:t>python</a:t>
            </a:r>
            <a:endParaRPr lang="en-US" b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67BB1-CFFF-C8A4-06DB-2180784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CH">
                <a:latin typeface="Arial"/>
                <a:cs typeface="Arial"/>
              </a:rPr>
              <a:t>Variables </a:t>
            </a:r>
            <a:r>
              <a:rPr lang="de-CH" err="1">
                <a:latin typeface="Arial"/>
                <a:cs typeface="Arial"/>
              </a:rPr>
              <a:t>of</a:t>
            </a:r>
            <a:r>
              <a:rPr lang="de-CH">
                <a:latin typeface="Arial"/>
                <a:cs typeface="Arial"/>
              </a:rPr>
              <a:t> </a:t>
            </a:r>
            <a:r>
              <a:rPr lang="de-CH" err="1">
                <a:latin typeface="Arial"/>
                <a:cs typeface="Arial"/>
              </a:rPr>
              <a:t>interest</a:t>
            </a:r>
            <a:endParaRPr lang="de-CH">
              <a:latin typeface="Arial"/>
              <a:cs typeface="Arial"/>
            </a:endParaRPr>
          </a:p>
          <a:p>
            <a:pPr marL="0" indent="0">
              <a:buNone/>
            </a:pPr>
            <a:endParaRPr lang="de-CH">
              <a:latin typeface="Arial"/>
              <a:cs typeface="Arial"/>
            </a:endParaRPr>
          </a:p>
          <a:p>
            <a:r>
              <a:rPr lang="de-CH">
                <a:latin typeface="Arial"/>
                <a:cs typeface="Arial"/>
              </a:rPr>
              <a:t>Check </a:t>
            </a:r>
            <a:r>
              <a:rPr lang="de-CH" err="1">
                <a:latin typeface="Arial"/>
                <a:cs typeface="Arial"/>
              </a:rPr>
              <a:t>for</a:t>
            </a:r>
            <a:r>
              <a:rPr lang="de-CH">
                <a:latin typeface="Arial"/>
                <a:cs typeface="Arial"/>
              </a:rPr>
              <a:t> </a:t>
            </a:r>
            <a:r>
              <a:rPr lang="de-CH" err="1">
                <a:latin typeface="Arial"/>
                <a:cs typeface="Arial"/>
              </a:rPr>
              <a:t>normality</a:t>
            </a:r>
            <a:endParaRPr lang="de-CH">
              <a:latin typeface="Arial"/>
              <a:cs typeface="Arial"/>
            </a:endParaRPr>
          </a:p>
          <a:p>
            <a:endParaRPr lang="de-CH"/>
          </a:p>
          <a:p>
            <a:r>
              <a:rPr lang="de-CH">
                <a:latin typeface="Arial"/>
                <a:cs typeface="Arial"/>
              </a:rPr>
              <a:t>Conduct </a:t>
            </a:r>
            <a:r>
              <a:rPr lang="de-CH" err="1">
                <a:latin typeface="Arial"/>
                <a:cs typeface="Arial"/>
              </a:rPr>
              <a:t>the</a:t>
            </a:r>
            <a:r>
              <a:rPr lang="de-CH">
                <a:latin typeface="Arial"/>
                <a:cs typeface="Arial"/>
              </a:rPr>
              <a:t> </a:t>
            </a:r>
            <a:r>
              <a:rPr lang="de-CH" err="1">
                <a:latin typeface="Arial"/>
                <a:cs typeface="Arial"/>
              </a:rPr>
              <a:t>test</a:t>
            </a:r>
            <a:endParaRPr lang="de-CH"/>
          </a:p>
          <a:p>
            <a:pPr marL="0" indent="0">
              <a:buNone/>
            </a:pPr>
            <a:endParaRPr lang="de-CH"/>
          </a:p>
          <a:p>
            <a:endParaRPr lang="de-CH"/>
          </a:p>
          <a:p>
            <a:endParaRPr lang="de-CH">
              <a:latin typeface="Arial"/>
              <a:cs typeface="Arial"/>
            </a:endParaRPr>
          </a:p>
          <a:p>
            <a:endParaRPr lang="de-CH">
              <a:latin typeface="Arial"/>
              <a:cs typeface="Arial"/>
            </a:endParaRPr>
          </a:p>
          <a:p>
            <a:r>
              <a:rPr lang="de-CH" err="1">
                <a:latin typeface="Arial"/>
                <a:cs typeface="Arial"/>
              </a:rPr>
              <a:t>Result</a:t>
            </a:r>
            <a:endParaRPr lang="de-CH"/>
          </a:p>
        </p:txBody>
      </p:sp>
      <p:pic>
        <p:nvPicPr>
          <p:cNvPr id="5" name="Picture 4" descr="A screenshot of a number&#10;&#10;Description automatically generated">
            <a:extLst>
              <a:ext uri="{FF2B5EF4-FFF2-40B4-BE49-F238E27FC236}">
                <a16:creationId xmlns:a16="http://schemas.microsoft.com/office/drawing/2014/main" id="{5CE33036-FE94-7CE3-E9B6-841AA515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62" y="1267191"/>
            <a:ext cx="2613638" cy="925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E664B-2CE8-FEB2-50BC-B7E5FB3B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01" y="2354233"/>
            <a:ext cx="1896165" cy="1430472"/>
          </a:xfrm>
          <a:prstGeom prst="rect">
            <a:avLst/>
          </a:prstGeom>
        </p:spPr>
      </p:pic>
      <p:pic>
        <p:nvPicPr>
          <p:cNvPr id="7" name="Picture 6" descr="A blue graph with white text&#10;&#10;Description automatically generated">
            <a:extLst>
              <a:ext uri="{FF2B5EF4-FFF2-40B4-BE49-F238E27FC236}">
                <a16:creationId xmlns:a16="http://schemas.microsoft.com/office/drawing/2014/main" id="{4841AFA7-24F9-B581-BBEC-7A4895B4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57" y="2349793"/>
            <a:ext cx="1862152" cy="143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10879-4505-3975-25B5-8DFAAD600667}"/>
              </a:ext>
            </a:extLst>
          </p:cNvPr>
          <p:cNvSpPr txBox="1"/>
          <p:nvPr/>
        </p:nvSpPr>
        <p:spPr>
          <a:xfrm>
            <a:off x="967279" y="4187682"/>
            <a:ext cx="109140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CH" sz="2400" err="1">
                <a:latin typeface="Arial"/>
                <a:cs typeface="Arial"/>
              </a:rPr>
              <a:t>stats.wilcoxon</a:t>
            </a:r>
            <a:r>
              <a:rPr lang="de-CH" sz="2400">
                <a:latin typeface="Arial"/>
                <a:cs typeface="Arial"/>
              </a:rPr>
              <a:t>(</a:t>
            </a:r>
            <a:r>
              <a:rPr lang="de-CH" sz="2400" err="1">
                <a:latin typeface="Arial"/>
                <a:cs typeface="Arial"/>
              </a:rPr>
              <a:t>df</a:t>
            </a:r>
            <a:r>
              <a:rPr lang="de-CH" sz="2400">
                <a:latin typeface="Arial"/>
                <a:cs typeface="Arial"/>
              </a:rPr>
              <a:t>['</a:t>
            </a:r>
            <a:r>
              <a:rPr lang="de-CH" sz="2400" err="1">
                <a:latin typeface="Arial"/>
                <a:cs typeface="Arial"/>
              </a:rPr>
              <a:t>bp_before</a:t>
            </a:r>
            <a:r>
              <a:rPr lang="de-CH" sz="2400">
                <a:latin typeface="Arial"/>
                <a:cs typeface="Arial"/>
              </a:rPr>
              <a:t>'], </a:t>
            </a:r>
            <a:r>
              <a:rPr lang="de-CH" sz="2400" err="1">
                <a:latin typeface="Arial"/>
                <a:cs typeface="Arial"/>
              </a:rPr>
              <a:t>df</a:t>
            </a:r>
            <a:r>
              <a:rPr lang="de-CH" sz="2400">
                <a:latin typeface="Arial"/>
                <a:cs typeface="Arial"/>
              </a:rPr>
              <a:t>['</a:t>
            </a:r>
            <a:r>
              <a:rPr lang="de-CH" sz="2400" err="1">
                <a:latin typeface="Arial"/>
                <a:cs typeface="Arial"/>
              </a:rPr>
              <a:t>bp_after</a:t>
            </a:r>
            <a:r>
              <a:rPr lang="de-CH" sz="2400">
                <a:latin typeface="Arial"/>
                <a:cs typeface="Arial"/>
              </a:rPr>
              <a:t>'], alternative='</a:t>
            </a:r>
            <a:r>
              <a:rPr lang="de-CH" sz="2400" err="1">
                <a:latin typeface="Arial"/>
                <a:cs typeface="Arial"/>
              </a:rPr>
              <a:t>greater</a:t>
            </a:r>
            <a:r>
              <a:rPr lang="de-CH" sz="2400">
                <a:latin typeface="Arial"/>
                <a:cs typeface="Arial"/>
              </a:rPr>
              <a:t>')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DB7F6-D9DA-7982-8B6E-48E14C92B2AC}"/>
              </a:ext>
            </a:extLst>
          </p:cNvPr>
          <p:cNvSpPr txBox="1"/>
          <p:nvPr/>
        </p:nvSpPr>
        <p:spPr>
          <a:xfrm>
            <a:off x="4290701" y="4848694"/>
            <a:ext cx="4755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CH" sz="2000">
                <a:latin typeface="Arial"/>
                <a:ea typeface="Calibri" panose="020F0502020204030204"/>
                <a:cs typeface="Arial"/>
              </a:rPr>
              <a:t>x</a:t>
            </a:r>
            <a:endParaRPr lang="en-US" sz="1600">
              <a:latin typeface="Calibri"/>
              <a:ea typeface="Calibri" panose="020F0502020204030204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65BC6-7EC6-E348-FEB5-787A716C8908}"/>
              </a:ext>
            </a:extLst>
          </p:cNvPr>
          <p:cNvSpPr txBox="1"/>
          <p:nvPr/>
        </p:nvSpPr>
        <p:spPr>
          <a:xfrm>
            <a:off x="6365544" y="4848693"/>
            <a:ext cx="4755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CH" sz="2000">
                <a:latin typeface="Arial"/>
                <a:cs typeface="Arial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99282-1057-BD13-6AE1-5919AF81F210}"/>
              </a:ext>
            </a:extLst>
          </p:cNvPr>
          <p:cNvSpPr txBox="1"/>
          <p:nvPr/>
        </p:nvSpPr>
        <p:spPr>
          <a:xfrm>
            <a:off x="7237711" y="4931319"/>
            <a:ext cx="3798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CH">
                <a:latin typeface="Arial"/>
                <a:cs typeface="Arial"/>
              </a:rPr>
              <a:t>Options: '</a:t>
            </a:r>
            <a:r>
              <a:rPr lang="de-CH" err="1">
                <a:latin typeface="Arial"/>
                <a:cs typeface="Arial"/>
              </a:rPr>
              <a:t>two-tailed</a:t>
            </a:r>
            <a:r>
              <a:rPr lang="de-CH">
                <a:latin typeface="Arial"/>
                <a:cs typeface="Arial"/>
              </a:rPr>
              <a:t>', '</a:t>
            </a:r>
            <a:r>
              <a:rPr lang="de-CH" err="1">
                <a:latin typeface="Arial"/>
                <a:cs typeface="Arial"/>
              </a:rPr>
              <a:t>less</a:t>
            </a:r>
            <a:r>
              <a:rPr lang="de-CH">
                <a:latin typeface="Arial"/>
                <a:cs typeface="Arial"/>
              </a:rPr>
              <a:t>', </a:t>
            </a:r>
            <a:r>
              <a:rPr lang="de-CH">
                <a:solidFill>
                  <a:srgbClr val="33CCCC"/>
                </a:solidFill>
                <a:latin typeface="Arial"/>
                <a:cs typeface="Arial"/>
              </a:rPr>
              <a:t>'</a:t>
            </a:r>
            <a:r>
              <a:rPr lang="de-CH" err="1">
                <a:solidFill>
                  <a:srgbClr val="33CCCC"/>
                </a:solidFill>
                <a:latin typeface="Arial"/>
                <a:cs typeface="Arial"/>
              </a:rPr>
              <a:t>greater</a:t>
            </a:r>
            <a:r>
              <a:rPr lang="de-CH">
                <a:solidFill>
                  <a:srgbClr val="33CCCC"/>
                </a:solidFill>
                <a:latin typeface="Arial"/>
                <a:cs typeface="Arial"/>
              </a:rPr>
              <a:t>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7ACE4-E659-EA67-72D4-0D61886C182D}"/>
              </a:ext>
            </a:extLst>
          </p:cNvPr>
          <p:cNvSpPr txBox="1"/>
          <p:nvPr/>
        </p:nvSpPr>
        <p:spPr>
          <a:xfrm>
            <a:off x="8798432" y="5252643"/>
            <a:ext cx="2688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CH">
                <a:solidFill>
                  <a:srgbClr val="33CCCC"/>
                </a:solidFill>
                <a:latin typeface="Arial"/>
                <a:cs typeface="Arial"/>
              </a:rPr>
              <a:t>"x </a:t>
            </a:r>
            <a:r>
              <a:rPr lang="de-CH" err="1">
                <a:solidFill>
                  <a:srgbClr val="33CCCC"/>
                </a:solidFill>
                <a:latin typeface="Arial"/>
                <a:cs typeface="Arial"/>
              </a:rPr>
              <a:t>is</a:t>
            </a:r>
            <a:r>
              <a:rPr lang="de-CH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lang="de-CH" err="1">
                <a:solidFill>
                  <a:srgbClr val="33CCCC"/>
                </a:solidFill>
                <a:latin typeface="Arial"/>
                <a:cs typeface="Arial"/>
              </a:rPr>
              <a:t>greater</a:t>
            </a:r>
            <a:r>
              <a:rPr lang="de-CH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lang="de-CH" err="1">
                <a:solidFill>
                  <a:srgbClr val="33CCCC"/>
                </a:solidFill>
                <a:latin typeface="Arial"/>
                <a:cs typeface="Arial"/>
              </a:rPr>
              <a:t>than</a:t>
            </a:r>
            <a:r>
              <a:rPr lang="de-CH">
                <a:solidFill>
                  <a:srgbClr val="33CCCC"/>
                </a:solidFill>
                <a:latin typeface="Arial"/>
                <a:cs typeface="Arial"/>
              </a:rPr>
              <a:t> y"</a:t>
            </a:r>
            <a:endParaRPr lang="en-US">
              <a:solidFill>
                <a:srgbClr val="33CCCC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599E0-E012-A456-8E03-4D6AAECA3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035" y="5745870"/>
            <a:ext cx="6924675" cy="323850"/>
          </a:xfrm>
          <a:prstGeom prst="rect">
            <a:avLst/>
          </a:prstGeom>
        </p:spPr>
      </p:pic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0D94D774-E39F-2994-2B3D-3693EA940027}"/>
              </a:ext>
            </a:extLst>
          </p:cNvPr>
          <p:cNvSpPr/>
          <p:nvPr/>
        </p:nvSpPr>
        <p:spPr>
          <a:xfrm>
            <a:off x="10939088" y="5052595"/>
            <a:ext cx="175292" cy="469112"/>
          </a:xfrm>
          <a:prstGeom prst="curvedLeftArrow">
            <a:avLst>
              <a:gd name="adj1" fmla="val 0"/>
              <a:gd name="adj2" fmla="val 66961"/>
              <a:gd name="adj3" fmla="val 283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619D015-AE76-3EDC-F4A0-1E1B5F4BB555}"/>
              </a:ext>
            </a:extLst>
          </p:cNvPr>
          <p:cNvSpPr/>
          <p:nvPr/>
        </p:nvSpPr>
        <p:spPr>
          <a:xfrm>
            <a:off x="6995604" y="6069720"/>
            <a:ext cx="3053918" cy="493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0FAB360-A660-3F65-28D1-468D0F36F861}"/>
              </a:ext>
            </a:extLst>
          </p:cNvPr>
          <p:cNvGrpSpPr/>
          <p:nvPr/>
        </p:nvGrpSpPr>
        <p:grpSpPr>
          <a:xfrm>
            <a:off x="3058075" y="4618434"/>
            <a:ext cx="1815764" cy="347074"/>
            <a:chOff x="3058075" y="4618434"/>
            <a:chExt cx="1815764" cy="34707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F1ABCB-93A8-DD38-AFE3-F102194373C8}"/>
                </a:ext>
              </a:extLst>
            </p:cNvPr>
            <p:cNvCxnSpPr>
              <a:cxnSpLocks/>
            </p:cNvCxnSpPr>
            <p:nvPr/>
          </p:nvCxnSpPr>
          <p:spPr>
            <a:xfrm>
              <a:off x="3772363" y="4664154"/>
              <a:ext cx="555087" cy="30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ckige Klammer links 28">
              <a:extLst>
                <a:ext uri="{FF2B5EF4-FFF2-40B4-BE49-F238E27FC236}">
                  <a16:creationId xmlns:a16="http://schemas.microsoft.com/office/drawing/2014/main" id="{D610388C-5C8F-B33D-A53A-3E812AAC4DE5}"/>
                </a:ext>
              </a:extLst>
            </p:cNvPr>
            <p:cNvSpPr/>
            <p:nvPr/>
          </p:nvSpPr>
          <p:spPr>
            <a:xfrm rot="16200000">
              <a:off x="3943097" y="3733412"/>
              <a:ext cx="45719" cy="1815764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E419052-3B8C-C477-4F1D-50706E5C6256}"/>
              </a:ext>
            </a:extLst>
          </p:cNvPr>
          <p:cNvGrpSpPr/>
          <p:nvPr/>
        </p:nvGrpSpPr>
        <p:grpSpPr>
          <a:xfrm>
            <a:off x="5153926" y="4621267"/>
            <a:ext cx="1548000" cy="347074"/>
            <a:chOff x="3058075" y="4618434"/>
            <a:chExt cx="1548000" cy="347074"/>
          </a:xfrm>
        </p:grpSpPr>
        <p:cxnSp>
          <p:nvCxnSpPr>
            <p:cNvPr id="34" name="Straight Arrow Connector 13">
              <a:extLst>
                <a:ext uri="{FF2B5EF4-FFF2-40B4-BE49-F238E27FC236}">
                  <a16:creationId xmlns:a16="http://schemas.microsoft.com/office/drawing/2014/main" id="{BE6FFF15-2115-D1AE-AF1F-BD06B43DB5E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363" y="4664154"/>
              <a:ext cx="555087" cy="30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ckige Klammer links 34">
              <a:extLst>
                <a:ext uri="{FF2B5EF4-FFF2-40B4-BE49-F238E27FC236}">
                  <a16:creationId xmlns:a16="http://schemas.microsoft.com/office/drawing/2014/main" id="{B8D8DD35-9440-1271-2744-310FCBD52365}"/>
                </a:ext>
              </a:extLst>
            </p:cNvPr>
            <p:cNvSpPr/>
            <p:nvPr/>
          </p:nvSpPr>
          <p:spPr>
            <a:xfrm rot="16200000">
              <a:off x="3809215" y="3867294"/>
              <a:ext cx="45719" cy="1548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CCF0E6E-E1A7-1FEB-DD26-105A1470C8B9}"/>
              </a:ext>
            </a:extLst>
          </p:cNvPr>
          <p:cNvGrpSpPr/>
          <p:nvPr/>
        </p:nvGrpSpPr>
        <p:grpSpPr>
          <a:xfrm>
            <a:off x="6982668" y="4621267"/>
            <a:ext cx="2628000" cy="347074"/>
            <a:chOff x="3058075" y="4618434"/>
            <a:chExt cx="2628000" cy="347074"/>
          </a:xfrm>
        </p:grpSpPr>
        <p:cxnSp>
          <p:nvCxnSpPr>
            <p:cNvPr id="37" name="Straight Arrow Connector 13">
              <a:extLst>
                <a:ext uri="{FF2B5EF4-FFF2-40B4-BE49-F238E27FC236}">
                  <a16:creationId xmlns:a16="http://schemas.microsoft.com/office/drawing/2014/main" id="{7926BFCC-B20D-4C9E-AC50-B223263342BC}"/>
                </a:ext>
              </a:extLst>
            </p:cNvPr>
            <p:cNvCxnSpPr>
              <a:cxnSpLocks/>
            </p:cNvCxnSpPr>
            <p:nvPr/>
          </p:nvCxnSpPr>
          <p:spPr>
            <a:xfrm>
              <a:off x="3772363" y="4664154"/>
              <a:ext cx="555087" cy="30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ckige Klammer links 37">
              <a:extLst>
                <a:ext uri="{FF2B5EF4-FFF2-40B4-BE49-F238E27FC236}">
                  <a16:creationId xmlns:a16="http://schemas.microsoft.com/office/drawing/2014/main" id="{371190D1-888F-E610-1322-70A0307D05F3}"/>
                </a:ext>
              </a:extLst>
            </p:cNvPr>
            <p:cNvSpPr/>
            <p:nvPr/>
          </p:nvSpPr>
          <p:spPr>
            <a:xfrm rot="16200000">
              <a:off x="4349215" y="3327294"/>
              <a:ext cx="45719" cy="2628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96117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69xhp9fe5njhj2867ihr281iqnoqe4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0.5 UBE PPP_169_entw3.pptx" id="{5C931E0A-B131-4D67-AC35-697F9B98C4A1}" vid="{63470EFF-B119-4732-8B65-B243AA5FDD6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C3208D18098D408685B64C35C1B897" ma:contentTypeVersion="13" ma:contentTypeDescription="Ein neues Dokument erstellen." ma:contentTypeScope="" ma:versionID="be46ac659ff8a223a1122846d5ff3b67">
  <xsd:schema xmlns:xsd="http://www.w3.org/2001/XMLSchema" xmlns:xs="http://www.w3.org/2001/XMLSchema" xmlns:p="http://schemas.microsoft.com/office/2006/metadata/properties" xmlns:ns3="d143447e-154b-4f5c-8510-13dd1516152a" xmlns:ns4="69f27be2-76bd-4cb2-8807-4d9dc76e0857" targetNamespace="http://schemas.microsoft.com/office/2006/metadata/properties" ma:root="true" ma:fieldsID="9f204228805af26ca2d394a12033beba" ns3:_="" ns4:_="">
    <xsd:import namespace="d143447e-154b-4f5c-8510-13dd1516152a"/>
    <xsd:import namespace="69f27be2-76bd-4cb2-8807-4d9dc76e0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3447e-154b-4f5c-8510-13dd151615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27be2-76bd-4cb2-8807-4d9dc76e0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EABF38-F493-4A4E-AB1E-B527C3CC330F}">
  <ds:schemaRefs>
    <ds:schemaRef ds:uri="69f27be2-76bd-4cb2-8807-4d9dc76e0857"/>
    <ds:schemaRef ds:uri="d143447e-154b-4f5c-8510-13dd151615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9127B9-0AFB-4E0C-9CE7-82F03EC1D933}">
  <ds:schemaRefs>
    <ds:schemaRef ds:uri="69f27be2-76bd-4cb2-8807-4d9dc76e0857"/>
    <ds:schemaRef ds:uri="d143447e-154b-4f5c-8510-13dd151615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EF93C7-BC73-42CB-9872-349E7F8A1C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</vt:lpstr>
      <vt:lpstr>3</vt:lpstr>
      <vt:lpstr>Paired Wilcoxon-signed-rank test</vt:lpstr>
      <vt:lpstr>Purpose, assumptions &amp; procedure</vt:lpstr>
      <vt:lpstr>Example to apply the test </vt:lpstr>
      <vt:lpstr>Implementation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</dc:title>
  <dc:creator>Rutschi, Corinna Rahel (IWI)</dc:creator>
  <cp:revision>6</cp:revision>
  <dcterms:created xsi:type="dcterms:W3CDTF">2021-01-26T16:57:46Z</dcterms:created>
  <dcterms:modified xsi:type="dcterms:W3CDTF">2024-08-30T06:45:52Z</dcterms:modified>
</cp:coreProperties>
</file>