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E9A5B-3835-442F-96C6-A8A4C0B2B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03A6FB-AF59-45A2-B7FE-E91645290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1305F-6C01-41EE-8DA1-ED228E49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E04E8-7DD9-4131-8B47-4031A3E4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2CF36-DDEF-43B9-9494-CAD25758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4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C00BF-6FFC-43EC-BD30-E5859CD3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A7ED87-A906-4EBF-A7F0-04784186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8912B-1A2B-4A4D-B58A-B15DAD17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840A1-511A-486D-872F-82A1C37F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D1612-DF94-4A18-B3E7-EFEB73BF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565E0C-F4DB-4C42-9ED8-AA6225434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33B970-13EE-4646-B4D4-A1F200DF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8866B6-4BB0-4D48-B9FA-7F5E7CA0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5D4381-3931-42D8-9732-3920B13F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37D358-8C65-4227-9A43-486C0D45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9C6B8-684D-4F21-995B-3F388C30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A55105-19DE-48D0-A00B-8B0F3582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5F303-98FD-4C70-9372-E40B936E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91BC3-FC9E-4C1C-AC1E-1C9A0207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DB077B-176E-468E-9A90-B9E819FD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3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993D7-E4B9-4D14-A8A5-0B010D10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2752F6-415A-4212-9BFE-5883573F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639B8-EFFE-43BA-84D4-4965015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6A126C-4A73-4B41-8F98-BA01ED79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AAE55-9EAD-4547-AAFA-0F7FE2A7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2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0BF64-F164-4B16-8534-89B77E3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813866-6F08-4938-A4D5-D9507CBB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BC9A-086F-4F1E-BFCB-D43F3494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00535F-D28D-41B8-8E16-7ED791CD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9CE0E-A156-45AD-9771-586FB4A9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184B98-1492-47B9-B6B0-3F32F5BB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13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5C44B-FBC1-4D9F-96A0-8E5A1F46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7368B3-423B-4D0C-AC18-90266152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19B3D-BC2D-46CF-9163-E4D14E14F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00695D-9B78-4599-A56A-ABD02101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12DBD9-74F4-4321-8FEA-108B85CBB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F3FF88-4D1A-48BA-AB13-52046A70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79D26D-E0E5-4560-AE88-969E4A3E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B91129-0DBB-4583-A46E-A5D4DA03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1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CC463-BA54-4184-B8E7-96A80749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4AA187-B7E7-423D-82CD-8038D685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5362EB-1085-4139-9EEC-3F0A1DC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C91756-3310-4E7A-B647-CC1202CE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69008F-FE05-41D1-801B-B4B5C64F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DAACAE-6D85-41AA-8D72-FD7C322D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01D763-B575-46FA-BB7E-A85AE3CA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6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B0DB6-975F-48CD-913B-D824D2F7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66848-54B3-45D5-A177-21E84C35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502006-5795-41CB-81D7-7AFE7651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D15C07-81E8-4A7D-9F8F-843E5599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7AA51F-65DD-4531-B0DB-A434436F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577953-DE9B-4B20-9C51-C1A08E88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972BB-21A6-4558-B4D6-AE91F870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31997D-B338-457C-BB51-5F349B0F1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EBB65D-542E-4213-AC19-236CDEE42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8019C2-B48F-45D4-B7BD-518D0BBA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8D091-76E7-440C-953F-2A5B2321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27664B-0D0E-43ED-9AFD-659C2A4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7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9A3060-294E-4520-A810-FDC2D74C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25243-0C5E-493F-956E-AA166AED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3E2DD-5349-48FC-9FC6-A045B4C8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CB5-967A-4230-A26A-7480D8A1EFF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46674-EBDF-442C-AEBE-964526699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08EE1-709E-4999-BE54-A491B0D1E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2B2-40E5-423E-B180-09252BEBC28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9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rcgis.com/en/projects/calculate-environmental-equity-for-public-policy/" TargetMode="External"/><Relationship Id="rId2" Type="http://schemas.openxmlformats.org/officeDocument/2006/relationships/hyperlink" Target="https://www.coursera.org/learn/spatial-analysis-and-data-handling-using-arcgispro/resources/Sgvl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oursera.org/learn/spatial-analysis-and-data-handling-using-arcgispro/resources/dt3jC" TargetMode="External"/><Relationship Id="rId4" Type="http://schemas.openxmlformats.org/officeDocument/2006/relationships/hyperlink" Target="https://www.coursera.org/learn/spatial-analysis-and-data-handling-using-arcgispro/resources/EVy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d-cpe.maps.arcgis.com/apps/View/index.html?appid=5186de76dc3c43ccbb079318a3cfb02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35095-265F-43B4-BED2-BAAD404C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752" y="255259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RA, </a:t>
            </a:r>
            <a:r>
              <a:rPr lang="en-GB" dirty="0" err="1"/>
              <a:t>EEq</a:t>
            </a:r>
            <a:r>
              <a:rPr lang="en-GB" dirty="0"/>
              <a:t>, Asking, Answering, and Assessing Hypothesis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5B3CDA-9E38-4F83-9D2D-155EE114D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96086"/>
          </a:xfrm>
        </p:spPr>
        <p:txBody>
          <a:bodyPr>
            <a:normAutofit/>
          </a:bodyPr>
          <a:lstStyle/>
          <a:p>
            <a:r>
              <a:rPr lang="fr-CH" sz="2000" dirty="0"/>
              <a:t>Nicolas Vuille-dit-Bille</a:t>
            </a:r>
          </a:p>
          <a:p>
            <a:r>
              <a:rPr lang="fr-CH" sz="2000" dirty="0"/>
              <a:t>11.05.2020</a:t>
            </a:r>
          </a:p>
          <a:p>
            <a:pPr algn="l"/>
            <a:endParaRPr lang="fr-CH" b="1" dirty="0"/>
          </a:p>
          <a:p>
            <a:pPr algn="l"/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52EF1F-EAD2-4CD1-ACAE-5B46EA847731}"/>
              </a:ext>
            </a:extLst>
          </p:cNvPr>
          <p:cNvSpPr txBox="1"/>
          <p:nvPr/>
        </p:nvSpPr>
        <p:spPr>
          <a:xfrm>
            <a:off x="906517" y="4918639"/>
            <a:ext cx="10378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Reference: </a:t>
            </a:r>
          </a:p>
          <a:p>
            <a:r>
              <a:rPr lang="en-GB" dirty="0">
                <a:hlinkClick r:id="rId2"/>
              </a:rPr>
              <a:t>https://www.coursera.org/learn/spatial-analysis-and-data-handling-using-arcgispro/resources/SgvlP</a:t>
            </a:r>
            <a:endParaRPr lang="en-GB" dirty="0"/>
          </a:p>
          <a:p>
            <a:r>
              <a:rPr lang="en-GB" dirty="0">
                <a:hlinkClick r:id="rId3"/>
              </a:rPr>
              <a:t>https://learn.arcgis.com/en/projects/calculate-environmental-equity-for-public-policy/</a:t>
            </a:r>
            <a:endParaRPr lang="en-GB" dirty="0"/>
          </a:p>
          <a:p>
            <a:r>
              <a:rPr lang="en-GB" dirty="0">
                <a:hlinkClick r:id="rId4"/>
              </a:rPr>
              <a:t>https://www.coursera.org/learn/spatial-analysis-and-data-handling-using-arcgispro/resources/EVyLK</a:t>
            </a:r>
            <a:endParaRPr lang="en-GB" dirty="0"/>
          </a:p>
          <a:p>
            <a:r>
              <a:rPr lang="en-GB" dirty="0">
                <a:hlinkClick r:id="rId5"/>
              </a:rPr>
              <a:t>https://www.coursera.org/learn/spatial-analysis-and-data-handling-using-arcgispro/resources/dt3jC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09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1494-F888-4533-B75E-AB676405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Outlining</a:t>
            </a:r>
            <a:r>
              <a:rPr lang="fr-CH" dirty="0"/>
              <a:t> process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63A28A-FD3F-4982-89DE-5688696E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CH" dirty="0"/>
              <a:t>COVID-19 </a:t>
            </a:r>
            <a:r>
              <a:rPr lang="fr-CH" dirty="0" err="1"/>
              <a:t>risk</a:t>
            </a:r>
            <a:r>
              <a:rPr lang="fr-CH" dirty="0"/>
              <a:t> </a:t>
            </a:r>
            <a:r>
              <a:rPr lang="fr-CH" dirty="0" err="1"/>
              <a:t>Assessment</a:t>
            </a:r>
            <a:r>
              <a:rPr lang="fr-CH" dirty="0"/>
              <a:t> model for Hong Kong</a:t>
            </a:r>
          </a:p>
          <a:p>
            <a:pPr marL="514350" indent="-514350">
              <a:buAutoNum type="arabicParenR"/>
            </a:pPr>
            <a:r>
              <a:rPr lang="en-GB" dirty="0"/>
              <a:t>Environmental Equity lab showing all three admin boundaries</a:t>
            </a:r>
          </a:p>
          <a:p>
            <a:pPr marL="514350" indent="-514350">
              <a:buAutoNum type="arabicParenR"/>
            </a:pPr>
            <a:r>
              <a:rPr lang="en-GB" dirty="0"/>
              <a:t>Exploring Attributes using Enrich to visualize restaurant distribution in California according to other information</a:t>
            </a:r>
          </a:p>
          <a:p>
            <a:pPr marL="514350" indent="-514350">
              <a:buAutoNum type="arabicParenR"/>
            </a:pPr>
            <a:r>
              <a:rPr lang="fr-CH" dirty="0" err="1"/>
              <a:t>Moran’s</a:t>
            </a:r>
            <a:r>
              <a:rPr lang="fr-CH" dirty="0"/>
              <a:t> I </a:t>
            </a:r>
            <a:r>
              <a:rPr lang="fr-CH" dirty="0" err="1"/>
              <a:t>tool</a:t>
            </a:r>
            <a:r>
              <a:rPr lang="fr-CH" dirty="0"/>
              <a:t> in html format</a:t>
            </a:r>
          </a:p>
          <a:p>
            <a:pPr marL="514350" indent="-514350">
              <a:buAutoNum type="arabicParenR"/>
            </a:pPr>
            <a:r>
              <a:rPr lang="en-GB" dirty="0"/>
              <a:t>Median Household Income data from the Environmental Equity lab</a:t>
            </a:r>
            <a:endParaRPr lang="fr-CH" dirty="0"/>
          </a:p>
          <a:p>
            <a:pPr marL="514350" indent="-514350"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90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7D7E75-E3B3-4980-828D-829F9592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553837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1) </a:t>
            </a:r>
            <a:r>
              <a:rPr lang="fr-CH" dirty="0"/>
              <a:t>COVID-19 </a:t>
            </a:r>
            <a:r>
              <a:rPr lang="fr-CH" dirty="0" err="1"/>
              <a:t>risk</a:t>
            </a:r>
            <a:r>
              <a:rPr lang="fr-CH" dirty="0"/>
              <a:t> </a:t>
            </a:r>
            <a:r>
              <a:rPr lang="fr-CH" dirty="0" err="1"/>
              <a:t>Assessment</a:t>
            </a:r>
            <a:r>
              <a:rPr lang="fr-CH" dirty="0"/>
              <a:t> model for Hong Kong</a:t>
            </a:r>
            <a:br>
              <a:rPr lang="fr-CH" dirty="0"/>
            </a:b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2920E7-49DD-42E8-9AE5-3189F4D8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18649"/>
            <a:ext cx="5676900" cy="38865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8195D5-0F2F-469B-8350-D671EDBF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38" y="1866894"/>
            <a:ext cx="5436750" cy="383833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0CFE6C-4845-4B02-96A0-A88C1C02C055}"/>
              </a:ext>
            </a:extLst>
          </p:cNvPr>
          <p:cNvSpPr txBox="1"/>
          <p:nvPr/>
        </p:nvSpPr>
        <p:spPr>
          <a:xfrm>
            <a:off x="419100" y="1449317"/>
            <a:ext cx="19076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b="1" dirty="0"/>
              <a:t>Final output </a:t>
            </a:r>
            <a:r>
              <a:rPr lang="fr-CH" b="1" dirty="0" err="1"/>
              <a:t>map</a:t>
            </a:r>
            <a:endParaRPr lang="en-GB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15580-BF0A-4744-B3B1-A3A4911D6FDE}"/>
              </a:ext>
            </a:extLst>
          </p:cNvPr>
          <p:cNvSpPr txBox="1"/>
          <p:nvPr/>
        </p:nvSpPr>
        <p:spPr>
          <a:xfrm>
            <a:off x="6000614" y="1449317"/>
            <a:ext cx="1049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b="1" dirty="0"/>
              <a:t>Box plot</a:t>
            </a:r>
            <a:endParaRPr lang="en-GB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09DEA5-0F2C-44F2-9F16-D61B63EF3BF7}"/>
              </a:ext>
            </a:extLst>
          </p:cNvPr>
          <p:cNvSpPr txBox="1"/>
          <p:nvPr/>
        </p:nvSpPr>
        <p:spPr>
          <a:xfrm>
            <a:off x="419101" y="5753474"/>
            <a:ext cx="855344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sz="1600" dirty="0"/>
              <a:t>Profile </a:t>
            </a:r>
            <a:r>
              <a:rPr lang="fr-CH" sz="1600" dirty="0" err="1"/>
              <a:t>risks</a:t>
            </a:r>
            <a:r>
              <a:rPr lang="fr-CH" sz="1600" dirty="0"/>
              <a:t>:</a:t>
            </a:r>
          </a:p>
          <a:p>
            <a:r>
              <a:rPr lang="fr-CH" sz="1600" dirty="0"/>
              <a:t>1: </a:t>
            </a:r>
            <a:r>
              <a:rPr lang="en-GB" sz="1600" dirty="0"/>
              <a:t>Minimizing interaction</a:t>
            </a:r>
            <a:r>
              <a:rPr lang="fr-CH" sz="1600" dirty="0"/>
              <a:t> and </a:t>
            </a:r>
            <a:r>
              <a:rPr lang="en-GB" sz="1600" dirty="0"/>
              <a:t>plans organization for quarantine </a:t>
            </a:r>
            <a:r>
              <a:rPr lang="en-GB" sz="1600" dirty="0" err="1"/>
              <a:t>centers</a:t>
            </a:r>
            <a:r>
              <a:rPr lang="en-GB" sz="1600" dirty="0"/>
              <a:t> and healthcare training (blue) </a:t>
            </a:r>
            <a:endParaRPr lang="fr-CH" sz="1600" dirty="0"/>
          </a:p>
          <a:p>
            <a:r>
              <a:rPr lang="fr-CH" sz="1600" dirty="0"/>
              <a:t>2: </a:t>
            </a:r>
            <a:r>
              <a:rPr lang="en-GB" sz="1600" dirty="0"/>
              <a:t>Minimizing interaction</a:t>
            </a:r>
            <a:r>
              <a:rPr lang="fr-CH" sz="1600" dirty="0"/>
              <a:t> </a:t>
            </a:r>
            <a:r>
              <a:rPr lang="en-GB" sz="1600" dirty="0"/>
              <a:t>(red)</a:t>
            </a:r>
          </a:p>
          <a:p>
            <a:r>
              <a:rPr lang="en-GB" sz="1600" dirty="0"/>
              <a:t>3: low profile risk (green)</a:t>
            </a:r>
          </a:p>
        </p:txBody>
      </p:sp>
    </p:spTree>
    <p:extLst>
      <p:ext uri="{BB962C8B-B14F-4D97-AF65-F5344CB8AC3E}">
        <p14:creationId xmlns:p14="http://schemas.microsoft.com/office/powerpoint/2010/main" val="411409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6F0E1-563D-4DD2-8D9A-6EEF6F4A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86" y="2705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2) Environmental pollution equity lab showing all three admin boundaries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AC12D6-9D82-42CB-84E7-09C96148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6" y="1340069"/>
            <a:ext cx="7368225" cy="51260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6D3AAE-0026-46FE-9DE3-D9B767969A2C}"/>
              </a:ext>
            </a:extLst>
          </p:cNvPr>
          <p:cNvSpPr txBox="1"/>
          <p:nvPr/>
        </p:nvSpPr>
        <p:spPr>
          <a:xfrm>
            <a:off x="8211998" y="1667961"/>
            <a:ext cx="3175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Black to white legend according to median income in the census tract</a:t>
            </a:r>
            <a:endParaRPr lang="en-GB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D9EFB0-57A5-4BE9-8FF0-A5D371AED7C2}"/>
              </a:ext>
            </a:extLst>
          </p:cNvPr>
          <p:cNvSpPr txBox="1"/>
          <p:nvPr/>
        </p:nvSpPr>
        <p:spPr>
          <a:xfrm>
            <a:off x="8211998" y="3107769"/>
            <a:ext cx="31759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Per capita impacts of total chemicals released on site are showed with graduated symbols</a:t>
            </a:r>
            <a:endParaRPr lang="en-GB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F88346-9E1B-43EB-A294-D9BFFDBDBA99}"/>
              </a:ext>
            </a:extLst>
          </p:cNvPr>
          <p:cNvSpPr txBox="1"/>
          <p:nvPr/>
        </p:nvSpPr>
        <p:spPr>
          <a:xfrm>
            <a:off x="8233019" y="4549594"/>
            <a:ext cx="317595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Circle symbol </a:t>
            </a:r>
            <a:r>
              <a:rPr lang="en-GB" dirty="0" err="1"/>
              <a:t>colors</a:t>
            </a:r>
            <a:r>
              <a:rPr lang="en-GB" dirty="0"/>
              <a:t> indicate districts:</a:t>
            </a:r>
          </a:p>
          <a:p>
            <a:r>
              <a:rPr lang="en-GB" dirty="0"/>
              <a:t>- Senate(yellow)</a:t>
            </a:r>
          </a:p>
          <a:p>
            <a:r>
              <a:rPr lang="en-GB" dirty="0"/>
              <a:t>- House of Representatives (green)</a:t>
            </a:r>
          </a:p>
          <a:p>
            <a:r>
              <a:rPr lang="en-GB" dirty="0"/>
              <a:t>- County city council (pink)</a:t>
            </a:r>
          </a:p>
        </p:txBody>
      </p:sp>
    </p:spTree>
    <p:extLst>
      <p:ext uri="{BB962C8B-B14F-4D97-AF65-F5344CB8AC3E}">
        <p14:creationId xmlns:p14="http://schemas.microsoft.com/office/powerpoint/2010/main" val="340750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B0E81-BDB4-4871-940F-6D0210C3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2) </a:t>
            </a:r>
            <a:r>
              <a:rPr lang="fr-CH" dirty="0" err="1"/>
              <a:t>Environmental</a:t>
            </a:r>
            <a:r>
              <a:rPr lang="fr-CH" dirty="0"/>
              <a:t> </a:t>
            </a:r>
            <a:r>
              <a:rPr lang="fr-CH" dirty="0" err="1"/>
              <a:t>Equity</a:t>
            </a:r>
            <a:r>
              <a:rPr lang="fr-CH" dirty="0"/>
              <a:t> web app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E5859-C6AA-46AD-A833-180228C0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Link: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https://ucd-cpe.maps.arcgis.com/apps/View/index.html?appid=5186de76dc3c43ccbb079318a3cfb02d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7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211A3-AA02-4CCD-A92F-52329E35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4984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3) Exploring Attributes using Enrich to visualize restaurant distribution in California according to total population</a:t>
            </a:r>
            <a:br>
              <a:rPr lang="en-GB" dirty="0"/>
            </a:b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92C2D4-66B9-461C-B480-919DBB6D5A7C}"/>
              </a:ext>
            </a:extLst>
          </p:cNvPr>
          <p:cNvSpPr txBox="1"/>
          <p:nvPr/>
        </p:nvSpPr>
        <p:spPr>
          <a:xfrm>
            <a:off x="7420289" y="1824038"/>
            <a:ext cx="31759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Red circle represents restaurant location in California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303357-31F5-45DC-9014-66149091FFBD}"/>
              </a:ext>
            </a:extLst>
          </p:cNvPr>
          <p:cNvSpPr txBox="1"/>
          <p:nvPr/>
        </p:nvSpPr>
        <p:spPr>
          <a:xfrm>
            <a:off x="7420288" y="3029170"/>
            <a:ext cx="31759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Size of circle is increasing with  population density in 2019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A8686F-C129-4B79-98C7-A74297064543}"/>
              </a:ext>
            </a:extLst>
          </p:cNvPr>
          <p:cNvSpPr txBox="1"/>
          <p:nvPr/>
        </p:nvSpPr>
        <p:spPr>
          <a:xfrm>
            <a:off x="7420288" y="3999236"/>
            <a:ext cx="3175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Agglomeration of restaurant location seem to be linked with population density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770363-3D18-4963-AB39-BE60E3EB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7" y="1824038"/>
            <a:ext cx="7052920" cy="4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30377-F472-49A9-B012-1F35855E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/>
              <a:t>Moran’s</a:t>
            </a:r>
            <a:r>
              <a:rPr lang="fr-CH" dirty="0"/>
              <a:t> I </a:t>
            </a:r>
            <a:r>
              <a:rPr lang="fr-CH" dirty="0" err="1"/>
              <a:t>tool</a:t>
            </a:r>
            <a:r>
              <a:rPr lang="fr-CH" dirty="0"/>
              <a:t> of </a:t>
            </a:r>
            <a:r>
              <a:rPr lang="fr-CH" dirty="0" err="1"/>
              <a:t>income</a:t>
            </a:r>
            <a:r>
              <a:rPr lang="fr-CH" dirty="0"/>
              <a:t> per capita at restaurant location in California</a:t>
            </a:r>
            <a:br>
              <a:rPr lang="fr-CH" dirty="0"/>
            </a:b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BBE3BD-6F01-4146-BABB-164ECF8A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77975"/>
            <a:ext cx="5011271" cy="4914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C7393A-B397-4AEE-9126-91429C6A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21" y="3016250"/>
            <a:ext cx="4715695" cy="38290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4E782B5-F5D7-478C-9087-5B686EA64142}"/>
              </a:ext>
            </a:extLst>
          </p:cNvPr>
          <p:cNvSpPr txBox="1"/>
          <p:nvPr/>
        </p:nvSpPr>
        <p:spPr>
          <a:xfrm>
            <a:off x="5601821" y="1367522"/>
            <a:ext cx="50112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H0: The per capita incomes at restaurant location are a result of Complete Spatial Randomness (CSR)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F1585-6653-447D-886D-EAF8DA0CE50F}"/>
              </a:ext>
            </a:extLst>
          </p:cNvPr>
          <p:cNvSpPr/>
          <p:nvPr/>
        </p:nvSpPr>
        <p:spPr>
          <a:xfrm>
            <a:off x="5601821" y="2256071"/>
            <a:ext cx="611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dirty="0"/>
              <a:t>F</a:t>
            </a:r>
            <a:r>
              <a:rPr lang="en-GB" dirty="0"/>
              <a:t>or this variable, the null hypothesis is significantly rejected (Z-score&gt;2.58) and a positive spatial correlation (0.37) is shown</a:t>
            </a:r>
          </a:p>
        </p:txBody>
      </p:sp>
    </p:spTree>
    <p:extLst>
      <p:ext uri="{BB962C8B-B14F-4D97-AF65-F5344CB8AC3E}">
        <p14:creationId xmlns:p14="http://schemas.microsoft.com/office/powerpoint/2010/main" val="292504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0A3D-4725-4A63-B84D-CD868C69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1274" cy="1096060"/>
          </a:xfrm>
        </p:spPr>
        <p:txBody>
          <a:bodyPr>
            <a:normAutofit fontScale="90000"/>
          </a:bodyPr>
          <a:lstStyle/>
          <a:p>
            <a:r>
              <a:rPr lang="fr-CH" dirty="0" err="1"/>
              <a:t>Moran’s</a:t>
            </a:r>
            <a:r>
              <a:rPr lang="fr-CH" dirty="0"/>
              <a:t> I </a:t>
            </a:r>
            <a:r>
              <a:rPr lang="fr-CH" dirty="0" err="1"/>
              <a:t>tool</a:t>
            </a:r>
            <a:r>
              <a:rPr lang="fr-CH" dirty="0"/>
              <a:t> of </a:t>
            </a:r>
            <a:r>
              <a:rPr lang="en-GB" dirty="0"/>
              <a:t>median household income data from the Environmental Equity lab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87D4A1-1505-48A8-A720-DF00AE95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3" y="2304346"/>
            <a:ext cx="4121298" cy="418852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A53244B-82EA-46A3-A69B-CCC3F000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96" y="3203576"/>
            <a:ext cx="3885408" cy="34156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559372-8A9E-4438-9C1E-3442898B5885}"/>
              </a:ext>
            </a:extLst>
          </p:cNvPr>
          <p:cNvSpPr txBox="1"/>
          <p:nvPr/>
        </p:nvSpPr>
        <p:spPr>
          <a:xfrm>
            <a:off x="4369951" y="1586388"/>
            <a:ext cx="50112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H0: Median Household Incomes are a result of Complete Spatial Randomness (CSR)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0E88F-79E6-47BC-84F2-262AF7A08355}"/>
              </a:ext>
            </a:extLst>
          </p:cNvPr>
          <p:cNvSpPr/>
          <p:nvPr/>
        </p:nvSpPr>
        <p:spPr>
          <a:xfrm>
            <a:off x="4369951" y="2349734"/>
            <a:ext cx="61139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dirty="0"/>
              <a:t>F</a:t>
            </a:r>
            <a:r>
              <a:rPr lang="en-GB" dirty="0"/>
              <a:t>or this variable, the null hypothesis is significantly rejected (Z-score&gt;2.58) and a positive spatial correlation (0.34) is shown. The correlation is however relatively low (&lt;0.5).</a:t>
            </a:r>
          </a:p>
        </p:txBody>
      </p:sp>
    </p:spTree>
    <p:extLst>
      <p:ext uri="{BB962C8B-B14F-4D97-AF65-F5344CB8AC3E}">
        <p14:creationId xmlns:p14="http://schemas.microsoft.com/office/powerpoint/2010/main" val="768492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RA, EEq, Asking, Answering, and Assessing Hypothesis</vt:lpstr>
      <vt:lpstr>Outlining process</vt:lpstr>
      <vt:lpstr>1) COVID-19 risk Assessment model for Hong Kong </vt:lpstr>
      <vt:lpstr>2) Environmental pollution equity lab showing all three admin boundaries </vt:lpstr>
      <vt:lpstr>2) Environmental Equity web app</vt:lpstr>
      <vt:lpstr>3) Exploring Attributes using Enrich to visualize restaurant distribution in California according to total population </vt:lpstr>
      <vt:lpstr>Moran’s I tool of income per capita at restaurant location in California </vt:lpstr>
      <vt:lpstr>Moran’s I tool of median household income data from the Environmental Equity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COVID-19 Risk Using ArcGIS Pro</dc:title>
  <dc:creator>Nicolas Vuille</dc:creator>
  <cp:lastModifiedBy>Nicolas Vuille</cp:lastModifiedBy>
  <cp:revision>14</cp:revision>
  <dcterms:created xsi:type="dcterms:W3CDTF">2020-05-10T11:38:45Z</dcterms:created>
  <dcterms:modified xsi:type="dcterms:W3CDTF">2020-05-11T18:22:38Z</dcterms:modified>
</cp:coreProperties>
</file>