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9" r:id="rId3"/>
    <p:sldId id="260" r:id="rId4"/>
    <p:sldId id="264" r:id="rId5"/>
    <p:sldId id="265" r:id="rId6"/>
    <p:sldId id="266" r:id="rId7"/>
    <p:sldId id="268" r:id="rId8"/>
    <p:sldId id="269" r:id="rId9"/>
    <p:sldId id="267" r:id="rId10"/>
    <p:sldId id="258" r:id="rId11"/>
    <p:sldId id="271" r:id="rId12"/>
    <p:sldId id="257" r:id="rId13"/>
    <p:sldId id="262" r:id="rId14"/>
    <p:sldId id="270" r:id="rId15"/>
    <p:sldId id="261" r:id="rId16"/>
    <p:sldId id="263"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15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88B7D-52A3-E901-BEBB-31F93E6BF0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91AC5B-DDF3-C88A-58C7-4F0CBAAF7E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7880B3-ED86-D086-C901-1518E49AB2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E1E7E6-917F-0C47-B29C-BD594856A612}"/>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8149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4E635-C97A-1254-DCC2-B3985428AF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E9383B-AB39-8873-83E4-9F0093DEB7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07E47D-990E-F3CC-72CA-8ECF4FCDE6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B964FB-6CB6-47CF-D9F2-F1A0CE6E2A6D}"/>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70702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4CAE9-20C3-92DD-76CD-A6FC13E377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02A78C-6095-B42F-CF9A-C76102524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2DB92F-394B-705C-2ED1-57FD5F2182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7D8B19-7E10-9885-4F5B-E6B02B28C4B2}"/>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78181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F83F-722A-6561-7215-12A8096ED0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955A5B-AB83-C71A-558B-8045344C27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226303-2B8A-14DF-28CB-E59E755C69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AFD284-FB3D-C476-337F-82C805ED1FE0}"/>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666743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A00FF-C446-A298-EF01-6111CE038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7D123-6FCC-FC14-D4BA-D99DED3C9B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2BDEBA-74DE-0966-98DE-9B99539F8C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642C8D-D1AF-2249-93B2-7CBFF804C629}"/>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41000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565D1-9B87-8A72-518F-D677739944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7B24E1-8B4F-F5A4-D884-02B5F6913A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521AF3-31C2-EB5F-3AA4-27F34C7613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5EA82A-AB08-3AEC-6BD1-C495DD5E195C}"/>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979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57112-6013-A7FB-A33C-F7BDA9C2AC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280CB-7957-048B-739E-84CD6F40E0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006CD9-FDAE-436F-1861-D3D96AD8F0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606D90-6238-35D7-7A77-1DFEB71688EB}"/>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23142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DC508-0292-5CAC-932E-BB57A8BCB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B30CC-AC21-55BB-B8B6-177A60FCBA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4D64BE-3814-6302-8088-415EF55091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821BB8-396D-71BF-CEC2-315918739509}"/>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82594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6281976" y="583406"/>
            <a:ext cx="7552849" cy="3182303"/>
          </a:xfrm>
          <a:prstGeom prst="rect">
            <a:avLst/>
          </a:prstGeom>
          <a:noFill/>
          <a:ln/>
        </p:spPr>
        <p:txBody>
          <a:bodyPr wrap="square" rtlCol="0" anchor="t"/>
          <a:lstStyle/>
          <a:p>
            <a:pPr marL="0" indent="0">
              <a:lnSpc>
                <a:spcPts val="6265"/>
              </a:lnSpc>
              <a:buNone/>
            </a:pPr>
            <a:r>
              <a:rPr lang="en-US" sz="5012" b="1" dirty="0">
                <a:solidFill>
                  <a:srgbClr val="FFFFFF"/>
                </a:solidFill>
                <a:latin typeface="Nunito" pitchFamily="34" charset="0"/>
                <a:ea typeface="Nunito" pitchFamily="34" charset="-122"/>
                <a:cs typeface="Nunito" pitchFamily="34" charset="-120"/>
              </a:rPr>
              <a:t>Influencia de la Cultura de Aprendizaje en la Elección de Empresa de la Generación Z en India</a:t>
            </a:r>
            <a:endParaRPr lang="en-US" sz="5012" dirty="0"/>
          </a:p>
        </p:txBody>
      </p:sp>
      <p:sp>
        <p:nvSpPr>
          <p:cNvPr id="6" name="Text 2"/>
          <p:cNvSpPr/>
          <p:nvPr/>
        </p:nvSpPr>
        <p:spPr>
          <a:xfrm>
            <a:off x="6281976" y="4083963"/>
            <a:ext cx="7552849" cy="2376130"/>
          </a:xfrm>
          <a:prstGeom prst="rect">
            <a:avLst/>
          </a:prstGeom>
          <a:noFill/>
          <a:ln/>
        </p:spPr>
        <p:txBody>
          <a:bodyPr wrap="square" rtlCol="0" anchor="t"/>
          <a:lstStyle/>
          <a:p>
            <a:pPr marL="0" indent="0">
              <a:lnSpc>
                <a:spcPts val="2673"/>
              </a:lnSpc>
              <a:buNone/>
            </a:pPr>
            <a:r>
              <a:rPr lang="en-US" sz="1671" dirty="0">
                <a:solidFill>
                  <a:srgbClr val="FFFFFF"/>
                </a:solidFill>
                <a:latin typeface="PT Sans" pitchFamily="34" charset="0"/>
                <a:ea typeface="PT Sans" pitchFamily="34" charset="-122"/>
                <a:cs typeface="PT Sans" pitchFamily="34" charset="-120"/>
              </a:rPr>
              <a:t>En un mercado laboral en constante evolución, las aspiraciones y preferencias de la Generación Z están moldeando el futuro del empleo. Este proyecto tiene como objetivo adentrarse en los factores críticos que influyen en el proceso de toma de decisiones de este grupo demográfico al seleccionar un empleador. Con un enfoque en la cultura de aprendizaje y las recompensas, exploramos cómo estos elementos impactan la elección de empresa de la Generación Z a través de un enfoque de aprendizaje automático.</a:t>
            </a:r>
            <a:endParaRPr lang="en-US" sz="1671" dirty="0"/>
          </a:p>
        </p:txBody>
      </p:sp>
      <p:sp>
        <p:nvSpPr>
          <p:cNvPr id="7" name="Text 3"/>
          <p:cNvSpPr/>
          <p:nvPr/>
        </p:nvSpPr>
        <p:spPr>
          <a:xfrm>
            <a:off x="6281976" y="6698694"/>
            <a:ext cx="7552849" cy="339447"/>
          </a:xfrm>
          <a:prstGeom prst="rect">
            <a:avLst/>
          </a:prstGeom>
          <a:noFill/>
          <a:ln/>
        </p:spPr>
        <p:txBody>
          <a:bodyPr wrap="none" rtlCol="0" anchor="t"/>
          <a:lstStyle/>
          <a:p>
            <a:pPr marL="0" indent="0">
              <a:lnSpc>
                <a:spcPts val="2673"/>
              </a:lnSpc>
              <a:buNone/>
            </a:pPr>
            <a:endParaRPr lang="en-US" sz="1671" dirty="0"/>
          </a:p>
        </p:txBody>
      </p:sp>
      <p:sp>
        <p:nvSpPr>
          <p:cNvPr id="8" name="Shape 4"/>
          <p:cNvSpPr/>
          <p:nvPr/>
        </p:nvSpPr>
        <p:spPr>
          <a:xfrm>
            <a:off x="6281976" y="7292697"/>
            <a:ext cx="339447" cy="339447"/>
          </a:xfrm>
          <a:prstGeom prst="roundRect">
            <a:avLst>
              <a:gd name="adj" fmla="val 26935238"/>
            </a:avLst>
          </a:prstGeom>
          <a:noFill/>
          <a:ln w="7620">
            <a:solidFill>
              <a:srgbClr val="FFFFFF"/>
            </a:solidFill>
            <a:prstDash val="solid"/>
          </a:ln>
        </p:spPr>
        <p:txBody>
          <a:bodyPr/>
          <a:lstStyle/>
          <a:p>
            <a:endParaRPr lang="en-US"/>
          </a:p>
        </p:txBody>
      </p:sp>
      <p:pic>
        <p:nvPicPr>
          <p:cNvPr id="9" name="Image 2" descr="preencoded.png"/>
          <p:cNvPicPr>
            <a:picLocks noChangeAspect="1"/>
          </p:cNvPicPr>
          <p:nvPr/>
        </p:nvPicPr>
        <p:blipFill>
          <a:blip r:embed="rId4"/>
          <a:stretch>
            <a:fillRect/>
          </a:stretch>
        </p:blipFill>
        <p:spPr>
          <a:xfrm>
            <a:off x="6289596" y="7300317"/>
            <a:ext cx="324207" cy="324207"/>
          </a:xfrm>
          <a:prstGeom prst="rect">
            <a:avLst/>
          </a:prstGeom>
        </p:spPr>
      </p:pic>
      <p:sp>
        <p:nvSpPr>
          <p:cNvPr id="10" name="Text 5"/>
          <p:cNvSpPr/>
          <p:nvPr/>
        </p:nvSpPr>
        <p:spPr>
          <a:xfrm>
            <a:off x="6727507" y="7276743"/>
            <a:ext cx="2580561" cy="371356"/>
          </a:xfrm>
          <a:prstGeom prst="rect">
            <a:avLst/>
          </a:prstGeom>
          <a:noFill/>
          <a:ln/>
        </p:spPr>
        <p:txBody>
          <a:bodyPr wrap="none" rtlCol="0" anchor="t"/>
          <a:lstStyle/>
          <a:p>
            <a:pPr marL="0" indent="0" algn="l">
              <a:lnSpc>
                <a:spcPts val="2924"/>
              </a:lnSpc>
              <a:buNone/>
            </a:pPr>
            <a:r>
              <a:rPr lang="en-US" sz="2088" b="1" dirty="0">
                <a:solidFill>
                  <a:srgbClr val="FFFFFF"/>
                </a:solidFill>
                <a:latin typeface="PT Sans" pitchFamily="34" charset="0"/>
                <a:ea typeface="PT Sans" pitchFamily="34" charset="-122"/>
                <a:cs typeface="PT Sans" pitchFamily="34" charset="-120"/>
              </a:rPr>
              <a:t>by nicolas galeano ruiz</a:t>
            </a:r>
            <a:endParaRPr lang="en-US" sz="2088" dirty="0"/>
          </a:p>
        </p:txBody>
      </p:sp>
      <p:pic>
        <p:nvPicPr>
          <p:cNvPr id="1026" name="Picture 2" descr="Qué es la generación Z y de qué año son - Descubre quiénes son y las  características que los definen">
            <a:extLst>
              <a:ext uri="{FF2B5EF4-FFF2-40B4-BE49-F238E27FC236}">
                <a16:creationId xmlns:a16="http://schemas.microsoft.com/office/drawing/2014/main" id="{7BBD8F4A-A91C-059E-908A-75E11A19D8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5174"/>
          <a:stretch/>
        </p:blipFill>
        <p:spPr bwMode="auto">
          <a:xfrm>
            <a:off x="1" y="0"/>
            <a:ext cx="6024281" cy="851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7" name="Text 4"/>
          <p:cNvSpPr/>
          <p:nvPr/>
        </p:nvSpPr>
        <p:spPr>
          <a:xfrm>
            <a:off x="3697800" y="487193"/>
            <a:ext cx="6953488" cy="972026"/>
          </a:xfrm>
          <a:prstGeom prst="rect">
            <a:avLst/>
          </a:prstGeom>
          <a:noFill/>
          <a:ln/>
        </p:spPr>
        <p:txBody>
          <a:bodyPr wrap="square" rtlCol="0" anchor="t"/>
          <a:lstStyle/>
          <a:p>
            <a:pPr marL="0" indent="0">
              <a:lnSpc>
                <a:spcPts val="3827"/>
              </a:lnSpc>
              <a:buNone/>
            </a:pPr>
            <a:r>
              <a:rPr lang="en-US" sz="3062" b="1" dirty="0">
                <a:solidFill>
                  <a:srgbClr val="FFFFFF"/>
                </a:solidFill>
                <a:latin typeface="Nunito" pitchFamily="34" charset="0"/>
                <a:ea typeface="Nunito" pitchFamily="34" charset="-122"/>
                <a:cs typeface="Nunito" pitchFamily="34" charset="-120"/>
              </a:rPr>
              <a:t>Pregunta de Investigación y Variable Dependiente</a:t>
            </a:r>
            <a:endParaRPr lang="en-US" sz="3062" dirty="0"/>
          </a:p>
        </p:txBody>
      </p:sp>
      <p:sp>
        <p:nvSpPr>
          <p:cNvPr id="8" name="Text 5"/>
          <p:cNvSpPr/>
          <p:nvPr/>
        </p:nvSpPr>
        <p:spPr>
          <a:xfrm>
            <a:off x="1999761" y="1999344"/>
            <a:ext cx="2292310" cy="243007"/>
          </a:xfrm>
          <a:prstGeom prst="rect">
            <a:avLst/>
          </a:prstGeom>
          <a:noFill/>
          <a:ln/>
        </p:spPr>
        <p:txBody>
          <a:bodyPr wrap="none" rtlCol="0" anchor="t"/>
          <a:lstStyle/>
          <a:p>
            <a:pPr marL="0" indent="0">
              <a:lnSpc>
                <a:spcPts val="1914"/>
              </a:lnSpc>
              <a:buNone/>
            </a:pPr>
            <a:r>
              <a:rPr lang="en-US" b="1" dirty="0">
                <a:solidFill>
                  <a:srgbClr val="FFFFFF"/>
                </a:solidFill>
                <a:latin typeface="Nunito" pitchFamily="34" charset="0"/>
                <a:ea typeface="Nunito" pitchFamily="34" charset="-122"/>
                <a:cs typeface="Nunito" pitchFamily="34" charset="-120"/>
              </a:rPr>
              <a:t>Pregunta de Investigación</a:t>
            </a:r>
            <a:endParaRPr lang="en-US" dirty="0"/>
          </a:p>
        </p:txBody>
      </p:sp>
      <p:sp>
        <p:nvSpPr>
          <p:cNvPr id="9" name="Text 6"/>
          <p:cNvSpPr/>
          <p:nvPr/>
        </p:nvSpPr>
        <p:spPr>
          <a:xfrm>
            <a:off x="2054261" y="2662722"/>
            <a:ext cx="3287078" cy="994886"/>
          </a:xfrm>
          <a:prstGeom prst="rect">
            <a:avLst/>
          </a:prstGeom>
          <a:noFill/>
          <a:ln/>
        </p:spPr>
        <p:txBody>
          <a:bodyPr wrap="square" rtlCol="0" anchor="t"/>
          <a:lstStyle/>
          <a:p>
            <a:pPr marL="0" indent="0">
              <a:lnSpc>
                <a:spcPts val="1960"/>
              </a:lnSpc>
              <a:buNone/>
            </a:pPr>
            <a:r>
              <a:rPr lang="en-US" sz="1600" dirty="0">
                <a:solidFill>
                  <a:srgbClr val="FFFFFF"/>
                </a:solidFill>
                <a:latin typeface="PT Sans" pitchFamily="34" charset="0"/>
                <a:ea typeface="PT Sans" pitchFamily="34" charset="-122"/>
                <a:cs typeface="PT Sans" pitchFamily="34" charset="-120"/>
              </a:rPr>
              <a:t>¿Qué factores influyen en la decisión de la Generación Z en India de trabajar para una empresa que promueva y recompense el aprendizaje?</a:t>
            </a:r>
            <a:endParaRPr lang="en-US" sz="1600" dirty="0"/>
          </a:p>
        </p:txBody>
      </p:sp>
      <p:sp>
        <p:nvSpPr>
          <p:cNvPr id="10" name="Text 7"/>
          <p:cNvSpPr/>
          <p:nvPr/>
        </p:nvSpPr>
        <p:spPr>
          <a:xfrm>
            <a:off x="8855393" y="1999344"/>
            <a:ext cx="1944172" cy="243007"/>
          </a:xfrm>
          <a:prstGeom prst="rect">
            <a:avLst/>
          </a:prstGeom>
          <a:noFill/>
          <a:ln/>
        </p:spPr>
        <p:txBody>
          <a:bodyPr wrap="none" rtlCol="0" anchor="t"/>
          <a:lstStyle/>
          <a:p>
            <a:pPr marL="0" indent="0">
              <a:lnSpc>
                <a:spcPts val="1914"/>
              </a:lnSpc>
              <a:buNone/>
            </a:pPr>
            <a:r>
              <a:rPr lang="en-US" b="1" dirty="0">
                <a:solidFill>
                  <a:srgbClr val="FFFFFF"/>
                </a:solidFill>
                <a:latin typeface="Nunito" pitchFamily="34" charset="0"/>
                <a:ea typeface="Nunito" pitchFamily="34" charset="-122"/>
                <a:cs typeface="Nunito" pitchFamily="34" charset="-120"/>
              </a:rPr>
              <a:t>Variable Dependiente</a:t>
            </a:r>
            <a:endParaRPr lang="en-US" dirty="0"/>
          </a:p>
        </p:txBody>
      </p:sp>
      <p:sp>
        <p:nvSpPr>
          <p:cNvPr id="11" name="Text 8"/>
          <p:cNvSpPr/>
          <p:nvPr/>
        </p:nvSpPr>
        <p:spPr>
          <a:xfrm>
            <a:off x="8855393" y="2608964"/>
            <a:ext cx="3287078" cy="994886"/>
          </a:xfrm>
          <a:prstGeom prst="rect">
            <a:avLst/>
          </a:prstGeom>
          <a:noFill/>
          <a:ln/>
        </p:spPr>
        <p:txBody>
          <a:bodyPr wrap="square" rtlCol="0" anchor="t"/>
          <a:lstStyle/>
          <a:p>
            <a:pPr marL="0" indent="0">
              <a:lnSpc>
                <a:spcPts val="1960"/>
              </a:lnSpc>
              <a:buNone/>
            </a:pPr>
            <a:r>
              <a:rPr lang="en-US" sz="1600" dirty="0">
                <a:solidFill>
                  <a:srgbClr val="FFFFFF"/>
                </a:solidFill>
                <a:latin typeface="PT Sans" pitchFamily="34" charset="0"/>
                <a:ea typeface="PT Sans" pitchFamily="34" charset="-122"/>
                <a:cs typeface="PT Sans" pitchFamily="34" charset="-120"/>
              </a:rPr>
              <a:t>"Which of the below Employers would you work with." </a:t>
            </a:r>
            <a:r>
              <a:rPr lang="en-US" sz="1600" dirty="0" err="1">
                <a:solidFill>
                  <a:srgbClr val="FFFFFF"/>
                </a:solidFill>
                <a:latin typeface="PT Sans" pitchFamily="34" charset="0"/>
                <a:ea typeface="PT Sans" pitchFamily="34" charset="-122"/>
                <a:cs typeface="PT Sans" pitchFamily="34" charset="-120"/>
              </a:rPr>
              <a:t>como</a:t>
            </a:r>
            <a:r>
              <a:rPr lang="en-US" sz="1600" dirty="0">
                <a:solidFill>
                  <a:srgbClr val="FFFFFF"/>
                </a:solidFill>
                <a:latin typeface="PT Sans" pitchFamily="34" charset="0"/>
                <a:ea typeface="PT Sans" pitchFamily="34" charset="-122"/>
                <a:cs typeface="PT Sans" pitchFamily="34" charset="-120"/>
              </a:rPr>
              <a:t> variable </a:t>
            </a:r>
            <a:r>
              <a:rPr lang="en-US" sz="1600" dirty="0" err="1">
                <a:solidFill>
                  <a:srgbClr val="FFFFFF"/>
                </a:solidFill>
                <a:latin typeface="PT Sans" pitchFamily="34" charset="0"/>
                <a:ea typeface="PT Sans" pitchFamily="34" charset="-122"/>
                <a:cs typeface="PT Sans" pitchFamily="34" charset="-120"/>
              </a:rPr>
              <a:t>binaria</a:t>
            </a:r>
            <a:r>
              <a:rPr lang="en-US" sz="1600" dirty="0">
                <a:solidFill>
                  <a:srgbClr val="FFFFFF"/>
                </a:solidFill>
                <a:latin typeface="PT Sans" pitchFamily="34" charset="0"/>
                <a:ea typeface="PT Sans" pitchFamily="34" charset="-122"/>
                <a:cs typeface="PT Sans" pitchFamily="34" charset="-120"/>
              </a:rPr>
              <a:t> de </a:t>
            </a:r>
            <a:r>
              <a:rPr lang="en-US" sz="1600" dirty="0" err="1">
                <a:solidFill>
                  <a:srgbClr val="FFFFFF"/>
                </a:solidFill>
                <a:latin typeface="PT Sans" pitchFamily="34" charset="0"/>
                <a:ea typeface="PT Sans" pitchFamily="34" charset="-122"/>
                <a:cs typeface="PT Sans" pitchFamily="34" charset="-120"/>
              </a:rPr>
              <a:t>interés</a:t>
            </a:r>
            <a:r>
              <a:rPr lang="en-US" sz="1600" dirty="0">
                <a:solidFill>
                  <a:srgbClr val="FFFFFF"/>
                </a:solidFill>
                <a:latin typeface="PT Sans" pitchFamily="34" charset="0"/>
                <a:ea typeface="PT Sans" pitchFamily="34" charset="-122"/>
                <a:cs typeface="PT Sans" pitchFamily="34" charset="-120"/>
              </a:rPr>
              <a:t>.</a:t>
            </a:r>
            <a:endParaRPr lang="en-US" sz="1600" dirty="0"/>
          </a:p>
        </p:txBody>
      </p:sp>
      <p:pic>
        <p:nvPicPr>
          <p:cNvPr id="6150" name="Picture 6" descr="Signo de interrogación sobre fondo azul | Foto Premium">
            <a:extLst>
              <a:ext uri="{FF2B5EF4-FFF2-40B4-BE49-F238E27FC236}">
                <a16:creationId xmlns:a16="http://schemas.microsoft.com/office/drawing/2014/main" id="{C968ACE8-FD7A-FF88-6E65-801C910E4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219" y="4269498"/>
            <a:ext cx="5962650" cy="3435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D7AA5-C8AD-1BD8-6F24-9CDC89BA255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DD7EC93-10BD-4810-0A6F-280A37CCF0FF}"/>
              </a:ext>
            </a:extLst>
          </p:cNvPr>
          <p:cNvPicPr>
            <a:picLocks noChangeAspect="1"/>
          </p:cNvPicPr>
          <p:nvPr/>
        </p:nvPicPr>
        <p:blipFill>
          <a:blip r:embed="rId3"/>
          <a:stretch>
            <a:fillRect/>
          </a:stretch>
        </p:blipFill>
        <p:spPr>
          <a:xfrm>
            <a:off x="0" y="0"/>
            <a:ext cx="14630400" cy="8229600"/>
          </a:xfrm>
          <a:prstGeom prst="rect">
            <a:avLst/>
          </a:prstGeom>
        </p:spPr>
      </p:pic>
      <p:pic>
        <p:nvPicPr>
          <p:cNvPr id="8194" name="Picture 2">
            <a:extLst>
              <a:ext uri="{FF2B5EF4-FFF2-40B4-BE49-F238E27FC236}">
                <a16:creationId xmlns:a16="http://schemas.microsoft.com/office/drawing/2014/main" id="{B234852C-5AF0-4897-2597-BA016F80E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0468" y="535259"/>
            <a:ext cx="8040029" cy="7360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21074" y="1062989"/>
            <a:ext cx="6332458"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Justificación del Proyecto</a:t>
            </a:r>
            <a:endParaRPr lang="en-US" sz="4374" dirty="0"/>
          </a:p>
        </p:txBody>
      </p:sp>
      <p:sp>
        <p:nvSpPr>
          <p:cNvPr id="6" name="Shape 2"/>
          <p:cNvSpPr/>
          <p:nvPr/>
        </p:nvSpPr>
        <p:spPr>
          <a:xfrm>
            <a:off x="833199" y="2539127"/>
            <a:ext cx="499943" cy="499943"/>
          </a:xfrm>
          <a:prstGeom prst="roundRect">
            <a:avLst>
              <a:gd name="adj" fmla="val 80001"/>
            </a:avLst>
          </a:prstGeom>
          <a:solidFill>
            <a:srgbClr val="00002E"/>
          </a:solidFill>
          <a:ln w="22860">
            <a:solidFill>
              <a:srgbClr val="F2B42D"/>
            </a:solidFill>
            <a:prstDash val="solid"/>
          </a:ln>
        </p:spPr>
        <p:txBody>
          <a:bodyPr/>
          <a:lstStyle/>
          <a:p>
            <a:endParaRPr lang="en-US"/>
          </a:p>
        </p:txBody>
      </p:sp>
      <p:sp>
        <p:nvSpPr>
          <p:cNvPr id="7" name="Text 3"/>
          <p:cNvSpPr/>
          <p:nvPr/>
        </p:nvSpPr>
        <p:spPr>
          <a:xfrm>
            <a:off x="983099" y="2580799"/>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8" name="Text 4"/>
          <p:cNvSpPr/>
          <p:nvPr/>
        </p:nvSpPr>
        <p:spPr>
          <a:xfrm>
            <a:off x="1555313" y="2615446"/>
            <a:ext cx="277749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Relevancia</a:t>
            </a:r>
            <a:endParaRPr lang="en-US" sz="2187" dirty="0"/>
          </a:p>
        </p:txBody>
      </p:sp>
      <p:sp>
        <p:nvSpPr>
          <p:cNvPr id="9" name="Text 5"/>
          <p:cNvSpPr/>
          <p:nvPr/>
        </p:nvSpPr>
        <p:spPr>
          <a:xfrm>
            <a:off x="1555313" y="3095863"/>
            <a:ext cx="3820001"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La variable elegida se correlaciona directamente con la pregunta de investigación, destacando la importancia del aprendizaje en el proceso de selección de empresa de la Generación Z.</a:t>
            </a:r>
            <a:endParaRPr lang="en-US" sz="1750" dirty="0"/>
          </a:p>
        </p:txBody>
      </p:sp>
      <p:sp>
        <p:nvSpPr>
          <p:cNvPr id="10" name="Shape 6"/>
          <p:cNvSpPr/>
          <p:nvPr/>
        </p:nvSpPr>
        <p:spPr>
          <a:xfrm>
            <a:off x="5597485" y="2539127"/>
            <a:ext cx="499943" cy="499943"/>
          </a:xfrm>
          <a:prstGeom prst="roundRect">
            <a:avLst>
              <a:gd name="adj" fmla="val 80001"/>
            </a:avLst>
          </a:prstGeom>
          <a:solidFill>
            <a:srgbClr val="00002E"/>
          </a:solidFill>
          <a:ln w="22860">
            <a:solidFill>
              <a:srgbClr val="D7425E"/>
            </a:solidFill>
            <a:prstDash val="solid"/>
          </a:ln>
        </p:spPr>
        <p:txBody>
          <a:bodyPr/>
          <a:lstStyle/>
          <a:p>
            <a:endParaRPr lang="en-US"/>
          </a:p>
        </p:txBody>
      </p:sp>
      <p:sp>
        <p:nvSpPr>
          <p:cNvPr id="11" name="Text 7"/>
          <p:cNvSpPr/>
          <p:nvPr/>
        </p:nvSpPr>
        <p:spPr>
          <a:xfrm>
            <a:off x="5747385" y="2580799"/>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2" name="Text 8"/>
          <p:cNvSpPr/>
          <p:nvPr/>
        </p:nvSpPr>
        <p:spPr>
          <a:xfrm>
            <a:off x="6319599" y="2615446"/>
            <a:ext cx="277749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Simplicidad</a:t>
            </a:r>
            <a:endParaRPr lang="en-US" sz="2187" dirty="0"/>
          </a:p>
        </p:txBody>
      </p:sp>
      <p:sp>
        <p:nvSpPr>
          <p:cNvPr id="13" name="Text 9"/>
          <p:cNvSpPr/>
          <p:nvPr/>
        </p:nvSpPr>
        <p:spPr>
          <a:xfrm>
            <a:off x="6319599" y="3095863"/>
            <a:ext cx="3820001"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La dicotomía binaria simplifica el análisis e interpretación de resultados sin comprometer los conocimientos sobre las culturas de aprendizaje corporativo.</a:t>
            </a:r>
            <a:endParaRPr lang="en-US" sz="1750" dirty="0"/>
          </a:p>
        </p:txBody>
      </p:sp>
      <p:sp>
        <p:nvSpPr>
          <p:cNvPr id="14" name="Shape 10"/>
          <p:cNvSpPr/>
          <p:nvPr/>
        </p:nvSpPr>
        <p:spPr>
          <a:xfrm>
            <a:off x="833199" y="5624036"/>
            <a:ext cx="499943" cy="499943"/>
          </a:xfrm>
          <a:prstGeom prst="roundRect">
            <a:avLst>
              <a:gd name="adj" fmla="val 80001"/>
            </a:avLst>
          </a:prstGeom>
          <a:solidFill>
            <a:srgbClr val="00002E"/>
          </a:solidFill>
          <a:ln w="22860">
            <a:solidFill>
              <a:srgbClr val="DD785E"/>
            </a:solidFill>
            <a:prstDash val="solid"/>
          </a:ln>
        </p:spPr>
        <p:txBody>
          <a:bodyPr/>
          <a:lstStyle/>
          <a:p>
            <a:endParaRPr lang="en-US"/>
          </a:p>
        </p:txBody>
      </p:sp>
      <p:sp>
        <p:nvSpPr>
          <p:cNvPr id="15" name="Text 11"/>
          <p:cNvSpPr/>
          <p:nvPr/>
        </p:nvSpPr>
        <p:spPr>
          <a:xfrm>
            <a:off x="983099" y="5665708"/>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6" name="Text 12"/>
          <p:cNvSpPr/>
          <p:nvPr/>
        </p:nvSpPr>
        <p:spPr>
          <a:xfrm>
            <a:off x="1555313" y="5700355"/>
            <a:ext cx="2781538"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Capacidad de Análisis</a:t>
            </a:r>
            <a:endParaRPr lang="en-US" sz="2187" dirty="0"/>
          </a:p>
        </p:txBody>
      </p:sp>
      <p:sp>
        <p:nvSpPr>
          <p:cNvPr id="17" name="Text 13"/>
          <p:cNvSpPr/>
          <p:nvPr/>
        </p:nvSpPr>
        <p:spPr>
          <a:xfrm>
            <a:off x="1555313" y="6180773"/>
            <a:ext cx="8584287"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Permite la aplicación de varios modelos estadísticos para identificar los factores que influyen en la preferencia por empresas que promuevan el aprendizaje.</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p>
        </p:txBody>
      </p:sp>
      <p:sp>
        <p:nvSpPr>
          <p:cNvPr id="4" name="Text 1"/>
          <p:cNvSpPr/>
          <p:nvPr/>
        </p:nvSpPr>
        <p:spPr>
          <a:xfrm>
            <a:off x="2348389" y="1862495"/>
            <a:ext cx="7668220" cy="694373"/>
          </a:xfrm>
          <a:prstGeom prst="rect">
            <a:avLst/>
          </a:prstGeom>
          <a:noFill/>
          <a:ln/>
        </p:spPr>
        <p:txBody>
          <a:bodyPr wrap="none" rtlCol="0" anchor="t"/>
          <a:lstStyle/>
          <a:p>
            <a:pPr marL="0" indent="0">
              <a:lnSpc>
                <a:spcPts val="5468"/>
              </a:lnSpc>
              <a:buNone/>
            </a:pPr>
            <a:r>
              <a:rPr lang="en-US" sz="4374" b="1" dirty="0" err="1">
                <a:solidFill>
                  <a:srgbClr val="FFFFFF"/>
                </a:solidFill>
                <a:latin typeface="Nunito" pitchFamily="34" charset="0"/>
                <a:ea typeface="Nunito" pitchFamily="34" charset="-122"/>
                <a:cs typeface="Nunito" pitchFamily="34" charset="-120"/>
              </a:rPr>
              <a:t>Modelos</a:t>
            </a:r>
            <a:r>
              <a:rPr lang="en-US" sz="4374" b="1" dirty="0">
                <a:solidFill>
                  <a:srgbClr val="FFFFFF"/>
                </a:solidFill>
                <a:latin typeface="Nunito" pitchFamily="34" charset="0"/>
                <a:ea typeface="Nunito" pitchFamily="34" charset="-122"/>
                <a:cs typeface="Nunito" pitchFamily="34" charset="-120"/>
              </a:rPr>
              <a:t> </a:t>
            </a:r>
            <a:r>
              <a:rPr lang="en-US" sz="4374" b="1" dirty="0" err="1">
                <a:solidFill>
                  <a:srgbClr val="FFFFFF"/>
                </a:solidFill>
                <a:latin typeface="Nunito" pitchFamily="34" charset="0"/>
                <a:ea typeface="Nunito" pitchFamily="34" charset="-122"/>
                <a:cs typeface="Nunito" pitchFamily="34" charset="-120"/>
              </a:rPr>
              <a:t>usados</a:t>
            </a:r>
            <a:endParaRPr lang="en-US" sz="4374" dirty="0"/>
          </a:p>
        </p:txBody>
      </p:sp>
      <p:sp>
        <p:nvSpPr>
          <p:cNvPr id="5" name="Shape 2"/>
          <p:cNvSpPr/>
          <p:nvPr/>
        </p:nvSpPr>
        <p:spPr>
          <a:xfrm>
            <a:off x="2348389" y="3001208"/>
            <a:ext cx="9933503" cy="3365897"/>
          </a:xfrm>
          <a:prstGeom prst="roundRect">
            <a:avLst>
              <a:gd name="adj" fmla="val 11883"/>
            </a:avLst>
          </a:prstGeom>
          <a:solidFill>
            <a:srgbClr val="00002E"/>
          </a:solidFill>
          <a:ln w="53340">
            <a:solidFill>
              <a:srgbClr val="262654"/>
            </a:solidFill>
            <a:prstDash val="solid"/>
          </a:ln>
        </p:spPr>
        <p:txBody>
          <a:bodyPr/>
          <a:lstStyle/>
          <a:p>
            <a:endParaRPr lang="en-US" dirty="0"/>
          </a:p>
        </p:txBody>
      </p:sp>
      <p:sp>
        <p:nvSpPr>
          <p:cNvPr id="6" name="Text 3"/>
          <p:cNvSpPr/>
          <p:nvPr/>
        </p:nvSpPr>
        <p:spPr>
          <a:xfrm>
            <a:off x="2625209" y="3195399"/>
            <a:ext cx="282666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Tipo de </a:t>
            </a:r>
            <a:r>
              <a:rPr lang="en-US" sz="1750" dirty="0" err="1">
                <a:solidFill>
                  <a:srgbClr val="FFFFFF"/>
                </a:solidFill>
                <a:latin typeface="PT Sans" pitchFamily="34" charset="0"/>
                <a:ea typeface="PT Sans" pitchFamily="34" charset="-122"/>
                <a:cs typeface="PT Sans" pitchFamily="34" charset="-120"/>
              </a:rPr>
              <a:t>modelo</a:t>
            </a:r>
            <a:endParaRPr lang="en-US" sz="1750" dirty="0"/>
          </a:p>
        </p:txBody>
      </p:sp>
      <p:sp>
        <p:nvSpPr>
          <p:cNvPr id="7" name="Text 4"/>
          <p:cNvSpPr/>
          <p:nvPr/>
        </p:nvSpPr>
        <p:spPr>
          <a:xfrm>
            <a:off x="5602750" y="3175156"/>
            <a:ext cx="2822853" cy="355402"/>
          </a:xfrm>
          <a:prstGeom prst="rect">
            <a:avLst/>
          </a:prstGeom>
          <a:noFill/>
          <a:ln/>
        </p:spPr>
        <p:txBody>
          <a:bodyPr wrap="none" rtlCol="0" anchor="t"/>
          <a:lstStyle/>
          <a:p>
            <a:pPr marL="0" indent="0">
              <a:lnSpc>
                <a:spcPts val="2799"/>
              </a:lnSpc>
              <a:buNone/>
            </a:pPr>
            <a:r>
              <a:rPr lang="en-US" sz="1750" dirty="0" err="1">
                <a:solidFill>
                  <a:srgbClr val="FFFFFF"/>
                </a:solidFill>
                <a:latin typeface="PT Sans" pitchFamily="34" charset="0"/>
                <a:ea typeface="PT Sans" pitchFamily="34" charset="-122"/>
                <a:cs typeface="PT Sans" pitchFamily="34" charset="-120"/>
              </a:rPr>
              <a:t>Aplicacion</a:t>
            </a:r>
            <a:endParaRPr lang="en-US" sz="1750" dirty="0"/>
          </a:p>
        </p:txBody>
      </p:sp>
      <p:sp>
        <p:nvSpPr>
          <p:cNvPr id="8" name="Text 5"/>
          <p:cNvSpPr/>
          <p:nvPr/>
        </p:nvSpPr>
        <p:spPr>
          <a:xfrm>
            <a:off x="9178647" y="3195399"/>
            <a:ext cx="2826663" cy="355402"/>
          </a:xfrm>
          <a:prstGeom prst="rect">
            <a:avLst/>
          </a:prstGeom>
          <a:noFill/>
          <a:ln/>
        </p:spPr>
        <p:txBody>
          <a:bodyPr wrap="none" rtlCol="0" anchor="t"/>
          <a:lstStyle/>
          <a:p>
            <a:pPr marL="0" indent="0">
              <a:lnSpc>
                <a:spcPts val="2799"/>
              </a:lnSpc>
              <a:buNone/>
            </a:pPr>
            <a:r>
              <a:rPr lang="es-CO" sz="1750" dirty="0">
                <a:solidFill>
                  <a:schemeClr val="bg2"/>
                </a:solidFill>
              </a:rPr>
              <a:t>% de certeza</a:t>
            </a:r>
            <a:endParaRPr lang="en-US" sz="1750" dirty="0">
              <a:solidFill>
                <a:schemeClr val="bg2"/>
              </a:solidFill>
            </a:endParaRPr>
          </a:p>
        </p:txBody>
      </p:sp>
      <p:sp>
        <p:nvSpPr>
          <p:cNvPr id="9" name="Text 6"/>
          <p:cNvSpPr/>
          <p:nvPr/>
        </p:nvSpPr>
        <p:spPr>
          <a:xfrm>
            <a:off x="2625209" y="3832503"/>
            <a:ext cx="2826663" cy="355402"/>
          </a:xfrm>
          <a:prstGeom prst="rect">
            <a:avLst/>
          </a:prstGeom>
          <a:noFill/>
          <a:ln/>
        </p:spPr>
        <p:txBody>
          <a:bodyPr wrap="none" rtlCol="0" anchor="t"/>
          <a:lstStyle/>
          <a:p>
            <a:pPr marL="0" indent="0">
              <a:lnSpc>
                <a:spcPts val="2799"/>
              </a:lnSpc>
              <a:buNone/>
            </a:pPr>
            <a:r>
              <a:rPr lang="en-US" sz="1750" dirty="0" err="1">
                <a:solidFill>
                  <a:srgbClr val="FFFFFF"/>
                </a:solidFill>
                <a:latin typeface="PT Sans" pitchFamily="34" charset="0"/>
                <a:ea typeface="PT Sans" pitchFamily="34" charset="-122"/>
                <a:cs typeface="PT Sans" pitchFamily="34" charset="-120"/>
              </a:rPr>
              <a:t>Regresion</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logistica</a:t>
            </a:r>
            <a:endParaRPr lang="en-US" sz="1750" dirty="0"/>
          </a:p>
        </p:txBody>
      </p:sp>
      <p:sp>
        <p:nvSpPr>
          <p:cNvPr id="10" name="Text 7"/>
          <p:cNvSpPr/>
          <p:nvPr/>
        </p:nvSpPr>
        <p:spPr>
          <a:xfrm>
            <a:off x="5527347" y="3812260"/>
            <a:ext cx="2822853" cy="710803"/>
          </a:xfrm>
          <a:prstGeom prst="rect">
            <a:avLst/>
          </a:prstGeom>
          <a:noFill/>
          <a:ln/>
        </p:spPr>
        <p:txBody>
          <a:bodyPr wrap="square" rtlCol="0" anchor="t"/>
          <a:lstStyle/>
          <a:p>
            <a:pPr marL="0" indent="0">
              <a:lnSpc>
                <a:spcPts val="2799"/>
              </a:lnSpc>
              <a:buNone/>
            </a:pPr>
            <a:r>
              <a:rPr lang="en-US" sz="1750" dirty="0" err="1">
                <a:solidFill>
                  <a:srgbClr val="FFFFFF"/>
                </a:solidFill>
                <a:latin typeface="PT Sans" pitchFamily="34" charset="0"/>
                <a:ea typeface="PT Sans" pitchFamily="34" charset="-122"/>
                <a:cs typeface="PT Sans" pitchFamily="34" charset="-120"/>
              </a:rPr>
              <a:t>Examinar</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relaciones</a:t>
            </a:r>
            <a:r>
              <a:rPr lang="en-US" sz="1750" dirty="0">
                <a:solidFill>
                  <a:srgbClr val="FFFFFF"/>
                </a:solidFill>
                <a:latin typeface="PT Sans" pitchFamily="34" charset="0"/>
                <a:ea typeface="PT Sans" pitchFamily="34" charset="-122"/>
                <a:cs typeface="PT Sans" pitchFamily="34" charset="-120"/>
              </a:rPr>
              <a:t> entre las variables</a:t>
            </a:r>
            <a:endParaRPr lang="en-US" sz="1750" dirty="0"/>
          </a:p>
        </p:txBody>
      </p:sp>
      <p:sp>
        <p:nvSpPr>
          <p:cNvPr id="11" name="Text 8"/>
          <p:cNvSpPr/>
          <p:nvPr/>
        </p:nvSpPr>
        <p:spPr>
          <a:xfrm>
            <a:off x="9178647" y="3832503"/>
            <a:ext cx="282666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21%</a:t>
            </a:r>
            <a:endParaRPr lang="en-US" sz="1750" dirty="0"/>
          </a:p>
        </p:txBody>
      </p:sp>
      <p:sp>
        <p:nvSpPr>
          <p:cNvPr id="12" name="Text 9"/>
          <p:cNvSpPr/>
          <p:nvPr/>
        </p:nvSpPr>
        <p:spPr>
          <a:xfrm>
            <a:off x="2625209" y="4825008"/>
            <a:ext cx="282666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Arbol de </a:t>
            </a:r>
            <a:r>
              <a:rPr lang="en-US" sz="1750" dirty="0" err="1">
                <a:solidFill>
                  <a:srgbClr val="FFFFFF"/>
                </a:solidFill>
                <a:latin typeface="PT Sans" pitchFamily="34" charset="0"/>
                <a:ea typeface="PT Sans" pitchFamily="34" charset="-122"/>
                <a:cs typeface="PT Sans" pitchFamily="34" charset="-120"/>
              </a:rPr>
              <a:t>desicion</a:t>
            </a:r>
            <a:endParaRPr lang="en-US" sz="1750" dirty="0"/>
          </a:p>
        </p:txBody>
      </p:sp>
      <p:sp>
        <p:nvSpPr>
          <p:cNvPr id="13" name="Text 10"/>
          <p:cNvSpPr/>
          <p:nvPr/>
        </p:nvSpPr>
        <p:spPr>
          <a:xfrm>
            <a:off x="5527346" y="4684156"/>
            <a:ext cx="2822853" cy="710803"/>
          </a:xfrm>
          <a:prstGeom prst="rect">
            <a:avLst/>
          </a:prstGeom>
          <a:noFill/>
          <a:ln/>
        </p:spPr>
        <p:txBody>
          <a:bodyPr wrap="square" rtlCol="0" anchor="t"/>
          <a:lstStyle/>
          <a:p>
            <a:pPr marL="0" indent="0">
              <a:lnSpc>
                <a:spcPts val="2799"/>
              </a:lnSpc>
              <a:buNone/>
            </a:pPr>
            <a:r>
              <a:rPr lang="en-US" sz="1750" dirty="0" err="1">
                <a:solidFill>
                  <a:srgbClr val="FFFFFF"/>
                </a:solidFill>
                <a:latin typeface="PT Sans" pitchFamily="34" charset="0"/>
                <a:ea typeface="PT Sans" pitchFamily="34" charset="-122"/>
                <a:cs typeface="PT Sans" pitchFamily="34" charset="-120"/>
              </a:rPr>
              <a:t>Categorizar</a:t>
            </a:r>
            <a:r>
              <a:rPr lang="en-US" sz="1750" dirty="0">
                <a:solidFill>
                  <a:srgbClr val="FFFFFF"/>
                </a:solidFill>
                <a:latin typeface="PT Sans" pitchFamily="34" charset="0"/>
                <a:ea typeface="PT Sans" pitchFamily="34" charset="-122"/>
                <a:cs typeface="PT Sans" pitchFamily="34" charset="-120"/>
              </a:rPr>
              <a:t> las variables de </a:t>
            </a:r>
            <a:r>
              <a:rPr lang="en-US" sz="1750" dirty="0" err="1">
                <a:solidFill>
                  <a:srgbClr val="FFFFFF"/>
                </a:solidFill>
                <a:latin typeface="PT Sans" pitchFamily="34" charset="0"/>
                <a:ea typeface="PT Sans" pitchFamily="34" charset="-122"/>
                <a:cs typeface="PT Sans" pitchFamily="34" charset="-120"/>
              </a:rPr>
              <a:t>acuerdo</a:t>
            </a:r>
            <a:r>
              <a:rPr lang="en-US" sz="1750" dirty="0">
                <a:solidFill>
                  <a:srgbClr val="FFFFFF"/>
                </a:solidFill>
                <a:latin typeface="PT Sans" pitchFamily="34" charset="0"/>
                <a:ea typeface="PT Sans" pitchFamily="34" charset="-122"/>
                <a:cs typeface="PT Sans" pitchFamily="34" charset="-120"/>
              </a:rPr>
              <a:t> a </a:t>
            </a:r>
            <a:r>
              <a:rPr lang="en-US" sz="1750" dirty="0" err="1">
                <a:solidFill>
                  <a:srgbClr val="FFFFFF"/>
                </a:solidFill>
                <a:latin typeface="PT Sans" pitchFamily="34" charset="0"/>
                <a:ea typeface="PT Sans" pitchFamily="34" charset="-122"/>
                <a:cs typeface="PT Sans" pitchFamily="34" charset="-120"/>
              </a:rPr>
              <a:t>su</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relacion</a:t>
            </a:r>
            <a:endParaRPr lang="en-US" sz="1750" dirty="0"/>
          </a:p>
        </p:txBody>
      </p:sp>
      <p:sp>
        <p:nvSpPr>
          <p:cNvPr id="14" name="Text 11"/>
          <p:cNvSpPr/>
          <p:nvPr/>
        </p:nvSpPr>
        <p:spPr>
          <a:xfrm>
            <a:off x="9178647" y="4825008"/>
            <a:ext cx="2826663" cy="355402"/>
          </a:xfrm>
          <a:prstGeom prst="rect">
            <a:avLst/>
          </a:prstGeom>
          <a:noFill/>
          <a:ln/>
        </p:spPr>
        <p:txBody>
          <a:bodyPr wrap="none" rtlCol="0" anchor="t"/>
          <a:lstStyle/>
          <a:p>
            <a:pPr marL="0" indent="0">
              <a:lnSpc>
                <a:spcPts val="2799"/>
              </a:lnSpc>
              <a:buNone/>
            </a:pPr>
            <a:r>
              <a:rPr lang="es-CO" sz="1750" dirty="0">
                <a:solidFill>
                  <a:schemeClr val="bg1"/>
                </a:solidFill>
              </a:rPr>
              <a:t>6%</a:t>
            </a:r>
            <a:endParaRPr lang="en-US" sz="1750" dirty="0">
              <a:solidFill>
                <a:schemeClr val="bg1"/>
              </a:solidFill>
            </a:endParaRPr>
          </a:p>
        </p:txBody>
      </p:sp>
      <p:sp>
        <p:nvSpPr>
          <p:cNvPr id="15" name="Text 12"/>
          <p:cNvSpPr/>
          <p:nvPr/>
        </p:nvSpPr>
        <p:spPr>
          <a:xfrm>
            <a:off x="2625209" y="5817513"/>
            <a:ext cx="2826663" cy="355402"/>
          </a:xfrm>
          <a:prstGeom prst="rect">
            <a:avLst/>
          </a:prstGeom>
          <a:noFill/>
          <a:ln/>
        </p:spPr>
        <p:txBody>
          <a:bodyPr wrap="none" rtlCol="0" anchor="t"/>
          <a:lstStyle/>
          <a:p>
            <a:pPr marL="0" indent="0">
              <a:lnSpc>
                <a:spcPts val="2799"/>
              </a:lnSpc>
              <a:buNone/>
            </a:pPr>
            <a:r>
              <a:rPr lang="es-CO" sz="1750" dirty="0" err="1">
                <a:solidFill>
                  <a:schemeClr val="bg1"/>
                </a:solidFill>
              </a:rPr>
              <a:t>Cluster</a:t>
            </a:r>
            <a:r>
              <a:rPr lang="es-CO" sz="1750" dirty="0">
                <a:solidFill>
                  <a:schemeClr val="bg1"/>
                </a:solidFill>
              </a:rPr>
              <a:t> </a:t>
            </a:r>
            <a:r>
              <a:rPr lang="es-CO" sz="1750" dirty="0" err="1">
                <a:solidFill>
                  <a:schemeClr val="bg1"/>
                </a:solidFill>
              </a:rPr>
              <a:t>aglomerativo</a:t>
            </a:r>
            <a:endParaRPr lang="en-US" sz="1750" dirty="0">
              <a:solidFill>
                <a:schemeClr val="bg1"/>
              </a:solidFill>
            </a:endParaRPr>
          </a:p>
        </p:txBody>
      </p:sp>
      <p:sp>
        <p:nvSpPr>
          <p:cNvPr id="16" name="Text 13"/>
          <p:cNvSpPr/>
          <p:nvPr/>
        </p:nvSpPr>
        <p:spPr>
          <a:xfrm>
            <a:off x="5527347" y="5847543"/>
            <a:ext cx="2822853" cy="549592"/>
          </a:xfrm>
          <a:prstGeom prst="rect">
            <a:avLst/>
          </a:prstGeom>
          <a:noFill/>
          <a:ln/>
        </p:spPr>
        <p:txBody>
          <a:bodyPr wrap="none" rtlCol="0" anchor="t"/>
          <a:lstStyle/>
          <a:p>
            <a:pPr marL="0" indent="0">
              <a:lnSpc>
                <a:spcPts val="2799"/>
              </a:lnSpc>
              <a:buNone/>
            </a:pPr>
            <a:r>
              <a:rPr lang="es-CO" sz="1750" dirty="0">
                <a:solidFill>
                  <a:srgbClr val="FFFFFF"/>
                </a:solidFill>
                <a:latin typeface="PT Sans" pitchFamily="34" charset="0"/>
              </a:rPr>
              <a:t>C</a:t>
            </a:r>
            <a:r>
              <a:rPr lang="en-US" sz="1750" dirty="0">
                <a:solidFill>
                  <a:srgbClr val="FFFFFF"/>
                </a:solidFill>
                <a:latin typeface="PT Sans" pitchFamily="34" charset="0"/>
              </a:rPr>
              <a:t>rear </a:t>
            </a:r>
            <a:r>
              <a:rPr lang="en-US" sz="1750" dirty="0" err="1">
                <a:solidFill>
                  <a:srgbClr val="FFFFFF"/>
                </a:solidFill>
                <a:latin typeface="PT Sans" pitchFamily="34" charset="0"/>
              </a:rPr>
              <a:t>grupos</a:t>
            </a:r>
            <a:r>
              <a:rPr lang="en-US" sz="1750" dirty="0">
                <a:solidFill>
                  <a:srgbClr val="FFFFFF"/>
                </a:solidFill>
                <a:latin typeface="PT Sans" pitchFamily="34" charset="0"/>
              </a:rPr>
              <a:t> para </a:t>
            </a:r>
            <a:r>
              <a:rPr lang="en-US" sz="1750" dirty="0" err="1">
                <a:solidFill>
                  <a:srgbClr val="FFFFFF"/>
                </a:solidFill>
                <a:latin typeface="PT Sans" pitchFamily="34" charset="0"/>
              </a:rPr>
              <a:t>facilitar</a:t>
            </a:r>
            <a:r>
              <a:rPr lang="en-US" sz="1750" dirty="0">
                <a:solidFill>
                  <a:srgbClr val="FFFFFF"/>
                </a:solidFill>
                <a:latin typeface="PT Sans" pitchFamily="34" charset="0"/>
              </a:rPr>
              <a:t> </a:t>
            </a:r>
            <a:r>
              <a:rPr lang="en-US" sz="1750" dirty="0" err="1">
                <a:solidFill>
                  <a:srgbClr val="FFFFFF"/>
                </a:solidFill>
                <a:latin typeface="PT Sans" pitchFamily="34" charset="0"/>
              </a:rPr>
              <a:t>su</a:t>
            </a:r>
            <a:r>
              <a:rPr lang="en-US" sz="1750" dirty="0">
                <a:solidFill>
                  <a:srgbClr val="FFFFFF"/>
                </a:solidFill>
                <a:latin typeface="PT Sans" pitchFamily="34" charset="0"/>
              </a:rPr>
              <a:t> </a:t>
            </a:r>
            <a:r>
              <a:rPr lang="en-US" sz="1750" dirty="0" err="1">
                <a:solidFill>
                  <a:srgbClr val="FFFFFF"/>
                </a:solidFill>
                <a:latin typeface="PT Sans" pitchFamily="34" charset="0"/>
              </a:rPr>
              <a:t>uso</a:t>
            </a:r>
            <a:endParaRPr lang="en-US" sz="1750" dirty="0"/>
          </a:p>
        </p:txBody>
      </p:sp>
      <p:sp>
        <p:nvSpPr>
          <p:cNvPr id="17" name="Text 14"/>
          <p:cNvSpPr/>
          <p:nvPr/>
        </p:nvSpPr>
        <p:spPr>
          <a:xfrm>
            <a:off x="9178647" y="5817513"/>
            <a:ext cx="282666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N/A</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1B41C-E788-76F7-4B38-A844A1981BB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5C99B11-0081-565E-6168-ABF57E1D48CA}"/>
              </a:ext>
            </a:extLst>
          </p:cNvPr>
          <p:cNvPicPr>
            <a:picLocks noChangeAspect="1"/>
          </p:cNvPicPr>
          <p:nvPr/>
        </p:nvPicPr>
        <p:blipFill>
          <a:blip r:embed="rId3"/>
          <a:stretch>
            <a:fillRect/>
          </a:stretch>
        </p:blipFill>
        <p:spPr>
          <a:xfrm>
            <a:off x="0" y="0"/>
            <a:ext cx="14630400" cy="8229600"/>
          </a:xfrm>
          <a:prstGeom prst="rect">
            <a:avLst/>
          </a:prstGeom>
        </p:spPr>
      </p:pic>
      <p:sp>
        <p:nvSpPr>
          <p:cNvPr id="5" name="Text 1">
            <a:extLst>
              <a:ext uri="{FF2B5EF4-FFF2-40B4-BE49-F238E27FC236}">
                <a16:creationId xmlns:a16="http://schemas.microsoft.com/office/drawing/2014/main" id="{3D4285F6-0974-3A3F-D9D5-A86EAC10D580}"/>
              </a:ext>
            </a:extLst>
          </p:cNvPr>
          <p:cNvSpPr/>
          <p:nvPr/>
        </p:nvSpPr>
        <p:spPr>
          <a:xfrm>
            <a:off x="7165657" y="1139606"/>
            <a:ext cx="6332458" cy="694373"/>
          </a:xfrm>
          <a:prstGeom prst="rect">
            <a:avLst/>
          </a:prstGeom>
          <a:noFill/>
          <a:ln/>
        </p:spPr>
        <p:txBody>
          <a:bodyPr wrap="none" rtlCol="0" anchor="t"/>
          <a:lstStyle/>
          <a:p>
            <a:pPr marL="0" indent="0">
              <a:lnSpc>
                <a:spcPts val="5468"/>
              </a:lnSpc>
              <a:buNone/>
            </a:pPr>
            <a:r>
              <a:rPr lang="es-CO" sz="4374" dirty="0">
                <a:solidFill>
                  <a:schemeClr val="bg1"/>
                </a:solidFill>
              </a:rPr>
              <a:t>Modelo # 1: Clustering</a:t>
            </a:r>
            <a:endParaRPr lang="en-US" sz="4374" dirty="0">
              <a:solidFill>
                <a:schemeClr val="bg1"/>
              </a:solidFill>
            </a:endParaRPr>
          </a:p>
        </p:txBody>
      </p:sp>
      <p:sp>
        <p:nvSpPr>
          <p:cNvPr id="11" name="Text 7">
            <a:extLst>
              <a:ext uri="{FF2B5EF4-FFF2-40B4-BE49-F238E27FC236}">
                <a16:creationId xmlns:a16="http://schemas.microsoft.com/office/drawing/2014/main" id="{A29E0958-8863-3E48-0851-598C79E81B07}"/>
              </a:ext>
            </a:extLst>
          </p:cNvPr>
          <p:cNvSpPr/>
          <p:nvPr/>
        </p:nvSpPr>
        <p:spPr>
          <a:xfrm>
            <a:off x="5747385" y="2580799"/>
            <a:ext cx="200025" cy="416481"/>
          </a:xfrm>
          <a:prstGeom prst="rect">
            <a:avLst/>
          </a:prstGeom>
          <a:noFill/>
          <a:ln/>
        </p:spPr>
        <p:txBody>
          <a:bodyPr wrap="none" rtlCol="0" anchor="t"/>
          <a:lstStyle/>
          <a:p>
            <a:pPr marL="0" indent="0" algn="ctr">
              <a:lnSpc>
                <a:spcPts val="3281"/>
              </a:lnSpc>
              <a:buNone/>
            </a:pPr>
            <a:endParaRPr lang="en-US" sz="2624" dirty="0"/>
          </a:p>
        </p:txBody>
      </p:sp>
      <p:sp>
        <p:nvSpPr>
          <p:cNvPr id="15" name="Text 11">
            <a:extLst>
              <a:ext uri="{FF2B5EF4-FFF2-40B4-BE49-F238E27FC236}">
                <a16:creationId xmlns:a16="http://schemas.microsoft.com/office/drawing/2014/main" id="{FC7777E8-A304-0A09-F336-5E5ECB1BC083}"/>
              </a:ext>
            </a:extLst>
          </p:cNvPr>
          <p:cNvSpPr/>
          <p:nvPr/>
        </p:nvSpPr>
        <p:spPr>
          <a:xfrm>
            <a:off x="983099" y="5665708"/>
            <a:ext cx="200025" cy="416481"/>
          </a:xfrm>
          <a:prstGeom prst="rect">
            <a:avLst/>
          </a:prstGeom>
          <a:noFill/>
          <a:ln/>
        </p:spPr>
        <p:txBody>
          <a:bodyPr wrap="none" rtlCol="0" anchor="t"/>
          <a:lstStyle/>
          <a:p>
            <a:pPr marL="0" indent="0" algn="ctr">
              <a:lnSpc>
                <a:spcPts val="3281"/>
              </a:lnSpc>
              <a:buNone/>
            </a:pPr>
            <a:endParaRPr lang="en-US" sz="2624" dirty="0"/>
          </a:p>
        </p:txBody>
      </p:sp>
      <p:pic>
        <p:nvPicPr>
          <p:cNvPr id="2052" name="Picture 4" descr="Generación Z: 6 consejos para potenciar su engagement laboral - Team  Insights">
            <a:extLst>
              <a:ext uri="{FF2B5EF4-FFF2-40B4-BE49-F238E27FC236}">
                <a16:creationId xmlns:a16="http://schemas.microsoft.com/office/drawing/2014/main" id="{E236ED5E-772D-2D88-6737-E29328CB8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8583"/>
            <a:ext cx="7183674" cy="8229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DEB0968-45AD-99C3-7E88-50C53D03D2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2260819"/>
            <a:ext cx="6734175"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412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3295292" cy="8229600"/>
          </a:xfrm>
          <a:prstGeom prst="rect">
            <a:avLst/>
          </a:prstGeom>
        </p:spPr>
      </p:pic>
      <p:sp>
        <p:nvSpPr>
          <p:cNvPr id="5" name="Text 1"/>
          <p:cNvSpPr/>
          <p:nvPr/>
        </p:nvSpPr>
        <p:spPr>
          <a:xfrm>
            <a:off x="5588079" y="787746"/>
            <a:ext cx="6749534" cy="694373"/>
          </a:xfrm>
          <a:prstGeom prst="rect">
            <a:avLst/>
          </a:prstGeom>
          <a:noFill/>
          <a:ln/>
        </p:spPr>
        <p:txBody>
          <a:bodyPr wrap="none" rtlCol="0" anchor="t"/>
          <a:lstStyle/>
          <a:p>
            <a:pPr marL="0" indent="0" algn="ctr">
              <a:lnSpc>
                <a:spcPts val="5468"/>
              </a:lnSpc>
              <a:buNone/>
            </a:pPr>
            <a:r>
              <a:rPr lang="es-CO" sz="4374" dirty="0">
                <a:solidFill>
                  <a:schemeClr val="bg1"/>
                </a:solidFill>
              </a:rPr>
              <a:t>Modelos predictivos</a:t>
            </a:r>
            <a:endParaRPr lang="en-US" sz="4374" dirty="0">
              <a:solidFill>
                <a:schemeClr val="bg1"/>
              </a:solidFill>
            </a:endParaRPr>
          </a:p>
        </p:txBody>
      </p:sp>
      <p:pic>
        <p:nvPicPr>
          <p:cNvPr id="7170" name="Picture 2">
            <a:extLst>
              <a:ext uri="{FF2B5EF4-FFF2-40B4-BE49-F238E27FC236}">
                <a16:creationId xmlns:a16="http://schemas.microsoft.com/office/drawing/2014/main" id="{8ABAEF3B-5B68-99C4-4C69-29C56F22C9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0383" y="2483122"/>
            <a:ext cx="53244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A313831-E833-3B0C-4F47-CEA819F20B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2846" y="2483122"/>
            <a:ext cx="5324475"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9" y="-59011"/>
            <a:ext cx="14630400" cy="8229600"/>
          </a:xfrm>
          <a:prstGeom prst="rect">
            <a:avLst/>
          </a:prstGeom>
          <a:solidFill>
            <a:srgbClr val="00002E">
              <a:alpha val="75000"/>
            </a:srgbClr>
          </a:solidFill>
          <a:ln/>
        </p:spPr>
        <p:txBody>
          <a:bodyPr/>
          <a:lstStyle/>
          <a:p>
            <a:endParaRPr lang="en-US"/>
          </a:p>
        </p:txBody>
      </p:sp>
      <p:sp>
        <p:nvSpPr>
          <p:cNvPr id="4" name="Text 1"/>
          <p:cNvSpPr/>
          <p:nvPr/>
        </p:nvSpPr>
        <p:spPr>
          <a:xfrm>
            <a:off x="2936694" y="1370165"/>
            <a:ext cx="8355330"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Nunito" pitchFamily="34" charset="0"/>
                <a:ea typeface="Nunito" pitchFamily="34" charset="-122"/>
                <a:cs typeface="Nunito" pitchFamily="34" charset="-120"/>
              </a:rPr>
              <a:t>Conclusiones</a:t>
            </a:r>
            <a:endParaRPr lang="en-US" sz="4374" dirty="0"/>
          </a:p>
        </p:txBody>
      </p:sp>
      <p:sp>
        <p:nvSpPr>
          <p:cNvPr id="5" name="Text 2"/>
          <p:cNvSpPr/>
          <p:nvPr/>
        </p:nvSpPr>
        <p:spPr>
          <a:xfrm>
            <a:off x="814804" y="2654997"/>
            <a:ext cx="3088958" cy="666512"/>
          </a:xfrm>
          <a:prstGeom prst="rect">
            <a:avLst/>
          </a:prstGeom>
          <a:noFill/>
          <a:ln/>
        </p:spPr>
        <p:txBody>
          <a:bodyPr wrap="none" rtlCol="0" anchor="t"/>
          <a:lstStyle/>
          <a:p>
            <a:pPr marL="0" indent="0" algn="ctr">
              <a:lnSpc>
                <a:spcPts val="5249"/>
              </a:lnSpc>
              <a:buNone/>
            </a:pPr>
            <a:r>
              <a:rPr lang="en-US" sz="5249" b="1" dirty="0">
                <a:solidFill>
                  <a:srgbClr val="F2B42D"/>
                </a:solidFill>
                <a:latin typeface="Nunito" pitchFamily="34" charset="0"/>
                <a:ea typeface="Nunito" pitchFamily="34" charset="-122"/>
                <a:cs typeface="Nunito" pitchFamily="34" charset="-120"/>
              </a:rPr>
              <a:t>1</a:t>
            </a:r>
            <a:endParaRPr lang="en-US" sz="5249" dirty="0"/>
          </a:p>
        </p:txBody>
      </p:sp>
      <p:sp>
        <p:nvSpPr>
          <p:cNvPr id="6" name="Text 3"/>
          <p:cNvSpPr/>
          <p:nvPr/>
        </p:nvSpPr>
        <p:spPr>
          <a:xfrm>
            <a:off x="959644" y="3592909"/>
            <a:ext cx="2777490" cy="347186"/>
          </a:xfrm>
          <a:prstGeom prst="rect">
            <a:avLst/>
          </a:prstGeom>
          <a:noFill/>
          <a:ln/>
        </p:spPr>
        <p:txBody>
          <a:bodyPr wrap="none" rtlCol="0" anchor="t"/>
          <a:lstStyle/>
          <a:p>
            <a:pPr marL="0" indent="0" algn="ctr">
              <a:lnSpc>
                <a:spcPts val="2734"/>
              </a:lnSpc>
              <a:buNone/>
            </a:pPr>
            <a:r>
              <a:rPr lang="es-CO" sz="2187" b="1" dirty="0">
                <a:solidFill>
                  <a:srgbClr val="F2B42D"/>
                </a:solidFill>
                <a:latin typeface="Nunito" pitchFamily="34" charset="0"/>
              </a:rPr>
              <a:t>Datos</a:t>
            </a:r>
            <a:endParaRPr lang="en-US" sz="2187" dirty="0"/>
          </a:p>
        </p:txBody>
      </p:sp>
      <p:sp>
        <p:nvSpPr>
          <p:cNvPr id="7" name="Text 4"/>
          <p:cNvSpPr/>
          <p:nvPr/>
        </p:nvSpPr>
        <p:spPr>
          <a:xfrm>
            <a:off x="959644" y="4401938"/>
            <a:ext cx="3088958" cy="3280474"/>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Los </a:t>
            </a:r>
            <a:r>
              <a:rPr lang="en-US" sz="1750" dirty="0" err="1">
                <a:solidFill>
                  <a:srgbClr val="FFFFFF"/>
                </a:solidFill>
                <a:latin typeface="PT Sans" pitchFamily="34" charset="0"/>
                <a:ea typeface="PT Sans" pitchFamily="34" charset="-122"/>
                <a:cs typeface="PT Sans" pitchFamily="34" charset="-120"/>
              </a:rPr>
              <a:t>datos</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proporcionados</a:t>
            </a:r>
            <a:r>
              <a:rPr lang="en-US" sz="1750" dirty="0">
                <a:solidFill>
                  <a:srgbClr val="FFFFFF"/>
                </a:solidFill>
                <a:latin typeface="PT Sans" pitchFamily="34" charset="0"/>
                <a:ea typeface="PT Sans" pitchFamily="34" charset="-122"/>
                <a:cs typeface="PT Sans" pitchFamily="34" charset="-120"/>
              </a:rPr>
              <a:t> son </a:t>
            </a:r>
            <a:r>
              <a:rPr lang="en-US" sz="1750" dirty="0" err="1">
                <a:solidFill>
                  <a:srgbClr val="FFFFFF"/>
                </a:solidFill>
                <a:latin typeface="PT Sans" pitchFamily="34" charset="0"/>
                <a:ea typeface="PT Sans" pitchFamily="34" charset="-122"/>
                <a:cs typeface="PT Sans" pitchFamily="34" charset="-120"/>
              </a:rPr>
              <a:t>muy</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pocos</a:t>
            </a:r>
            <a:r>
              <a:rPr lang="en-US" sz="1750" dirty="0">
                <a:solidFill>
                  <a:srgbClr val="FFFFFF"/>
                </a:solidFill>
                <a:latin typeface="PT Sans" pitchFamily="34" charset="0"/>
                <a:ea typeface="PT Sans" pitchFamily="34" charset="-122"/>
                <a:cs typeface="PT Sans" pitchFamily="34" charset="-120"/>
              </a:rPr>
              <a:t> y </a:t>
            </a:r>
            <a:r>
              <a:rPr lang="en-US" sz="1750" dirty="0" err="1">
                <a:solidFill>
                  <a:srgbClr val="FFFFFF"/>
                </a:solidFill>
                <a:latin typeface="PT Sans" pitchFamily="34" charset="0"/>
                <a:ea typeface="PT Sans" pitchFamily="34" charset="-122"/>
                <a:cs typeface="PT Sans" pitchFamily="34" charset="-120"/>
              </a:rPr>
              <a:t>existen</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sesgos</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en</a:t>
            </a:r>
            <a:r>
              <a:rPr lang="en-US" sz="1750" dirty="0">
                <a:solidFill>
                  <a:srgbClr val="FFFFFF"/>
                </a:solidFill>
                <a:latin typeface="PT Sans" pitchFamily="34" charset="0"/>
                <a:ea typeface="PT Sans" pitchFamily="34" charset="-122"/>
                <a:cs typeface="PT Sans" pitchFamily="34" charset="-120"/>
              </a:rPr>
              <a:t> las variables, no </a:t>
            </a:r>
            <a:r>
              <a:rPr lang="en-US" sz="1750" dirty="0" err="1">
                <a:solidFill>
                  <a:srgbClr val="FFFFFF"/>
                </a:solidFill>
                <a:latin typeface="PT Sans" pitchFamily="34" charset="0"/>
                <a:ea typeface="PT Sans" pitchFamily="34" charset="-122"/>
                <a:cs typeface="PT Sans" pitchFamily="34" charset="-120"/>
              </a:rPr>
              <a:t>contiene</a:t>
            </a:r>
            <a:r>
              <a:rPr lang="en-US" sz="1750" dirty="0">
                <a:solidFill>
                  <a:srgbClr val="FFFFFF"/>
                </a:solidFill>
                <a:latin typeface="PT Sans" pitchFamily="34" charset="0"/>
                <a:ea typeface="PT Sans" pitchFamily="34" charset="-122"/>
                <a:cs typeface="PT Sans" pitchFamily="34" charset="-120"/>
              </a:rPr>
              <a:t> variables </a:t>
            </a:r>
            <a:r>
              <a:rPr lang="en-US" sz="1750" dirty="0" err="1">
                <a:solidFill>
                  <a:srgbClr val="FFFFFF"/>
                </a:solidFill>
                <a:latin typeface="PT Sans" pitchFamily="34" charset="0"/>
                <a:ea typeface="PT Sans" pitchFamily="34" charset="-122"/>
                <a:cs typeface="PT Sans" pitchFamily="34" charset="-120"/>
              </a:rPr>
              <a:t>nulas</a:t>
            </a:r>
            <a:r>
              <a:rPr lang="en-US" sz="1750" dirty="0">
                <a:solidFill>
                  <a:srgbClr val="FFFFFF"/>
                </a:solidFill>
                <a:latin typeface="PT Sans" pitchFamily="34" charset="0"/>
                <a:ea typeface="PT Sans" pitchFamily="34" charset="-122"/>
                <a:cs typeface="PT Sans" pitchFamily="34" charset="-120"/>
              </a:rPr>
              <a:t> y </a:t>
            </a:r>
            <a:r>
              <a:rPr lang="en-US" sz="1750" dirty="0" err="1">
                <a:solidFill>
                  <a:srgbClr val="FFFFFF"/>
                </a:solidFill>
                <a:latin typeface="PT Sans" pitchFamily="34" charset="0"/>
                <a:ea typeface="PT Sans" pitchFamily="34" charset="-122"/>
                <a:cs typeface="PT Sans" pitchFamily="34" charset="-120"/>
              </a:rPr>
              <a:t>cada</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columna</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busca</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concer</a:t>
            </a:r>
            <a:r>
              <a:rPr lang="en-US" sz="1750" dirty="0">
                <a:solidFill>
                  <a:srgbClr val="FFFFFF"/>
                </a:solidFill>
                <a:latin typeface="PT Sans" pitchFamily="34" charset="0"/>
                <a:ea typeface="PT Sans" pitchFamily="34" charset="-122"/>
                <a:cs typeface="PT Sans" pitchFamily="34" charset="-120"/>
              </a:rPr>
              <a:t> un poco mas </a:t>
            </a:r>
            <a:r>
              <a:rPr lang="en-US" sz="1750" dirty="0" err="1">
                <a:solidFill>
                  <a:srgbClr val="FFFFFF"/>
                </a:solidFill>
                <a:latin typeface="PT Sans" pitchFamily="34" charset="0"/>
                <a:ea typeface="PT Sans" pitchFamily="34" charset="-122"/>
                <a:cs typeface="PT Sans" pitchFamily="34" charset="-120"/>
              </a:rPr>
              <a:t>acerca</a:t>
            </a:r>
            <a:r>
              <a:rPr lang="en-US" sz="1750" dirty="0">
                <a:solidFill>
                  <a:srgbClr val="FFFFFF"/>
                </a:solidFill>
                <a:latin typeface="PT Sans" pitchFamily="34" charset="0"/>
                <a:ea typeface="PT Sans" pitchFamily="34" charset="-122"/>
                <a:cs typeface="PT Sans" pitchFamily="34" charset="-120"/>
              </a:rPr>
              <a:t> de las </a:t>
            </a:r>
            <a:r>
              <a:rPr lang="en-US" sz="1750" dirty="0" err="1">
                <a:solidFill>
                  <a:srgbClr val="FFFFFF"/>
                </a:solidFill>
                <a:latin typeface="PT Sans" pitchFamily="34" charset="0"/>
                <a:ea typeface="PT Sans" pitchFamily="34" charset="-122"/>
                <a:cs typeface="PT Sans" pitchFamily="34" charset="-120"/>
              </a:rPr>
              <a:t>preferencias</a:t>
            </a:r>
            <a:r>
              <a:rPr lang="en-US" sz="1750" dirty="0">
                <a:solidFill>
                  <a:srgbClr val="FFFFFF"/>
                </a:solidFill>
                <a:latin typeface="PT Sans" pitchFamily="34" charset="0"/>
                <a:ea typeface="PT Sans" pitchFamily="34" charset="-122"/>
                <a:cs typeface="PT Sans" pitchFamily="34" charset="-120"/>
              </a:rPr>
              <a:t> de </a:t>
            </a:r>
            <a:r>
              <a:rPr lang="en-US" sz="1750" dirty="0" err="1">
                <a:solidFill>
                  <a:srgbClr val="FFFFFF"/>
                </a:solidFill>
                <a:latin typeface="PT Sans" pitchFamily="34" charset="0"/>
                <a:ea typeface="PT Sans" pitchFamily="34" charset="-122"/>
                <a:cs typeface="PT Sans" pitchFamily="34" charset="-120"/>
              </a:rPr>
              <a:t>estudio</a:t>
            </a:r>
            <a:r>
              <a:rPr lang="en-US" sz="1750" dirty="0">
                <a:solidFill>
                  <a:srgbClr val="FFFFFF"/>
                </a:solidFill>
                <a:latin typeface="PT Sans" pitchFamily="34" charset="0"/>
                <a:ea typeface="PT Sans" pitchFamily="34" charset="-122"/>
                <a:cs typeface="PT Sans" pitchFamily="34" charset="-120"/>
              </a:rPr>
              <a:t> y </a:t>
            </a:r>
            <a:r>
              <a:rPr lang="en-US" sz="1750" dirty="0" err="1">
                <a:solidFill>
                  <a:srgbClr val="FFFFFF"/>
                </a:solidFill>
                <a:latin typeface="PT Sans" pitchFamily="34" charset="0"/>
                <a:ea typeface="PT Sans" pitchFamily="34" charset="-122"/>
                <a:cs typeface="PT Sans" pitchFamily="34" charset="-120"/>
              </a:rPr>
              <a:t>trabajo</a:t>
            </a:r>
            <a:r>
              <a:rPr lang="en-US" sz="1750" dirty="0">
                <a:solidFill>
                  <a:srgbClr val="FFFFFF"/>
                </a:solidFill>
                <a:latin typeface="PT Sans" pitchFamily="34" charset="0"/>
                <a:ea typeface="PT Sans" pitchFamily="34" charset="-122"/>
                <a:cs typeface="PT Sans" pitchFamily="34" charset="-120"/>
              </a:rPr>
              <a:t> para </a:t>
            </a:r>
            <a:r>
              <a:rPr lang="en-US" sz="1750" dirty="0" err="1">
                <a:solidFill>
                  <a:srgbClr val="FFFFFF"/>
                </a:solidFill>
                <a:latin typeface="PT Sans" pitchFamily="34" charset="0"/>
                <a:ea typeface="PT Sans" pitchFamily="34" charset="-122"/>
                <a:cs typeface="PT Sans" pitchFamily="34" charset="-120"/>
              </a:rPr>
              <a:t>jovenes</a:t>
            </a:r>
            <a:r>
              <a:rPr lang="en-US" sz="1750" dirty="0">
                <a:solidFill>
                  <a:srgbClr val="FFFFFF"/>
                </a:solidFill>
                <a:latin typeface="PT Sans" pitchFamily="34" charset="0"/>
                <a:ea typeface="PT Sans" pitchFamily="34" charset="-122"/>
                <a:cs typeface="PT Sans" pitchFamily="34" charset="-120"/>
              </a:rPr>
              <a:t> de la </a:t>
            </a:r>
            <a:r>
              <a:rPr lang="en-US" sz="1750" dirty="0" err="1">
                <a:solidFill>
                  <a:srgbClr val="FFFFFF"/>
                </a:solidFill>
                <a:latin typeface="PT Sans" pitchFamily="34" charset="0"/>
                <a:ea typeface="PT Sans" pitchFamily="34" charset="-122"/>
                <a:cs typeface="PT Sans" pitchFamily="34" charset="-120"/>
              </a:rPr>
              <a:t>generacion</a:t>
            </a:r>
            <a:r>
              <a:rPr lang="en-US" sz="1750" dirty="0">
                <a:solidFill>
                  <a:srgbClr val="FFFFFF"/>
                </a:solidFill>
                <a:latin typeface="PT Sans" pitchFamily="34" charset="0"/>
                <a:ea typeface="PT Sans" pitchFamily="34" charset="-122"/>
                <a:cs typeface="PT Sans" pitchFamily="34" charset="-120"/>
              </a:rPr>
              <a:t> Z </a:t>
            </a:r>
            <a:r>
              <a:rPr lang="en-US" sz="1750" dirty="0" err="1">
                <a:solidFill>
                  <a:srgbClr val="FFFFFF"/>
                </a:solidFill>
                <a:latin typeface="PT Sans" pitchFamily="34" charset="0"/>
                <a:ea typeface="PT Sans" pitchFamily="34" charset="-122"/>
                <a:cs typeface="PT Sans" pitchFamily="34" charset="-120"/>
              </a:rPr>
              <a:t>en</a:t>
            </a:r>
            <a:r>
              <a:rPr lang="en-US" sz="1750" dirty="0">
                <a:solidFill>
                  <a:srgbClr val="FFFFFF"/>
                </a:solidFill>
                <a:latin typeface="PT Sans" pitchFamily="34" charset="0"/>
                <a:ea typeface="PT Sans" pitchFamily="34" charset="-122"/>
                <a:cs typeface="PT Sans" pitchFamily="34" charset="-120"/>
              </a:rPr>
              <a:t> India </a:t>
            </a:r>
            <a:endParaRPr lang="en-US" sz="1750" dirty="0"/>
          </a:p>
        </p:txBody>
      </p:sp>
      <p:sp>
        <p:nvSpPr>
          <p:cNvPr id="8" name="Text 5"/>
          <p:cNvSpPr/>
          <p:nvPr/>
        </p:nvSpPr>
        <p:spPr>
          <a:xfrm>
            <a:off x="5569880" y="2475570"/>
            <a:ext cx="3088958" cy="666512"/>
          </a:xfrm>
          <a:prstGeom prst="rect">
            <a:avLst/>
          </a:prstGeom>
          <a:noFill/>
          <a:ln/>
        </p:spPr>
        <p:txBody>
          <a:bodyPr wrap="none" rtlCol="0" anchor="t"/>
          <a:lstStyle/>
          <a:p>
            <a:pPr marL="0" indent="0" algn="ctr">
              <a:lnSpc>
                <a:spcPts val="5249"/>
              </a:lnSpc>
              <a:buNone/>
            </a:pPr>
            <a:r>
              <a:rPr lang="en-US" sz="5249" b="1" dirty="0">
                <a:solidFill>
                  <a:srgbClr val="D7425E"/>
                </a:solidFill>
                <a:latin typeface="Nunito" pitchFamily="34" charset="0"/>
                <a:ea typeface="Nunito" pitchFamily="34" charset="-122"/>
                <a:cs typeface="Nunito" pitchFamily="34" charset="-120"/>
              </a:rPr>
              <a:t>2</a:t>
            </a:r>
            <a:endParaRPr lang="en-US" sz="5249" dirty="0"/>
          </a:p>
        </p:txBody>
      </p:sp>
      <p:sp>
        <p:nvSpPr>
          <p:cNvPr id="9" name="Text 6"/>
          <p:cNvSpPr/>
          <p:nvPr/>
        </p:nvSpPr>
        <p:spPr>
          <a:xfrm>
            <a:off x="5695211" y="3273014"/>
            <a:ext cx="2777490" cy="347186"/>
          </a:xfrm>
          <a:prstGeom prst="rect">
            <a:avLst/>
          </a:prstGeom>
          <a:noFill/>
          <a:ln/>
        </p:spPr>
        <p:txBody>
          <a:bodyPr wrap="none" rtlCol="0" anchor="t"/>
          <a:lstStyle/>
          <a:p>
            <a:pPr marL="0" indent="0" algn="ctr">
              <a:lnSpc>
                <a:spcPts val="2734"/>
              </a:lnSpc>
              <a:buNone/>
            </a:pPr>
            <a:r>
              <a:rPr lang="en-US" sz="2187" b="1" dirty="0">
                <a:solidFill>
                  <a:srgbClr val="D7425E"/>
                </a:solidFill>
                <a:latin typeface="Nunito" pitchFamily="34" charset="0"/>
                <a:ea typeface="Nunito" pitchFamily="34" charset="-122"/>
                <a:cs typeface="Nunito" pitchFamily="34" charset="-120"/>
              </a:rPr>
              <a:t>Modelo</a:t>
            </a:r>
            <a:endParaRPr lang="en-US" sz="2187" dirty="0"/>
          </a:p>
        </p:txBody>
      </p:sp>
      <p:sp>
        <p:nvSpPr>
          <p:cNvPr id="10" name="Text 7"/>
          <p:cNvSpPr/>
          <p:nvPr/>
        </p:nvSpPr>
        <p:spPr>
          <a:xfrm>
            <a:off x="5794575" y="4403238"/>
            <a:ext cx="3088958" cy="2433701"/>
          </a:xfrm>
          <a:prstGeom prst="rect">
            <a:avLst/>
          </a:prstGeom>
          <a:noFill/>
          <a:ln/>
        </p:spPr>
        <p:txBody>
          <a:bodyPr wrap="square" rtlCol="0" anchor="t"/>
          <a:lstStyle/>
          <a:p>
            <a:pPr marL="0" indent="0" algn="just">
              <a:lnSpc>
                <a:spcPts val="2799"/>
              </a:lnSpc>
              <a:buNone/>
            </a:pPr>
            <a:r>
              <a:rPr lang="es-CO" sz="1750" dirty="0">
                <a:solidFill>
                  <a:srgbClr val="FFFFFF"/>
                </a:solidFill>
                <a:latin typeface="PT Sans" pitchFamily="34" charset="0"/>
              </a:rPr>
              <a:t>L</a:t>
            </a:r>
            <a:r>
              <a:rPr lang="en-US" sz="1750" dirty="0" err="1">
                <a:solidFill>
                  <a:srgbClr val="FFFFFF"/>
                </a:solidFill>
                <a:latin typeface="PT Sans" pitchFamily="34" charset="0"/>
              </a:rPr>
              <a:t>os</a:t>
            </a:r>
            <a:r>
              <a:rPr lang="en-US" sz="1750" dirty="0">
                <a:solidFill>
                  <a:srgbClr val="FFFFFF"/>
                </a:solidFill>
                <a:latin typeface="PT Sans" pitchFamily="34" charset="0"/>
              </a:rPr>
              <a:t> </a:t>
            </a:r>
            <a:r>
              <a:rPr lang="en-US" sz="1750" dirty="0" err="1">
                <a:solidFill>
                  <a:srgbClr val="FFFFFF"/>
                </a:solidFill>
                <a:latin typeface="PT Sans" pitchFamily="34" charset="0"/>
              </a:rPr>
              <a:t>modelos</a:t>
            </a:r>
            <a:r>
              <a:rPr lang="en-US" sz="1750" dirty="0">
                <a:solidFill>
                  <a:srgbClr val="FFFFFF"/>
                </a:solidFill>
                <a:latin typeface="PT Sans" pitchFamily="34" charset="0"/>
              </a:rPr>
              <a:t> </a:t>
            </a:r>
            <a:r>
              <a:rPr lang="en-US" sz="1750" dirty="0" err="1">
                <a:solidFill>
                  <a:srgbClr val="FFFFFF"/>
                </a:solidFill>
                <a:latin typeface="PT Sans" pitchFamily="34" charset="0"/>
              </a:rPr>
              <a:t>usados</a:t>
            </a:r>
            <a:r>
              <a:rPr lang="en-US" sz="1750" dirty="0">
                <a:solidFill>
                  <a:srgbClr val="FFFFFF"/>
                </a:solidFill>
                <a:latin typeface="PT Sans" pitchFamily="34" charset="0"/>
              </a:rPr>
              <a:t> </a:t>
            </a:r>
            <a:r>
              <a:rPr lang="en-US" sz="1750" dirty="0" err="1">
                <a:solidFill>
                  <a:srgbClr val="FFFFFF"/>
                </a:solidFill>
                <a:latin typeface="PT Sans" pitchFamily="34" charset="0"/>
              </a:rPr>
              <a:t>nos</a:t>
            </a:r>
            <a:r>
              <a:rPr lang="en-US" sz="1750" dirty="0">
                <a:solidFill>
                  <a:srgbClr val="FFFFFF"/>
                </a:solidFill>
                <a:latin typeface="PT Sans" pitchFamily="34" charset="0"/>
              </a:rPr>
              <a:t> </a:t>
            </a:r>
            <a:r>
              <a:rPr lang="en-US" sz="1750" dirty="0" err="1">
                <a:solidFill>
                  <a:srgbClr val="FFFFFF"/>
                </a:solidFill>
                <a:latin typeface="PT Sans" pitchFamily="34" charset="0"/>
              </a:rPr>
              <a:t>permiten</a:t>
            </a:r>
            <a:r>
              <a:rPr lang="en-US" sz="1750" dirty="0">
                <a:solidFill>
                  <a:srgbClr val="FFFFFF"/>
                </a:solidFill>
                <a:latin typeface="PT Sans" pitchFamily="34" charset="0"/>
              </a:rPr>
              <a:t> </a:t>
            </a:r>
            <a:r>
              <a:rPr lang="en-US" sz="1750" dirty="0" err="1">
                <a:solidFill>
                  <a:srgbClr val="FFFFFF"/>
                </a:solidFill>
                <a:latin typeface="PT Sans" pitchFamily="34" charset="0"/>
              </a:rPr>
              <a:t>entender</a:t>
            </a:r>
            <a:r>
              <a:rPr lang="en-US" sz="1750" dirty="0">
                <a:solidFill>
                  <a:srgbClr val="FFFFFF"/>
                </a:solidFill>
                <a:latin typeface="PT Sans" pitchFamily="34" charset="0"/>
              </a:rPr>
              <a:t> un poco mas la </a:t>
            </a:r>
            <a:r>
              <a:rPr lang="en-US" sz="1750" dirty="0" err="1">
                <a:solidFill>
                  <a:srgbClr val="FFFFFF"/>
                </a:solidFill>
                <a:latin typeface="PT Sans" pitchFamily="34" charset="0"/>
              </a:rPr>
              <a:t>relacion</a:t>
            </a:r>
            <a:r>
              <a:rPr lang="en-US" sz="1750" dirty="0">
                <a:solidFill>
                  <a:srgbClr val="FFFFFF"/>
                </a:solidFill>
                <a:latin typeface="PT Sans" pitchFamily="34" charset="0"/>
              </a:rPr>
              <a:t> entre </a:t>
            </a:r>
            <a:r>
              <a:rPr lang="en-US" sz="1750" dirty="0" err="1">
                <a:solidFill>
                  <a:srgbClr val="FFFFFF"/>
                </a:solidFill>
                <a:latin typeface="PT Sans" pitchFamily="34" charset="0"/>
              </a:rPr>
              <a:t>los</a:t>
            </a:r>
            <a:r>
              <a:rPr lang="en-US" sz="1750" dirty="0">
                <a:solidFill>
                  <a:srgbClr val="FFFFFF"/>
                </a:solidFill>
                <a:latin typeface="PT Sans" pitchFamily="34" charset="0"/>
              </a:rPr>
              <a:t> </a:t>
            </a:r>
            <a:r>
              <a:rPr lang="en-US" sz="1750" dirty="0" err="1">
                <a:solidFill>
                  <a:srgbClr val="FFFFFF"/>
                </a:solidFill>
                <a:latin typeface="PT Sans" pitchFamily="34" charset="0"/>
              </a:rPr>
              <a:t>datos</a:t>
            </a:r>
            <a:r>
              <a:rPr lang="en-US" sz="1750" dirty="0">
                <a:solidFill>
                  <a:srgbClr val="FFFFFF"/>
                </a:solidFill>
                <a:latin typeface="PT Sans" pitchFamily="34" charset="0"/>
              </a:rPr>
              <a:t> </a:t>
            </a:r>
            <a:r>
              <a:rPr lang="en-US" sz="1750" dirty="0" err="1">
                <a:solidFill>
                  <a:srgbClr val="FFFFFF"/>
                </a:solidFill>
                <a:latin typeface="PT Sans" pitchFamily="34" charset="0"/>
              </a:rPr>
              <a:t>pero</a:t>
            </a:r>
            <a:r>
              <a:rPr lang="en-US" sz="1750" dirty="0">
                <a:solidFill>
                  <a:srgbClr val="FFFFFF"/>
                </a:solidFill>
                <a:latin typeface="PT Sans" pitchFamily="34" charset="0"/>
              </a:rPr>
              <a:t> </a:t>
            </a:r>
            <a:r>
              <a:rPr lang="en-US" sz="1750" dirty="0" err="1">
                <a:solidFill>
                  <a:srgbClr val="FFFFFF"/>
                </a:solidFill>
                <a:latin typeface="PT Sans" pitchFamily="34" charset="0"/>
              </a:rPr>
              <a:t>por</a:t>
            </a:r>
            <a:r>
              <a:rPr lang="en-US" sz="1750" dirty="0">
                <a:solidFill>
                  <a:srgbClr val="FFFFFF"/>
                </a:solidFill>
                <a:latin typeface="PT Sans" pitchFamily="34" charset="0"/>
              </a:rPr>
              <a:t> las </a:t>
            </a:r>
            <a:r>
              <a:rPr lang="en-US" sz="1750" dirty="0" err="1">
                <a:solidFill>
                  <a:srgbClr val="FFFFFF"/>
                </a:solidFill>
                <a:latin typeface="PT Sans" pitchFamily="34" charset="0"/>
              </a:rPr>
              <a:t>limitaciones</a:t>
            </a:r>
            <a:r>
              <a:rPr lang="en-US" sz="1750" dirty="0">
                <a:solidFill>
                  <a:srgbClr val="FFFFFF"/>
                </a:solidFill>
                <a:latin typeface="PT Sans" pitchFamily="34" charset="0"/>
              </a:rPr>
              <a:t> no son buenos </a:t>
            </a:r>
            <a:r>
              <a:rPr lang="en-US" sz="1750" dirty="0" err="1">
                <a:solidFill>
                  <a:srgbClr val="FFFFFF"/>
                </a:solidFill>
                <a:latin typeface="PT Sans" pitchFamily="34" charset="0"/>
              </a:rPr>
              <a:t>modelos</a:t>
            </a:r>
            <a:r>
              <a:rPr lang="en-US" sz="1750" dirty="0">
                <a:solidFill>
                  <a:srgbClr val="FFFFFF"/>
                </a:solidFill>
                <a:latin typeface="PT Sans" pitchFamily="34" charset="0"/>
              </a:rPr>
              <a:t> </a:t>
            </a:r>
            <a:r>
              <a:rPr lang="en-US" sz="1750" dirty="0" err="1">
                <a:solidFill>
                  <a:srgbClr val="FFFFFF"/>
                </a:solidFill>
                <a:latin typeface="PT Sans" pitchFamily="34" charset="0"/>
              </a:rPr>
              <a:t>predictivos</a:t>
            </a:r>
            <a:r>
              <a:rPr lang="en-US" sz="1750" dirty="0">
                <a:solidFill>
                  <a:srgbClr val="FFFFFF"/>
                </a:solidFill>
                <a:latin typeface="PT Sans" pitchFamily="34" charset="0"/>
              </a:rPr>
              <a:t>  </a:t>
            </a:r>
            <a:endParaRPr lang="en-US" sz="1750" dirty="0"/>
          </a:p>
        </p:txBody>
      </p:sp>
      <p:sp>
        <p:nvSpPr>
          <p:cNvPr id="11" name="Text 8"/>
          <p:cNvSpPr/>
          <p:nvPr/>
        </p:nvSpPr>
        <p:spPr>
          <a:xfrm>
            <a:off x="9834717" y="2475570"/>
            <a:ext cx="3089077" cy="666512"/>
          </a:xfrm>
          <a:prstGeom prst="rect">
            <a:avLst/>
          </a:prstGeom>
          <a:noFill/>
          <a:ln/>
        </p:spPr>
        <p:txBody>
          <a:bodyPr wrap="none" rtlCol="0" anchor="t"/>
          <a:lstStyle/>
          <a:p>
            <a:pPr marL="0" indent="0" algn="ctr">
              <a:lnSpc>
                <a:spcPts val="5249"/>
              </a:lnSpc>
              <a:buNone/>
            </a:pPr>
            <a:r>
              <a:rPr lang="en-US" sz="5249" b="1" dirty="0">
                <a:solidFill>
                  <a:srgbClr val="DD785E"/>
                </a:solidFill>
                <a:latin typeface="Nunito" pitchFamily="34" charset="0"/>
                <a:ea typeface="Nunito" pitchFamily="34" charset="-122"/>
                <a:cs typeface="Nunito" pitchFamily="34" charset="-120"/>
              </a:rPr>
              <a:t>3</a:t>
            </a:r>
            <a:endParaRPr lang="en-US" sz="5249" dirty="0"/>
          </a:p>
        </p:txBody>
      </p:sp>
      <p:sp>
        <p:nvSpPr>
          <p:cNvPr id="12" name="Text 9"/>
          <p:cNvSpPr/>
          <p:nvPr/>
        </p:nvSpPr>
        <p:spPr>
          <a:xfrm>
            <a:off x="10104001" y="3321509"/>
            <a:ext cx="2777490" cy="347186"/>
          </a:xfrm>
          <a:prstGeom prst="rect">
            <a:avLst/>
          </a:prstGeom>
          <a:noFill/>
          <a:ln/>
        </p:spPr>
        <p:txBody>
          <a:bodyPr wrap="none" rtlCol="0" anchor="t"/>
          <a:lstStyle/>
          <a:p>
            <a:pPr marL="0" indent="0" algn="ctr">
              <a:lnSpc>
                <a:spcPts val="2734"/>
              </a:lnSpc>
              <a:buNone/>
            </a:pPr>
            <a:r>
              <a:rPr lang="en-US" sz="2187" b="1" dirty="0" err="1">
                <a:solidFill>
                  <a:srgbClr val="DD785E"/>
                </a:solidFill>
                <a:latin typeface="Nunito" pitchFamily="34" charset="0"/>
                <a:ea typeface="Nunito" pitchFamily="34" charset="-122"/>
                <a:cs typeface="Nunito" pitchFamily="34" charset="-120"/>
              </a:rPr>
              <a:t>Resultados</a:t>
            </a:r>
            <a:endParaRPr lang="en-US" sz="2187" dirty="0"/>
          </a:p>
        </p:txBody>
      </p:sp>
      <p:sp>
        <p:nvSpPr>
          <p:cNvPr id="13" name="Text 10"/>
          <p:cNvSpPr/>
          <p:nvPr/>
        </p:nvSpPr>
        <p:spPr>
          <a:xfrm>
            <a:off x="9948207" y="4403238"/>
            <a:ext cx="3089077" cy="1649898"/>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Por </a:t>
            </a:r>
            <a:r>
              <a:rPr lang="en-US" sz="1750" dirty="0" err="1">
                <a:solidFill>
                  <a:srgbClr val="FFFFFF"/>
                </a:solidFill>
                <a:latin typeface="PT Sans" pitchFamily="34" charset="0"/>
                <a:ea typeface="PT Sans" pitchFamily="34" charset="-122"/>
                <a:cs typeface="PT Sans" pitchFamily="34" charset="-120"/>
              </a:rPr>
              <a:t>falta</a:t>
            </a:r>
            <a:r>
              <a:rPr lang="en-US" sz="1750" dirty="0">
                <a:solidFill>
                  <a:srgbClr val="FFFFFF"/>
                </a:solidFill>
                <a:latin typeface="PT Sans" pitchFamily="34" charset="0"/>
                <a:ea typeface="PT Sans" pitchFamily="34" charset="-122"/>
                <a:cs typeface="PT Sans" pitchFamily="34" charset="-120"/>
              </a:rPr>
              <a:t> de </a:t>
            </a:r>
            <a:r>
              <a:rPr lang="en-US" sz="1750" dirty="0" err="1">
                <a:solidFill>
                  <a:srgbClr val="FFFFFF"/>
                </a:solidFill>
                <a:latin typeface="PT Sans" pitchFamily="34" charset="0"/>
                <a:ea typeface="PT Sans" pitchFamily="34" charset="-122"/>
                <a:cs typeface="PT Sans" pitchFamily="34" charset="-120"/>
              </a:rPr>
              <a:t>datos</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estadisticos</a:t>
            </a:r>
            <a:r>
              <a:rPr lang="en-US" sz="1750" dirty="0">
                <a:solidFill>
                  <a:srgbClr val="FFFFFF"/>
                </a:solidFill>
                <a:latin typeface="PT Sans" pitchFamily="34" charset="0"/>
                <a:ea typeface="PT Sans" pitchFamily="34" charset="-122"/>
                <a:cs typeface="PT Sans" pitchFamily="34" charset="-120"/>
              </a:rPr>
              <a:t> no </a:t>
            </a:r>
            <a:r>
              <a:rPr lang="en-US" sz="1750" dirty="0" err="1">
                <a:solidFill>
                  <a:srgbClr val="FFFFFF"/>
                </a:solidFill>
                <a:latin typeface="PT Sans" pitchFamily="34" charset="0"/>
                <a:ea typeface="PT Sans" pitchFamily="34" charset="-122"/>
                <a:cs typeface="PT Sans" pitchFamily="34" charset="-120"/>
              </a:rPr>
              <a:t>podemos</a:t>
            </a:r>
            <a:r>
              <a:rPr lang="en-US" sz="1750" dirty="0">
                <a:solidFill>
                  <a:srgbClr val="FFFFFF"/>
                </a:solidFill>
                <a:latin typeface="PT Sans" pitchFamily="34" charset="0"/>
                <a:ea typeface="PT Sans" pitchFamily="34" charset="-122"/>
                <a:cs typeface="PT Sans" pitchFamily="34" charset="-120"/>
              </a:rPr>
              <a:t> </a:t>
            </a:r>
            <a:r>
              <a:rPr lang="en-US" sz="1750" dirty="0" err="1">
                <a:solidFill>
                  <a:srgbClr val="FFFFFF"/>
                </a:solidFill>
                <a:latin typeface="PT Sans" pitchFamily="34" charset="0"/>
                <a:ea typeface="PT Sans" pitchFamily="34" charset="-122"/>
                <a:cs typeface="PT Sans" pitchFamily="34" charset="-120"/>
              </a:rPr>
              <a:t>llegar</a:t>
            </a:r>
            <a:r>
              <a:rPr lang="en-US" sz="1750" dirty="0">
                <a:solidFill>
                  <a:srgbClr val="FFFFFF"/>
                </a:solidFill>
                <a:latin typeface="PT Sans" pitchFamily="34" charset="0"/>
                <a:ea typeface="PT Sans" pitchFamily="34" charset="-122"/>
                <a:cs typeface="PT Sans" pitchFamily="34" charset="-120"/>
              </a:rPr>
              <a:t> a </a:t>
            </a:r>
            <a:r>
              <a:rPr lang="en-US" sz="1750" dirty="0" err="1">
                <a:solidFill>
                  <a:srgbClr val="FFFFFF"/>
                </a:solidFill>
                <a:latin typeface="PT Sans" pitchFamily="34" charset="0"/>
                <a:ea typeface="PT Sans" pitchFamily="34" charset="-122"/>
                <a:cs typeface="PT Sans" pitchFamily="34" charset="-120"/>
              </a:rPr>
              <a:t>una</a:t>
            </a:r>
            <a:r>
              <a:rPr lang="en-US" sz="1750" dirty="0">
                <a:solidFill>
                  <a:srgbClr val="FFFFFF"/>
                </a:solidFill>
                <a:latin typeface="PT Sans" pitchFamily="34" charset="0"/>
                <a:ea typeface="PT Sans" pitchFamily="34" charset="-122"/>
                <a:cs typeface="PT Sans" pitchFamily="34" charset="-120"/>
              </a:rPr>
              <a:t> conclusion </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2414230"/>
            <a:ext cx="6057543"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Información del Dataset</a:t>
            </a:r>
            <a:endParaRPr lang="en-US" sz="4374" dirty="0"/>
          </a:p>
        </p:txBody>
      </p:sp>
      <p:sp>
        <p:nvSpPr>
          <p:cNvPr id="6" name="Shape 2"/>
          <p:cNvSpPr/>
          <p:nvPr/>
        </p:nvSpPr>
        <p:spPr>
          <a:xfrm>
            <a:off x="4490799" y="3441859"/>
            <a:ext cx="9306401" cy="2373392"/>
          </a:xfrm>
          <a:prstGeom prst="roundRect">
            <a:avLst>
              <a:gd name="adj" fmla="val 16852"/>
            </a:avLst>
          </a:prstGeom>
          <a:solidFill>
            <a:srgbClr val="00002E"/>
          </a:solidFill>
          <a:ln w="53340">
            <a:solidFill>
              <a:srgbClr val="262654"/>
            </a:solidFill>
            <a:prstDash val="solid"/>
          </a:ln>
        </p:spPr>
        <p:txBody>
          <a:bodyPr/>
          <a:lstStyle/>
          <a:p>
            <a:endParaRPr lang="en-US"/>
          </a:p>
        </p:txBody>
      </p:sp>
      <p:sp>
        <p:nvSpPr>
          <p:cNvPr id="7" name="Text 3"/>
          <p:cNvSpPr/>
          <p:nvPr/>
        </p:nvSpPr>
        <p:spPr>
          <a:xfrm>
            <a:off x="4766310" y="3636050"/>
            <a:ext cx="4151709"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Número de Entradas:</a:t>
            </a:r>
            <a:endParaRPr lang="en-US" sz="1750" dirty="0"/>
          </a:p>
        </p:txBody>
      </p:sp>
      <p:sp>
        <p:nvSpPr>
          <p:cNvPr id="8" name="Text 4"/>
          <p:cNvSpPr/>
          <p:nvPr/>
        </p:nvSpPr>
        <p:spPr>
          <a:xfrm>
            <a:off x="9369981" y="3636050"/>
            <a:ext cx="4151709"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235</a:t>
            </a:r>
            <a:endParaRPr lang="en-US" sz="1750" dirty="0"/>
          </a:p>
        </p:txBody>
      </p:sp>
      <p:sp>
        <p:nvSpPr>
          <p:cNvPr id="9" name="Text 5"/>
          <p:cNvSpPr/>
          <p:nvPr/>
        </p:nvSpPr>
        <p:spPr>
          <a:xfrm>
            <a:off x="4766310" y="4273153"/>
            <a:ext cx="4151709"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Número de Columnas:</a:t>
            </a:r>
            <a:endParaRPr lang="en-US" sz="1750" dirty="0"/>
          </a:p>
        </p:txBody>
      </p:sp>
      <p:sp>
        <p:nvSpPr>
          <p:cNvPr id="10" name="Text 6"/>
          <p:cNvSpPr/>
          <p:nvPr/>
        </p:nvSpPr>
        <p:spPr>
          <a:xfrm>
            <a:off x="9369981" y="4273153"/>
            <a:ext cx="4151709"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15</a:t>
            </a:r>
            <a:endParaRPr lang="en-US" sz="1750" dirty="0"/>
          </a:p>
        </p:txBody>
      </p:sp>
      <p:sp>
        <p:nvSpPr>
          <p:cNvPr id="11" name="Text 7"/>
          <p:cNvSpPr/>
          <p:nvPr/>
        </p:nvSpPr>
        <p:spPr>
          <a:xfrm>
            <a:off x="4766310" y="4910257"/>
            <a:ext cx="4151709"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Porcentaje de Población Encuestada en India:</a:t>
            </a:r>
            <a:endParaRPr lang="en-US" sz="1750" dirty="0"/>
          </a:p>
        </p:txBody>
      </p:sp>
      <p:sp>
        <p:nvSpPr>
          <p:cNvPr id="12" name="Text 8"/>
          <p:cNvSpPr/>
          <p:nvPr/>
        </p:nvSpPr>
        <p:spPr>
          <a:xfrm>
            <a:off x="9369981" y="4910257"/>
            <a:ext cx="4151709"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98%</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59371" y="292094"/>
            <a:ext cx="17158123" cy="8229600"/>
          </a:xfrm>
          <a:prstGeom prst="rect">
            <a:avLst/>
          </a:prstGeom>
          <a:solidFill>
            <a:srgbClr val="00002E">
              <a:alpha val="75000"/>
            </a:srgbClr>
          </a:solidFill>
          <a:ln/>
        </p:spPr>
        <p:txBody>
          <a:bodyPr/>
          <a:lstStyle/>
          <a:p>
            <a:endParaRPr lang="en-US"/>
          </a:p>
        </p:txBody>
      </p:sp>
      <p:pic>
        <p:nvPicPr>
          <p:cNvPr id="2050" name="Picture 2">
            <a:extLst>
              <a:ext uri="{FF2B5EF4-FFF2-40B4-BE49-F238E27FC236}">
                <a16:creationId xmlns:a16="http://schemas.microsoft.com/office/drawing/2014/main" id="{7084833E-BE33-4D5E-FB02-0908BB852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608" y="1913225"/>
            <a:ext cx="7763604" cy="5267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1">
            <a:extLst>
              <a:ext uri="{FF2B5EF4-FFF2-40B4-BE49-F238E27FC236}">
                <a16:creationId xmlns:a16="http://schemas.microsoft.com/office/drawing/2014/main" id="{623B3FD1-3B1B-5B05-636C-B41B2A9DE043}"/>
              </a:ext>
            </a:extLst>
          </p:cNvPr>
          <p:cNvSpPr/>
          <p:nvPr/>
        </p:nvSpPr>
        <p:spPr>
          <a:xfrm>
            <a:off x="4299466" y="755473"/>
            <a:ext cx="6031468" cy="694373"/>
          </a:xfrm>
          <a:prstGeom prst="rect">
            <a:avLst/>
          </a:prstGeom>
          <a:noFill/>
          <a:ln/>
        </p:spPr>
        <p:txBody>
          <a:bodyPr wrap="none" rtlCol="0" anchor="t"/>
          <a:lstStyle/>
          <a:p>
            <a:pPr marL="0" indent="0" algn="ctr">
              <a:lnSpc>
                <a:spcPts val="5468"/>
              </a:lnSpc>
              <a:buNone/>
            </a:pPr>
            <a:r>
              <a:rPr lang="es-CO" sz="4374" b="1" dirty="0">
                <a:solidFill>
                  <a:srgbClr val="FFFFFF"/>
                </a:solidFill>
                <a:latin typeface="Nunito" pitchFamily="34" charset="0"/>
              </a:rPr>
              <a:t>Análisis exploratorio</a:t>
            </a:r>
            <a:endParaRPr lang="en-US" sz="437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9F8A7-7F01-DE33-E2AF-300D5B71455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CC8EA38-EF91-EADD-7245-B836B5DEC7B5}"/>
              </a:ext>
            </a:extLst>
          </p:cNvPr>
          <p:cNvPicPr>
            <a:picLocks noChangeAspect="1"/>
          </p:cNvPicPr>
          <p:nvPr/>
        </p:nvPicPr>
        <p:blipFill>
          <a:blip r:embed="rId3"/>
          <a:stretch>
            <a:fillRect/>
          </a:stretch>
        </p:blipFill>
        <p:spPr>
          <a:xfrm>
            <a:off x="0" y="22302"/>
            <a:ext cx="14630400" cy="8229600"/>
          </a:xfrm>
          <a:prstGeom prst="rect">
            <a:avLst/>
          </a:prstGeom>
        </p:spPr>
      </p:pic>
      <p:sp>
        <p:nvSpPr>
          <p:cNvPr id="4" name="Text 1">
            <a:extLst>
              <a:ext uri="{FF2B5EF4-FFF2-40B4-BE49-F238E27FC236}">
                <a16:creationId xmlns:a16="http://schemas.microsoft.com/office/drawing/2014/main" id="{DC403194-2608-0769-D04F-12B85BBE3C79}"/>
              </a:ext>
            </a:extLst>
          </p:cNvPr>
          <p:cNvSpPr/>
          <p:nvPr/>
        </p:nvSpPr>
        <p:spPr>
          <a:xfrm>
            <a:off x="4299466" y="755473"/>
            <a:ext cx="6031468" cy="694373"/>
          </a:xfrm>
          <a:prstGeom prst="rect">
            <a:avLst/>
          </a:prstGeom>
          <a:noFill/>
          <a:ln/>
        </p:spPr>
        <p:txBody>
          <a:bodyPr wrap="none" rtlCol="0" anchor="t"/>
          <a:lstStyle/>
          <a:p>
            <a:pPr marL="0" indent="0" algn="ctr">
              <a:lnSpc>
                <a:spcPts val="5468"/>
              </a:lnSpc>
              <a:buNone/>
            </a:pPr>
            <a:r>
              <a:rPr lang="es-CO" sz="4374" b="1" dirty="0">
                <a:solidFill>
                  <a:srgbClr val="FFFFFF"/>
                </a:solidFill>
                <a:latin typeface="Nunito" pitchFamily="34" charset="0"/>
              </a:rPr>
              <a:t>Análisis exploratorio</a:t>
            </a:r>
            <a:endParaRPr lang="en-US" sz="4374" dirty="0"/>
          </a:p>
        </p:txBody>
      </p:sp>
      <p:pic>
        <p:nvPicPr>
          <p:cNvPr id="6" name="Imagen 5">
            <a:extLst>
              <a:ext uri="{FF2B5EF4-FFF2-40B4-BE49-F238E27FC236}">
                <a16:creationId xmlns:a16="http://schemas.microsoft.com/office/drawing/2014/main" id="{9F072D79-4246-817D-3C84-AAF27A7768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54101" y="2048719"/>
            <a:ext cx="8322198" cy="5197033"/>
          </a:xfrm>
          <a:prstGeom prst="rect">
            <a:avLst/>
          </a:prstGeom>
          <a:noFill/>
          <a:ln>
            <a:noFill/>
          </a:ln>
        </p:spPr>
      </p:pic>
    </p:spTree>
    <p:extLst>
      <p:ext uri="{BB962C8B-B14F-4D97-AF65-F5344CB8AC3E}">
        <p14:creationId xmlns:p14="http://schemas.microsoft.com/office/powerpoint/2010/main" val="248523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8652-947A-4264-0AE5-3128EBFF2B9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7F13A90-7752-E2DB-CCDE-1D78C38A58F4}"/>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E82307A6-9470-E9FD-206C-0AB7F8F9FB53}"/>
              </a:ext>
            </a:extLst>
          </p:cNvPr>
          <p:cNvSpPr/>
          <p:nvPr/>
        </p:nvSpPr>
        <p:spPr>
          <a:xfrm>
            <a:off x="4299466" y="755473"/>
            <a:ext cx="6031468" cy="694373"/>
          </a:xfrm>
          <a:prstGeom prst="rect">
            <a:avLst/>
          </a:prstGeom>
          <a:noFill/>
          <a:ln/>
        </p:spPr>
        <p:txBody>
          <a:bodyPr wrap="none" rtlCol="0" anchor="t"/>
          <a:lstStyle/>
          <a:p>
            <a:pPr marL="0" indent="0" algn="ctr">
              <a:lnSpc>
                <a:spcPts val="5468"/>
              </a:lnSpc>
              <a:buNone/>
            </a:pPr>
            <a:endParaRPr lang="en-US" sz="4374" dirty="0"/>
          </a:p>
        </p:txBody>
      </p:sp>
      <p:pic>
        <p:nvPicPr>
          <p:cNvPr id="3074" name="Picture 2">
            <a:extLst>
              <a:ext uri="{FF2B5EF4-FFF2-40B4-BE49-F238E27FC236}">
                <a16:creationId xmlns:a16="http://schemas.microsoft.com/office/drawing/2014/main" id="{DD08BFB7-4D4E-19E3-C6D4-247F27095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017" y="1763923"/>
            <a:ext cx="7943850" cy="6267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 1">
            <a:extLst>
              <a:ext uri="{FF2B5EF4-FFF2-40B4-BE49-F238E27FC236}">
                <a16:creationId xmlns:a16="http://schemas.microsoft.com/office/drawing/2014/main" id="{60F0B3A5-18DB-A16C-19EB-AD716F771E62}"/>
              </a:ext>
            </a:extLst>
          </p:cNvPr>
          <p:cNvSpPr/>
          <p:nvPr/>
        </p:nvSpPr>
        <p:spPr>
          <a:xfrm>
            <a:off x="4451866" y="534775"/>
            <a:ext cx="6031468" cy="694373"/>
          </a:xfrm>
          <a:prstGeom prst="rect">
            <a:avLst/>
          </a:prstGeom>
          <a:noFill/>
          <a:ln/>
        </p:spPr>
        <p:txBody>
          <a:bodyPr wrap="none" rtlCol="0" anchor="t"/>
          <a:lstStyle/>
          <a:p>
            <a:pPr marL="0" indent="0" algn="ctr">
              <a:lnSpc>
                <a:spcPts val="5468"/>
              </a:lnSpc>
              <a:buNone/>
            </a:pPr>
            <a:r>
              <a:rPr lang="es-CO" sz="4374" b="1" dirty="0">
                <a:solidFill>
                  <a:srgbClr val="FFFFFF"/>
                </a:solidFill>
                <a:latin typeface="Nunito" pitchFamily="34" charset="0"/>
              </a:rPr>
              <a:t>Análisis exploratorio</a:t>
            </a:r>
            <a:endParaRPr lang="en-US" sz="4374" dirty="0"/>
          </a:p>
        </p:txBody>
      </p:sp>
    </p:spTree>
    <p:extLst>
      <p:ext uri="{BB962C8B-B14F-4D97-AF65-F5344CB8AC3E}">
        <p14:creationId xmlns:p14="http://schemas.microsoft.com/office/powerpoint/2010/main" val="146793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FB274-38AF-2E76-D2C5-9EC57FB675C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8B71733-14FB-8846-FB50-128E790C84EF}"/>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BCD6476D-79D1-5C1E-31DE-84951213FCB3}"/>
              </a:ext>
            </a:extLst>
          </p:cNvPr>
          <p:cNvSpPr/>
          <p:nvPr/>
        </p:nvSpPr>
        <p:spPr>
          <a:xfrm>
            <a:off x="4299466" y="755473"/>
            <a:ext cx="6031468" cy="694373"/>
          </a:xfrm>
          <a:prstGeom prst="rect">
            <a:avLst/>
          </a:prstGeom>
          <a:noFill/>
          <a:ln/>
        </p:spPr>
        <p:txBody>
          <a:bodyPr wrap="none" rtlCol="0" anchor="t"/>
          <a:lstStyle/>
          <a:p>
            <a:pPr marL="0" indent="0" algn="ctr">
              <a:lnSpc>
                <a:spcPts val="5468"/>
              </a:lnSpc>
              <a:buNone/>
            </a:pPr>
            <a:endParaRPr lang="en-US" sz="4374" dirty="0"/>
          </a:p>
        </p:txBody>
      </p:sp>
      <p:pic>
        <p:nvPicPr>
          <p:cNvPr id="3" name="Imagen 2">
            <a:extLst>
              <a:ext uri="{FF2B5EF4-FFF2-40B4-BE49-F238E27FC236}">
                <a16:creationId xmlns:a16="http://schemas.microsoft.com/office/drawing/2014/main" id="{8643203B-5B0E-5536-8F59-FCC79716267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6235" y="1014684"/>
            <a:ext cx="7637929" cy="6980816"/>
          </a:xfrm>
          <a:prstGeom prst="rect">
            <a:avLst/>
          </a:prstGeom>
          <a:noFill/>
          <a:ln>
            <a:noFill/>
          </a:ln>
        </p:spPr>
      </p:pic>
      <p:sp>
        <p:nvSpPr>
          <p:cNvPr id="7" name="Text 1">
            <a:extLst>
              <a:ext uri="{FF2B5EF4-FFF2-40B4-BE49-F238E27FC236}">
                <a16:creationId xmlns:a16="http://schemas.microsoft.com/office/drawing/2014/main" id="{1A5FEE5C-4E17-ADC7-B79D-C4CB3B254FB6}"/>
              </a:ext>
            </a:extLst>
          </p:cNvPr>
          <p:cNvSpPr/>
          <p:nvPr/>
        </p:nvSpPr>
        <p:spPr>
          <a:xfrm>
            <a:off x="4299465" y="86211"/>
            <a:ext cx="6031468" cy="694373"/>
          </a:xfrm>
          <a:prstGeom prst="rect">
            <a:avLst/>
          </a:prstGeom>
          <a:noFill/>
          <a:ln/>
        </p:spPr>
        <p:txBody>
          <a:bodyPr wrap="none" rtlCol="0" anchor="t"/>
          <a:lstStyle/>
          <a:p>
            <a:pPr marL="0" indent="0" algn="ctr">
              <a:lnSpc>
                <a:spcPts val="5468"/>
              </a:lnSpc>
              <a:buNone/>
            </a:pPr>
            <a:r>
              <a:rPr lang="es-CO" sz="4374" b="1" dirty="0">
                <a:solidFill>
                  <a:srgbClr val="FFFFFF"/>
                </a:solidFill>
                <a:latin typeface="Nunito" pitchFamily="34" charset="0"/>
              </a:rPr>
              <a:t>Análisis exploratorio</a:t>
            </a:r>
            <a:endParaRPr lang="en-US" sz="4374" dirty="0"/>
          </a:p>
        </p:txBody>
      </p:sp>
    </p:spTree>
    <p:extLst>
      <p:ext uri="{BB962C8B-B14F-4D97-AF65-F5344CB8AC3E}">
        <p14:creationId xmlns:p14="http://schemas.microsoft.com/office/powerpoint/2010/main" val="213910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F4FC4-236A-DD64-DA52-FE3C53C94F7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AF4B7EA-B50F-95E7-A8E6-B9B193FD58D3}"/>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EF065B7-866D-9E16-BAF2-D124E9CE0AAE}"/>
              </a:ext>
            </a:extLst>
          </p:cNvPr>
          <p:cNvSpPr/>
          <p:nvPr/>
        </p:nvSpPr>
        <p:spPr>
          <a:xfrm>
            <a:off x="4299466" y="755473"/>
            <a:ext cx="6031468" cy="694373"/>
          </a:xfrm>
          <a:prstGeom prst="rect">
            <a:avLst/>
          </a:prstGeom>
          <a:noFill/>
          <a:ln/>
        </p:spPr>
        <p:txBody>
          <a:bodyPr wrap="none" rtlCol="0" anchor="t"/>
          <a:lstStyle/>
          <a:p>
            <a:pPr marL="0" indent="0" algn="ctr">
              <a:lnSpc>
                <a:spcPts val="5468"/>
              </a:lnSpc>
              <a:buNone/>
            </a:pPr>
            <a:endParaRPr lang="en-US" sz="4374" dirty="0"/>
          </a:p>
        </p:txBody>
      </p:sp>
      <p:pic>
        <p:nvPicPr>
          <p:cNvPr id="1026" name="Picture 2">
            <a:extLst>
              <a:ext uri="{FF2B5EF4-FFF2-40B4-BE49-F238E27FC236}">
                <a16:creationId xmlns:a16="http://schemas.microsoft.com/office/drawing/2014/main" id="{E9E66DE1-7D77-3704-B149-AD78B856D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705" y="1190371"/>
            <a:ext cx="8058150" cy="6677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1">
            <a:extLst>
              <a:ext uri="{FF2B5EF4-FFF2-40B4-BE49-F238E27FC236}">
                <a16:creationId xmlns:a16="http://schemas.microsoft.com/office/drawing/2014/main" id="{605BEB80-C57E-588C-E1DC-6199F48A7A14}"/>
              </a:ext>
            </a:extLst>
          </p:cNvPr>
          <p:cNvSpPr/>
          <p:nvPr/>
        </p:nvSpPr>
        <p:spPr>
          <a:xfrm>
            <a:off x="4299466" y="278549"/>
            <a:ext cx="6031468" cy="694373"/>
          </a:xfrm>
          <a:prstGeom prst="rect">
            <a:avLst/>
          </a:prstGeom>
          <a:noFill/>
          <a:ln/>
        </p:spPr>
        <p:txBody>
          <a:bodyPr wrap="none" rtlCol="0" anchor="t"/>
          <a:lstStyle/>
          <a:p>
            <a:pPr marL="0" indent="0" algn="ctr">
              <a:lnSpc>
                <a:spcPts val="5468"/>
              </a:lnSpc>
              <a:buNone/>
            </a:pPr>
            <a:r>
              <a:rPr lang="es-CO" sz="4374" b="1" dirty="0">
                <a:solidFill>
                  <a:srgbClr val="FFFFFF"/>
                </a:solidFill>
                <a:latin typeface="Nunito" pitchFamily="34" charset="0"/>
              </a:rPr>
              <a:t>Análisis exploratorio</a:t>
            </a:r>
            <a:endParaRPr lang="en-US" sz="4374" dirty="0"/>
          </a:p>
        </p:txBody>
      </p:sp>
    </p:spTree>
    <p:extLst>
      <p:ext uri="{BB962C8B-B14F-4D97-AF65-F5344CB8AC3E}">
        <p14:creationId xmlns:p14="http://schemas.microsoft.com/office/powerpoint/2010/main" val="360351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9B5C8-1312-6B9A-EB40-74BB5089022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66B7234-80E6-49F4-1DA4-46837ECB20DD}"/>
              </a:ext>
            </a:extLst>
          </p:cNvPr>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a:extLst>
              <a:ext uri="{FF2B5EF4-FFF2-40B4-BE49-F238E27FC236}">
                <a16:creationId xmlns:a16="http://schemas.microsoft.com/office/drawing/2014/main" id="{4FDAE891-7179-877E-D718-3B083A2E3E6F}"/>
              </a:ext>
            </a:extLst>
          </p:cNvPr>
          <p:cNvPicPr>
            <a:picLocks noChangeAspect="1"/>
          </p:cNvPicPr>
          <p:nvPr/>
        </p:nvPicPr>
        <p:blipFill>
          <a:blip r:embed="rId4"/>
          <a:stretch>
            <a:fillRect/>
          </a:stretch>
        </p:blipFill>
        <p:spPr>
          <a:xfrm>
            <a:off x="10972800" y="-2587"/>
            <a:ext cx="3657600" cy="8229600"/>
          </a:xfrm>
          <a:prstGeom prst="rect">
            <a:avLst/>
          </a:prstGeom>
        </p:spPr>
      </p:pic>
      <p:sp>
        <p:nvSpPr>
          <p:cNvPr id="5" name="Text 1">
            <a:extLst>
              <a:ext uri="{FF2B5EF4-FFF2-40B4-BE49-F238E27FC236}">
                <a16:creationId xmlns:a16="http://schemas.microsoft.com/office/drawing/2014/main" id="{7AA13D37-4682-D372-ECC9-681B31818C0C}"/>
              </a:ext>
            </a:extLst>
          </p:cNvPr>
          <p:cNvSpPr/>
          <p:nvPr/>
        </p:nvSpPr>
        <p:spPr>
          <a:xfrm>
            <a:off x="1228563" y="390883"/>
            <a:ext cx="6057543" cy="694373"/>
          </a:xfrm>
          <a:prstGeom prst="rect">
            <a:avLst/>
          </a:prstGeom>
          <a:noFill/>
          <a:ln/>
        </p:spPr>
        <p:txBody>
          <a:bodyPr wrap="none" rtlCol="0" anchor="t"/>
          <a:lstStyle/>
          <a:p>
            <a:pPr marL="0" indent="0">
              <a:lnSpc>
                <a:spcPts val="5468"/>
              </a:lnSpc>
              <a:buNone/>
            </a:pPr>
            <a:r>
              <a:rPr lang="en-US" sz="4374" b="1" dirty="0" err="1">
                <a:solidFill>
                  <a:srgbClr val="FFFFFF"/>
                </a:solidFill>
                <a:latin typeface="Nunito" pitchFamily="34" charset="0"/>
                <a:ea typeface="Nunito" pitchFamily="34" charset="-122"/>
                <a:cs typeface="Nunito" pitchFamily="34" charset="-120"/>
              </a:rPr>
              <a:t>Limpieza</a:t>
            </a:r>
            <a:r>
              <a:rPr lang="en-US" sz="4374" b="1" dirty="0">
                <a:solidFill>
                  <a:srgbClr val="FFFFFF"/>
                </a:solidFill>
                <a:latin typeface="Nunito" pitchFamily="34" charset="0"/>
                <a:ea typeface="Nunito" pitchFamily="34" charset="-122"/>
                <a:cs typeface="Nunito" pitchFamily="34" charset="-120"/>
              </a:rPr>
              <a:t> y </a:t>
            </a:r>
            <a:r>
              <a:rPr lang="en-US" sz="4374" b="1" dirty="0" err="1">
                <a:solidFill>
                  <a:srgbClr val="FFFFFF"/>
                </a:solidFill>
                <a:latin typeface="Nunito" pitchFamily="34" charset="0"/>
                <a:ea typeface="Nunito" pitchFamily="34" charset="-122"/>
                <a:cs typeface="Nunito" pitchFamily="34" charset="-120"/>
              </a:rPr>
              <a:t>procesamiento</a:t>
            </a:r>
            <a:endParaRPr lang="en-US" sz="4374" dirty="0"/>
          </a:p>
        </p:txBody>
      </p:sp>
      <p:sp>
        <p:nvSpPr>
          <p:cNvPr id="11" name="Text 7">
            <a:extLst>
              <a:ext uri="{FF2B5EF4-FFF2-40B4-BE49-F238E27FC236}">
                <a16:creationId xmlns:a16="http://schemas.microsoft.com/office/drawing/2014/main" id="{739ECC30-F653-1DFB-CCA5-67E92FCC2BE5}"/>
              </a:ext>
            </a:extLst>
          </p:cNvPr>
          <p:cNvSpPr/>
          <p:nvPr/>
        </p:nvSpPr>
        <p:spPr>
          <a:xfrm>
            <a:off x="1228563" y="1551615"/>
            <a:ext cx="8400324" cy="2056800"/>
          </a:xfrm>
          <a:prstGeom prst="rect">
            <a:avLst/>
          </a:prstGeom>
          <a:noFill/>
          <a:ln/>
        </p:spPr>
        <p:txBody>
          <a:bodyPr wrap="square" rtlCol="0" anchor="t"/>
          <a:lstStyle/>
          <a:p>
            <a:pPr>
              <a:lnSpc>
                <a:spcPts val="2799"/>
              </a:lnSpc>
            </a:pPr>
            <a:r>
              <a:rPr lang="es-CO" sz="1750" dirty="0">
                <a:solidFill>
                  <a:schemeClr val="bg2"/>
                </a:solidFill>
              </a:rPr>
              <a:t>Para nuestra limpieza de datos nos percatamos que la columna </a:t>
            </a:r>
            <a:r>
              <a:rPr lang="en-US" sz="1600" b="0" dirty="0">
                <a:solidFill>
                  <a:srgbClr val="CE9178"/>
                </a:solidFill>
                <a:effectLst/>
                <a:latin typeface="Courier New" panose="02070309020205020404" pitchFamily="49" charset="0"/>
              </a:rPr>
              <a:t>"Your Current Zip Code / Pin Code“ </a:t>
            </a:r>
            <a:r>
              <a:rPr lang="en-US" sz="1600" b="0" dirty="0">
                <a:solidFill>
                  <a:schemeClr val="bg2"/>
                </a:solidFill>
                <a:effectLst/>
                <a:latin typeface="Courier New" panose="02070309020205020404" pitchFamily="49" charset="0"/>
              </a:rPr>
              <a:t>y la </a:t>
            </a:r>
            <a:r>
              <a:rPr lang="en-US" sz="1600" b="0" dirty="0" err="1">
                <a:solidFill>
                  <a:schemeClr val="bg2"/>
                </a:solidFill>
                <a:effectLst/>
                <a:latin typeface="Courier New" panose="02070309020205020404" pitchFamily="49" charset="0"/>
              </a:rPr>
              <a:t>columna</a:t>
            </a:r>
            <a:r>
              <a:rPr lang="en-US" sz="1600" b="0" dirty="0">
                <a:solidFill>
                  <a:schemeClr val="bg2"/>
                </a:solidFill>
                <a:effectLst/>
                <a:latin typeface="Courier New" panose="02070309020205020404" pitchFamily="49" charset="0"/>
              </a:rPr>
              <a:t> </a:t>
            </a:r>
            <a:r>
              <a:rPr lang="en-US" sz="1600" b="0" dirty="0">
                <a:solidFill>
                  <a:srgbClr val="CE9178"/>
                </a:solidFill>
                <a:effectLst/>
                <a:latin typeface="Courier New" panose="02070309020205020404" pitchFamily="49" charset="0"/>
              </a:rPr>
              <a:t>"Your Current Country.“ </a:t>
            </a:r>
            <a:r>
              <a:rPr lang="en-US" sz="1600" b="0" dirty="0">
                <a:solidFill>
                  <a:schemeClr val="bg2"/>
                </a:solidFill>
                <a:effectLst/>
                <a:latin typeface="Courier New" panose="02070309020205020404" pitchFamily="49" charset="0"/>
              </a:rPr>
              <a:t>no </a:t>
            </a:r>
            <a:r>
              <a:rPr lang="en-US" sz="1600" b="0" dirty="0" err="1">
                <a:solidFill>
                  <a:schemeClr val="bg2"/>
                </a:solidFill>
                <a:effectLst/>
                <a:latin typeface="Courier New" panose="02070309020205020404" pitchFamily="49" charset="0"/>
              </a:rPr>
              <a:t>aportaba</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informacion</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relevante</a:t>
            </a:r>
            <a:r>
              <a:rPr lang="en-US" sz="1600" b="0" dirty="0">
                <a:solidFill>
                  <a:schemeClr val="bg2"/>
                </a:solidFill>
                <a:effectLst/>
                <a:latin typeface="Courier New" panose="02070309020205020404" pitchFamily="49" charset="0"/>
              </a:rPr>
              <a:t> para </a:t>
            </a:r>
            <a:r>
              <a:rPr lang="en-US" sz="1600" b="0" dirty="0" err="1">
                <a:solidFill>
                  <a:schemeClr val="bg2"/>
                </a:solidFill>
                <a:effectLst/>
                <a:latin typeface="Courier New" panose="02070309020205020404" pitchFamily="49" charset="0"/>
              </a:rPr>
              <a:t>el</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analisis</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por</a:t>
            </a:r>
            <a:r>
              <a:rPr lang="en-US" sz="1600" b="0" dirty="0">
                <a:solidFill>
                  <a:schemeClr val="bg2"/>
                </a:solidFill>
                <a:effectLst/>
                <a:latin typeface="Courier New" panose="02070309020205020404" pitchFamily="49" charset="0"/>
              </a:rPr>
              <a:t> lo que lo </a:t>
            </a:r>
            <a:r>
              <a:rPr lang="en-US" sz="1600" b="0" dirty="0" err="1">
                <a:solidFill>
                  <a:schemeClr val="bg2"/>
                </a:solidFill>
                <a:effectLst/>
                <a:latin typeface="Courier New" panose="02070309020205020404" pitchFamily="49" charset="0"/>
              </a:rPr>
              <a:t>eliminamos</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convertimos</a:t>
            </a:r>
            <a:r>
              <a:rPr lang="en-US" sz="1600" b="0" dirty="0">
                <a:solidFill>
                  <a:schemeClr val="bg2"/>
                </a:solidFill>
                <a:effectLst/>
                <a:latin typeface="Courier New" panose="02070309020205020404" pitchFamily="49" charset="0"/>
              </a:rPr>
              <a:t> la </a:t>
            </a:r>
            <a:r>
              <a:rPr lang="en-US" sz="1600" b="0" dirty="0" err="1">
                <a:solidFill>
                  <a:schemeClr val="bg2"/>
                </a:solidFill>
                <a:effectLst/>
                <a:latin typeface="Courier New" panose="02070309020205020404" pitchFamily="49" charset="0"/>
              </a:rPr>
              <a:t>columna</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objetivo</a:t>
            </a:r>
            <a:r>
              <a:rPr lang="en-US" sz="1600" b="0" dirty="0">
                <a:solidFill>
                  <a:schemeClr val="bg2"/>
                </a:solidFill>
                <a:effectLst/>
                <a:latin typeface="Courier New" panose="02070309020205020404" pitchFamily="49" charset="0"/>
              </a:rPr>
              <a:t> </a:t>
            </a:r>
            <a:r>
              <a:rPr lang="en-US" sz="1600" b="0" dirty="0">
                <a:solidFill>
                  <a:srgbClr val="CE9178"/>
                </a:solidFill>
                <a:effectLst/>
                <a:latin typeface="Courier New" panose="02070309020205020404" pitchFamily="49" charset="0"/>
              </a:rPr>
              <a:t>"Which of the below Employers would you work with.“</a:t>
            </a:r>
            <a:r>
              <a:rPr lang="en-US" sz="1600" dirty="0">
                <a:solidFill>
                  <a:srgbClr val="D4D4D4"/>
                </a:solidFill>
                <a:latin typeface="Courier New" panose="02070309020205020404" pitchFamily="49" charset="0"/>
              </a:rPr>
              <a:t> </a:t>
            </a:r>
            <a:r>
              <a:rPr lang="en-US" sz="1600" dirty="0" err="1">
                <a:solidFill>
                  <a:srgbClr val="D4D4D4"/>
                </a:solidFill>
                <a:latin typeface="Courier New" panose="02070309020205020404" pitchFamily="49" charset="0"/>
              </a:rPr>
              <a:t>en</a:t>
            </a:r>
            <a:r>
              <a:rPr lang="en-US" sz="1600" dirty="0">
                <a:solidFill>
                  <a:srgbClr val="D4D4D4"/>
                </a:solidFill>
                <a:latin typeface="Courier New" panose="02070309020205020404" pitchFamily="49" charset="0"/>
              </a:rPr>
              <a:t> </a:t>
            </a:r>
            <a:r>
              <a:rPr lang="en-US" sz="1600" dirty="0" err="1">
                <a:solidFill>
                  <a:srgbClr val="D4D4D4"/>
                </a:solidFill>
                <a:latin typeface="Courier New" panose="02070309020205020404" pitchFamily="49" charset="0"/>
              </a:rPr>
              <a:t>binaria</a:t>
            </a:r>
            <a:r>
              <a:rPr lang="en-US" sz="1600" dirty="0">
                <a:solidFill>
                  <a:srgbClr val="D4D4D4"/>
                </a:solidFill>
                <a:latin typeface="Courier New" panose="02070309020205020404" pitchFamily="49" charset="0"/>
              </a:rPr>
              <a:t> para </a:t>
            </a:r>
            <a:r>
              <a:rPr lang="en-US" sz="1600" dirty="0" err="1">
                <a:solidFill>
                  <a:srgbClr val="D4D4D4"/>
                </a:solidFill>
                <a:latin typeface="Courier New" panose="02070309020205020404" pitchFamily="49" charset="0"/>
              </a:rPr>
              <a:t>facilitar</a:t>
            </a:r>
            <a:r>
              <a:rPr lang="en-US" sz="1600" dirty="0">
                <a:solidFill>
                  <a:srgbClr val="D4D4D4"/>
                </a:solidFill>
                <a:latin typeface="Courier New" panose="02070309020205020404" pitchFamily="49" charset="0"/>
              </a:rPr>
              <a:t> </a:t>
            </a:r>
            <a:r>
              <a:rPr lang="en-US" sz="1600" dirty="0" err="1">
                <a:solidFill>
                  <a:srgbClr val="D4D4D4"/>
                </a:solidFill>
                <a:latin typeface="Courier New" panose="02070309020205020404" pitchFamily="49" charset="0"/>
              </a:rPr>
              <a:t>su</a:t>
            </a:r>
            <a:r>
              <a:rPr lang="en-US" sz="1600" dirty="0">
                <a:solidFill>
                  <a:srgbClr val="D4D4D4"/>
                </a:solidFill>
                <a:latin typeface="Courier New" panose="02070309020205020404" pitchFamily="49" charset="0"/>
              </a:rPr>
              <a:t> </a:t>
            </a:r>
            <a:r>
              <a:rPr lang="en-US" sz="1600" dirty="0" err="1">
                <a:solidFill>
                  <a:srgbClr val="D4D4D4"/>
                </a:solidFill>
                <a:latin typeface="Courier New" panose="02070309020205020404" pitchFamily="49" charset="0"/>
              </a:rPr>
              <a:t>interpretacion</a:t>
            </a:r>
            <a:r>
              <a:rPr lang="en-US" sz="1600" b="0" dirty="0">
                <a:solidFill>
                  <a:schemeClr val="bg2"/>
                </a:solidFill>
                <a:effectLst/>
                <a:latin typeface="Courier New" panose="02070309020205020404" pitchFamily="49" charset="0"/>
              </a:rPr>
              <a:t> de </a:t>
            </a:r>
            <a:r>
              <a:rPr lang="en-US" sz="1600" b="0" dirty="0" err="1">
                <a:solidFill>
                  <a:schemeClr val="bg2"/>
                </a:solidFill>
                <a:effectLst/>
                <a:latin typeface="Courier New" panose="02070309020205020404" pitchFamily="49" charset="0"/>
              </a:rPr>
              <a:t>igual</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manera</a:t>
            </a:r>
            <a:r>
              <a:rPr lang="en-US" sz="1600" b="0" dirty="0">
                <a:solidFill>
                  <a:schemeClr val="bg2"/>
                </a:solidFill>
                <a:effectLst/>
                <a:latin typeface="Courier New" panose="02070309020205020404" pitchFamily="49" charset="0"/>
              </a:rPr>
              <a:t> con </a:t>
            </a:r>
            <a:r>
              <a:rPr lang="en-US" sz="1600" b="0" dirty="0" err="1">
                <a:solidFill>
                  <a:schemeClr val="bg2"/>
                </a:solidFill>
                <a:effectLst/>
                <a:latin typeface="Courier New" panose="02070309020205020404" pitchFamily="49" charset="0"/>
              </a:rPr>
              <a:t>label_encoder</a:t>
            </a:r>
            <a:r>
              <a:rPr lang="en-US" sz="1600" b="0" dirty="0">
                <a:solidFill>
                  <a:schemeClr val="bg2"/>
                </a:solidFill>
                <a:effectLst/>
                <a:latin typeface="Courier New" panose="02070309020205020404" pitchFamily="49" charset="0"/>
              </a:rPr>
              <a:t> se </a:t>
            </a:r>
            <a:r>
              <a:rPr lang="en-US" sz="1600" b="0" dirty="0" err="1">
                <a:solidFill>
                  <a:schemeClr val="bg2"/>
                </a:solidFill>
                <a:effectLst/>
                <a:latin typeface="Courier New" panose="02070309020205020404" pitchFamily="49" charset="0"/>
              </a:rPr>
              <a:t>convirtieron</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los</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datos</a:t>
            </a:r>
            <a:r>
              <a:rPr lang="en-US" sz="1600" b="0" dirty="0">
                <a:solidFill>
                  <a:schemeClr val="bg2"/>
                </a:solidFill>
                <a:effectLst/>
                <a:latin typeface="Courier New" panose="02070309020205020404" pitchFamily="49" charset="0"/>
              </a:rPr>
              <a:t> a </a:t>
            </a:r>
            <a:r>
              <a:rPr lang="en-US" sz="1600" b="0" dirty="0" err="1">
                <a:solidFill>
                  <a:schemeClr val="bg2"/>
                </a:solidFill>
                <a:effectLst/>
                <a:latin typeface="Courier New" panose="02070309020205020404" pitchFamily="49" charset="0"/>
              </a:rPr>
              <a:t>numericos</a:t>
            </a:r>
            <a:r>
              <a:rPr lang="en-US" sz="1600" b="0" dirty="0">
                <a:solidFill>
                  <a:schemeClr val="bg2"/>
                </a:solidFill>
                <a:effectLst/>
                <a:latin typeface="Courier New" panose="02070309020205020404" pitchFamily="49" charset="0"/>
              </a:rPr>
              <a:t> para </a:t>
            </a:r>
            <a:r>
              <a:rPr lang="en-US" sz="1600" b="0" dirty="0" err="1">
                <a:solidFill>
                  <a:schemeClr val="bg2"/>
                </a:solidFill>
                <a:effectLst/>
                <a:latin typeface="Courier New" panose="02070309020205020404" pitchFamily="49" charset="0"/>
              </a:rPr>
              <a:t>poder</a:t>
            </a:r>
            <a:r>
              <a:rPr lang="en-US" sz="1600" b="0" dirty="0">
                <a:solidFill>
                  <a:schemeClr val="bg2"/>
                </a:solidFill>
                <a:effectLst/>
                <a:latin typeface="Courier New" panose="02070309020205020404" pitchFamily="49" charset="0"/>
              </a:rPr>
              <a:t> </a:t>
            </a:r>
            <a:r>
              <a:rPr lang="en-US" sz="1600" b="0" dirty="0" err="1">
                <a:solidFill>
                  <a:schemeClr val="bg2"/>
                </a:solidFill>
                <a:effectLst/>
                <a:latin typeface="Courier New" panose="02070309020205020404" pitchFamily="49" charset="0"/>
              </a:rPr>
              <a:t>trabajar</a:t>
            </a:r>
            <a:r>
              <a:rPr lang="en-US" sz="1600" b="0" dirty="0">
                <a:solidFill>
                  <a:schemeClr val="bg2"/>
                </a:solidFill>
                <a:effectLst/>
                <a:latin typeface="Courier New" panose="02070309020205020404" pitchFamily="49" charset="0"/>
              </a:rPr>
              <a:t> con </a:t>
            </a:r>
            <a:r>
              <a:rPr lang="en-US" sz="1600" b="0" dirty="0" err="1">
                <a:solidFill>
                  <a:schemeClr val="bg2"/>
                </a:solidFill>
                <a:effectLst/>
                <a:latin typeface="Courier New" panose="02070309020205020404" pitchFamily="49" charset="0"/>
              </a:rPr>
              <a:t>ellos</a:t>
            </a:r>
            <a:r>
              <a:rPr lang="en-US" sz="1600" dirty="0">
                <a:solidFill>
                  <a:schemeClr val="bg2"/>
                </a:solidFill>
                <a:latin typeface="Courier New" panose="02070309020205020404" pitchFamily="49" charset="0"/>
              </a:rPr>
              <a:t>.</a:t>
            </a:r>
            <a:endParaRPr lang="en-US" sz="1600" b="0" dirty="0">
              <a:solidFill>
                <a:srgbClr val="D4D4D4"/>
              </a:solidFill>
              <a:effectLst/>
              <a:latin typeface="Courier New" panose="02070309020205020404" pitchFamily="49" charset="0"/>
            </a:endParaRPr>
          </a:p>
          <a:p>
            <a:pPr>
              <a:lnSpc>
                <a:spcPts val="2799"/>
              </a:lnSpc>
            </a:pPr>
            <a:endParaRPr lang="en-US" sz="1600" b="0" dirty="0">
              <a:solidFill>
                <a:srgbClr val="D4D4D4"/>
              </a:solidFill>
              <a:effectLst/>
              <a:latin typeface="Courier New" panose="02070309020205020404" pitchFamily="49" charset="0"/>
            </a:endParaRPr>
          </a:p>
          <a:p>
            <a:pPr marL="0" indent="0">
              <a:lnSpc>
                <a:spcPts val="2799"/>
              </a:lnSpc>
              <a:buNone/>
            </a:pPr>
            <a:endParaRPr lang="en-US" sz="1750" dirty="0">
              <a:solidFill>
                <a:schemeClr val="bg2"/>
              </a:solidFill>
            </a:endParaRPr>
          </a:p>
        </p:txBody>
      </p:sp>
      <p:pic>
        <p:nvPicPr>
          <p:cNvPr id="14" name="Imagen 13">
            <a:extLst>
              <a:ext uri="{FF2B5EF4-FFF2-40B4-BE49-F238E27FC236}">
                <a16:creationId xmlns:a16="http://schemas.microsoft.com/office/drawing/2014/main" id="{49B6CD70-6745-9660-9E42-6525CCB13966}"/>
              </a:ext>
            </a:extLst>
          </p:cNvPr>
          <p:cNvPicPr>
            <a:picLocks noChangeAspect="1"/>
          </p:cNvPicPr>
          <p:nvPr/>
        </p:nvPicPr>
        <p:blipFill>
          <a:blip r:embed="rId5"/>
          <a:stretch>
            <a:fillRect/>
          </a:stretch>
        </p:blipFill>
        <p:spPr>
          <a:xfrm>
            <a:off x="319068" y="4628344"/>
            <a:ext cx="9928903" cy="3210373"/>
          </a:xfrm>
          <a:prstGeom prst="rect">
            <a:avLst/>
          </a:prstGeom>
        </p:spPr>
      </p:pic>
    </p:spTree>
    <p:extLst>
      <p:ext uri="{BB962C8B-B14F-4D97-AF65-F5344CB8AC3E}">
        <p14:creationId xmlns:p14="http://schemas.microsoft.com/office/powerpoint/2010/main" val="357886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00674-E8FF-55D8-DB8E-6B59B52E0C8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F88CD2E-D87D-44A8-691E-D4CDF51A0691}"/>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318A56D1-0E18-4FF2-F4A8-2A3CDAB44682}"/>
              </a:ext>
            </a:extLst>
          </p:cNvPr>
          <p:cNvSpPr/>
          <p:nvPr/>
        </p:nvSpPr>
        <p:spPr>
          <a:xfrm>
            <a:off x="3838456" y="427673"/>
            <a:ext cx="6953488" cy="1458039"/>
          </a:xfrm>
          <a:prstGeom prst="rect">
            <a:avLst/>
          </a:prstGeom>
          <a:noFill/>
          <a:ln/>
        </p:spPr>
        <p:txBody>
          <a:bodyPr wrap="square" rtlCol="0" anchor="t"/>
          <a:lstStyle/>
          <a:p>
            <a:pPr marL="0" indent="0">
              <a:lnSpc>
                <a:spcPts val="3827"/>
              </a:lnSpc>
              <a:buNone/>
            </a:pPr>
            <a:endParaRPr lang="en-US" sz="3062" dirty="0"/>
          </a:p>
        </p:txBody>
      </p:sp>
      <p:sp>
        <p:nvSpPr>
          <p:cNvPr id="28" name="Text 9">
            <a:extLst>
              <a:ext uri="{FF2B5EF4-FFF2-40B4-BE49-F238E27FC236}">
                <a16:creationId xmlns:a16="http://schemas.microsoft.com/office/drawing/2014/main" id="{39F3C8E6-1DE9-AD35-E0BD-412151E56EBF}"/>
              </a:ext>
            </a:extLst>
          </p:cNvPr>
          <p:cNvSpPr/>
          <p:nvPr/>
        </p:nvSpPr>
        <p:spPr>
          <a:xfrm>
            <a:off x="5076944" y="681928"/>
            <a:ext cx="3888462" cy="486013"/>
          </a:xfrm>
          <a:prstGeom prst="rect">
            <a:avLst/>
          </a:prstGeom>
          <a:noFill/>
          <a:ln/>
        </p:spPr>
        <p:txBody>
          <a:bodyPr wrap="none" rtlCol="0" anchor="t"/>
          <a:lstStyle/>
          <a:p>
            <a:pPr marL="0" indent="0">
              <a:lnSpc>
                <a:spcPts val="3827"/>
              </a:lnSpc>
              <a:buNone/>
            </a:pPr>
            <a:r>
              <a:rPr lang="en-US" sz="3062" b="1" dirty="0">
                <a:solidFill>
                  <a:srgbClr val="FFFFFF"/>
                </a:solidFill>
                <a:latin typeface="Nunito" pitchFamily="34" charset="0"/>
                <a:ea typeface="Nunito" pitchFamily="34" charset="-122"/>
                <a:cs typeface="Nunito" pitchFamily="34" charset="-120"/>
              </a:rPr>
              <a:t>Objetivo del Proyecto</a:t>
            </a:r>
            <a:endParaRPr lang="en-US" sz="3062" dirty="0"/>
          </a:p>
        </p:txBody>
      </p:sp>
      <p:sp>
        <p:nvSpPr>
          <p:cNvPr id="29" name="Text 10">
            <a:extLst>
              <a:ext uri="{FF2B5EF4-FFF2-40B4-BE49-F238E27FC236}">
                <a16:creationId xmlns:a16="http://schemas.microsoft.com/office/drawing/2014/main" id="{FC8C7330-C128-24B6-14E9-C3959D029699}"/>
              </a:ext>
            </a:extLst>
          </p:cNvPr>
          <p:cNvSpPr/>
          <p:nvPr/>
        </p:nvSpPr>
        <p:spPr>
          <a:xfrm>
            <a:off x="3838456" y="1777187"/>
            <a:ext cx="6953488" cy="994886"/>
          </a:xfrm>
          <a:prstGeom prst="rect">
            <a:avLst/>
          </a:prstGeom>
          <a:noFill/>
          <a:ln/>
        </p:spPr>
        <p:txBody>
          <a:bodyPr wrap="square" rtlCol="0" anchor="t"/>
          <a:lstStyle/>
          <a:p>
            <a:pPr marL="0" indent="0">
              <a:lnSpc>
                <a:spcPts val="1960"/>
              </a:lnSpc>
              <a:buNone/>
            </a:pPr>
            <a:r>
              <a:rPr lang="en-US" sz="1600" dirty="0">
                <a:solidFill>
                  <a:srgbClr val="FFFFFF"/>
                </a:solidFill>
                <a:latin typeface="PT Sans" pitchFamily="34" charset="0"/>
                <a:ea typeface="PT Sans" pitchFamily="34" charset="-122"/>
                <a:cs typeface="PT Sans" pitchFamily="34" charset="-120"/>
              </a:rPr>
              <a:t>El objetivo de este proyecto es identificar y comprender los factores que influyen en la elección de empresa de la Generación Z en India, centrándonos en la cultura de aprendizaje y las recompensas. Utilizando un enfoque de aprendizaje automático, buscamos desarrollar un </a:t>
            </a:r>
            <a:r>
              <a:rPr lang="en-US" sz="1600" dirty="0" err="1">
                <a:solidFill>
                  <a:srgbClr val="FFFFFF"/>
                </a:solidFill>
                <a:latin typeface="PT Sans" pitchFamily="34" charset="0"/>
                <a:ea typeface="PT Sans" pitchFamily="34" charset="-122"/>
                <a:cs typeface="PT Sans" pitchFamily="34" charset="-120"/>
              </a:rPr>
              <a:t>modelo</a:t>
            </a:r>
            <a:r>
              <a:rPr lang="en-US" sz="1600" dirty="0">
                <a:solidFill>
                  <a:srgbClr val="FFFFFF"/>
                </a:solidFill>
                <a:latin typeface="PT Sans" pitchFamily="34" charset="0"/>
                <a:ea typeface="PT Sans" pitchFamily="34" charset="-122"/>
                <a:cs typeface="PT Sans" pitchFamily="34" charset="-120"/>
              </a:rPr>
              <a:t> predictivo que pueda predecir las preferencias de la Generación Z al elegir empleador.</a:t>
            </a:r>
            <a:endParaRPr lang="en-US" sz="1600" dirty="0"/>
          </a:p>
        </p:txBody>
      </p:sp>
      <p:sp>
        <p:nvSpPr>
          <p:cNvPr id="30" name="Text 11">
            <a:extLst>
              <a:ext uri="{FF2B5EF4-FFF2-40B4-BE49-F238E27FC236}">
                <a16:creationId xmlns:a16="http://schemas.microsoft.com/office/drawing/2014/main" id="{0691D8AE-496D-84B5-32AF-FE4EE2B801B4}"/>
              </a:ext>
            </a:extLst>
          </p:cNvPr>
          <p:cNvSpPr/>
          <p:nvPr/>
        </p:nvSpPr>
        <p:spPr>
          <a:xfrm>
            <a:off x="3747016" y="3827918"/>
            <a:ext cx="6548318" cy="486013"/>
          </a:xfrm>
          <a:prstGeom prst="rect">
            <a:avLst/>
          </a:prstGeom>
          <a:noFill/>
          <a:ln/>
        </p:spPr>
        <p:txBody>
          <a:bodyPr wrap="none" rtlCol="0" anchor="t"/>
          <a:lstStyle/>
          <a:p>
            <a:pPr marL="0" indent="0">
              <a:lnSpc>
                <a:spcPts val="3827"/>
              </a:lnSpc>
              <a:buNone/>
            </a:pPr>
            <a:r>
              <a:rPr lang="en-US" sz="3062" b="1" dirty="0">
                <a:solidFill>
                  <a:srgbClr val="FFFFFF"/>
                </a:solidFill>
                <a:latin typeface="Nunito" pitchFamily="34" charset="0"/>
                <a:ea typeface="Nunito" pitchFamily="34" charset="-122"/>
                <a:cs typeface="Nunito" pitchFamily="34" charset="-120"/>
              </a:rPr>
              <a:t>Modelos Estadísticos para el Análisis</a:t>
            </a:r>
            <a:endParaRPr lang="en-US" sz="3062" dirty="0"/>
          </a:p>
        </p:txBody>
      </p:sp>
      <p:sp>
        <p:nvSpPr>
          <p:cNvPr id="31" name="Text 12">
            <a:extLst>
              <a:ext uri="{FF2B5EF4-FFF2-40B4-BE49-F238E27FC236}">
                <a16:creationId xmlns:a16="http://schemas.microsoft.com/office/drawing/2014/main" id="{1B9EA209-AAA7-E471-5994-5E27B5FDAB3D}"/>
              </a:ext>
            </a:extLst>
          </p:cNvPr>
          <p:cNvSpPr/>
          <p:nvPr/>
        </p:nvSpPr>
        <p:spPr>
          <a:xfrm>
            <a:off x="3747016" y="4957286"/>
            <a:ext cx="6953488" cy="1243608"/>
          </a:xfrm>
          <a:prstGeom prst="rect">
            <a:avLst/>
          </a:prstGeom>
          <a:noFill/>
          <a:ln/>
        </p:spPr>
        <p:txBody>
          <a:bodyPr wrap="square" rtlCol="0" anchor="t"/>
          <a:lstStyle/>
          <a:p>
            <a:pPr marL="0" indent="0">
              <a:lnSpc>
                <a:spcPts val="1960"/>
              </a:lnSpc>
              <a:buNone/>
            </a:pPr>
            <a:r>
              <a:rPr lang="en-US" sz="1600" dirty="0">
                <a:solidFill>
                  <a:srgbClr val="FFFFFF"/>
                </a:solidFill>
                <a:latin typeface="PT Sans" pitchFamily="34" charset="0"/>
                <a:ea typeface="PT Sans" pitchFamily="34" charset="-122"/>
                <a:cs typeface="PT Sans" pitchFamily="34" charset="-120"/>
              </a:rPr>
              <a:t>Para analizar los datos recopilados y responder a nuestra pregunta de investigación, utilizamos una variedad de modelos estadísticos, incluyendo regresión logística y arbol de decision. Estos modelos nos permiten examinar las relaciones entre las variables independientes y la variable dependiente y obtener información valiosa sobre los factores que influyen en la elección de empresa de la Generación Z en India.</a:t>
            </a:r>
            <a:endParaRPr lang="en-US" sz="1600" dirty="0"/>
          </a:p>
        </p:txBody>
      </p:sp>
    </p:spTree>
    <p:extLst>
      <p:ext uri="{BB962C8B-B14F-4D97-AF65-F5344CB8AC3E}">
        <p14:creationId xmlns:p14="http://schemas.microsoft.com/office/powerpoint/2010/main" val="799752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639</Words>
  <Application>Microsoft Office PowerPoint</Application>
  <PresentationFormat>Personalizado</PresentationFormat>
  <Paragraphs>77</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Courier New</vt:lpstr>
      <vt:lpstr>Nunito</vt:lpstr>
      <vt:lpstr>PT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Nicolas Galeano ruiz</cp:lastModifiedBy>
  <cp:revision>5</cp:revision>
  <dcterms:created xsi:type="dcterms:W3CDTF">2024-02-24T09:18:09Z</dcterms:created>
  <dcterms:modified xsi:type="dcterms:W3CDTF">2024-02-24T19:17:16Z</dcterms:modified>
</cp:coreProperties>
</file>