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abin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Epilog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irTjzDkZDUkLd/tUu/p31l4Cca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11B978-A62D-4278-A6DB-80F983409FDE}">
  <a:tblStyle styleId="{EB11B978-A62D-4278-A6DB-80F983409F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bi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37" Type="http://schemas.openxmlformats.org/officeDocument/2006/relationships/font" Target="fonts/Epilogue-bold.fntdata"/><Relationship Id="rId14" Type="http://schemas.openxmlformats.org/officeDocument/2006/relationships/slide" Target="slides/slide9.xml"/><Relationship Id="rId36" Type="http://schemas.openxmlformats.org/officeDocument/2006/relationships/font" Target="fonts/Epilogue-regular.fntdata"/><Relationship Id="rId17" Type="http://schemas.openxmlformats.org/officeDocument/2006/relationships/slide" Target="slides/slide12.xml"/><Relationship Id="rId39" Type="http://schemas.openxmlformats.org/officeDocument/2006/relationships/font" Target="fonts/Epilogue-boldItalic.fntdata"/><Relationship Id="rId16" Type="http://schemas.openxmlformats.org/officeDocument/2006/relationships/slide" Target="slides/slide11.xml"/><Relationship Id="rId38" Type="http://schemas.openxmlformats.org/officeDocument/2006/relationships/font" Target="fonts/Epilog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4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4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3" name="Google Shape;13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3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81" name="Google Shape;181;p3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33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7" name="Google Shape;187;p33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3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3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3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3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196" name="Google Shape;196;p33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Google Shape;197;p33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2" name="Google Shape;202;p33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4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207" name="Google Shape;207;p34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34"/>
          <p:cNvGrpSpPr/>
          <p:nvPr/>
        </p:nvGrpSpPr>
        <p:grpSpPr>
          <a:xfrm>
            <a:off x="993542" y="1255176"/>
            <a:ext cx="1085590" cy="1085962"/>
            <a:chOff x="-3274611" y="2338122"/>
            <a:chExt cx="866462" cy="866759"/>
          </a:xfrm>
        </p:grpSpPr>
        <p:sp>
          <p:nvSpPr>
            <p:cNvPr id="214" name="Google Shape;214;p34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34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219" name="Google Shape;219;p3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4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3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28" name="Google Shape;228;p3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5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5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35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37" name="Google Shape;237;p35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3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5" name="Google Shape;245;p3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36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0" name="Google Shape;250;p36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6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36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36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256" name="Google Shape;256;p36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36"/>
          <p:cNvGrpSpPr/>
          <p:nvPr/>
        </p:nvGrpSpPr>
        <p:grpSpPr>
          <a:xfrm rot="-10005687">
            <a:off x="7176472" y="640475"/>
            <a:ext cx="1900295" cy="1900079"/>
            <a:chOff x="277880" y="2901316"/>
            <a:chExt cx="1900344" cy="1900127"/>
          </a:xfrm>
        </p:grpSpPr>
        <p:sp>
          <p:nvSpPr>
            <p:cNvPr id="262" name="Google Shape;262;p36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36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264" name="Google Shape;264;p36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6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6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6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36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i="0" lang="fr-FR" sz="12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fr-FR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i="0" lang="fr-FR" sz="12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fr-FR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i="0" lang="fr-FR" sz="12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3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7" name="Google Shape;277;p3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3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7"/>
          </a:xfrm>
        </p:grpSpPr>
        <p:sp>
          <p:nvSpPr>
            <p:cNvPr id="282" name="Google Shape;282;p3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3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84" name="Google Shape;284;p3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8" name="Google Shape;288;p3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7"/>
          </a:xfrm>
        </p:grpSpPr>
        <p:sp>
          <p:nvSpPr>
            <p:cNvPr id="289" name="Google Shape;289;p3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" name="Google Shape;290;p3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91" name="Google Shape;291;p3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3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8" name="Google Shape;298;p3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39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5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25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5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25"/>
          <p:cNvGrpSpPr/>
          <p:nvPr/>
        </p:nvGrpSpPr>
        <p:grpSpPr>
          <a:xfrm rot="1454298">
            <a:off x="118916" y="3968809"/>
            <a:ext cx="1128632" cy="1100045"/>
            <a:chOff x="7352644" y="433004"/>
            <a:chExt cx="1199742" cy="1169354"/>
          </a:xfrm>
        </p:grpSpPr>
        <p:sp>
          <p:nvSpPr>
            <p:cNvPr id="31" name="Google Shape;31;p2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5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5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0" name="Google Shape;40;p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2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26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" name="Google Shape;48;p26"/>
          <p:cNvSpPr txBox="1"/>
          <p:nvPr>
            <p:ph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26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26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26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26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26"/>
          <p:cNvSpPr txBox="1"/>
          <p:nvPr>
            <p:ph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26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8" name="Google Shape;58;p26"/>
          <p:cNvGrpSpPr/>
          <p:nvPr/>
        </p:nvGrpSpPr>
        <p:grpSpPr>
          <a:xfrm>
            <a:off x="7764407" y="575481"/>
            <a:ext cx="1308352" cy="1308607"/>
            <a:chOff x="7764407" y="575481"/>
            <a:chExt cx="1308352" cy="1308607"/>
          </a:xfrm>
        </p:grpSpPr>
        <p:sp>
          <p:nvSpPr>
            <p:cNvPr id="59" name="Google Shape;59;p2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60;p2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61" name="Google Shape;61;p2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" name="Google Shape;65;p26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9" name="Google Shape;69;p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7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27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6" name="Google Shape;76;p27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82" name="Google Shape;82;p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" name="Google Shape;87;p2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7"/>
          </a:xfrm>
        </p:grpSpPr>
        <p:sp>
          <p:nvSpPr>
            <p:cNvPr id="88" name="Google Shape;88;p2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2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90" name="Google Shape;90;p2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2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7"/>
          </a:xfrm>
        </p:grpSpPr>
        <p:sp>
          <p:nvSpPr>
            <p:cNvPr id="95" name="Google Shape;95;p2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" name="Google Shape;96;p2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97" name="Google Shape;97;p2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9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05" name="Google Shape;105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9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9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9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9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9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9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22" name="Google Shape;122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30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30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30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30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133" name="Google Shape;133;p30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3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0" name="Google Shape;140;p3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3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1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31"/>
          <p:cNvGrpSpPr/>
          <p:nvPr/>
        </p:nvGrpSpPr>
        <p:grpSpPr>
          <a:xfrm rot="1454574">
            <a:off x="7429935" y="440631"/>
            <a:ext cx="1199725" cy="1169337"/>
            <a:chOff x="7352644" y="433004"/>
            <a:chExt cx="1199742" cy="1169354"/>
          </a:xfrm>
        </p:grpSpPr>
        <p:sp>
          <p:nvSpPr>
            <p:cNvPr id="147" name="Google Shape;147;p31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31"/>
          <p:cNvGrpSpPr/>
          <p:nvPr/>
        </p:nvGrpSpPr>
        <p:grpSpPr>
          <a:xfrm rot="2954896">
            <a:off x="168654" y="4078555"/>
            <a:ext cx="862337" cy="840495"/>
            <a:chOff x="7352644" y="433004"/>
            <a:chExt cx="1199742" cy="1169354"/>
          </a:xfrm>
        </p:grpSpPr>
        <p:sp>
          <p:nvSpPr>
            <p:cNvPr id="153" name="Google Shape;153;p31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3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61" name="Google Shape;161;p3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32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6" name="Google Shape;166;p32"/>
          <p:cNvGrpSpPr/>
          <p:nvPr/>
        </p:nvGrpSpPr>
        <p:grpSpPr>
          <a:xfrm>
            <a:off x="6180562" y="4095502"/>
            <a:ext cx="2148254" cy="426911"/>
            <a:chOff x="2633694" y="2674236"/>
            <a:chExt cx="1790958" cy="355878"/>
          </a:xfrm>
        </p:grpSpPr>
        <p:sp>
          <p:nvSpPr>
            <p:cNvPr id="167" name="Google Shape;167;p32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32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i="0" sz="28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i="0" sz="28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i="0" sz="28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i="0" sz="28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i="0" sz="28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i="0" sz="28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i="0" sz="28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i="0" sz="28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i="0" sz="28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313" name="Google Shape;313;p1"/>
            <p:cNvSpPr/>
            <p:nvPr/>
          </p:nvSpPr>
          <p:spPr>
            <a:xfrm>
              <a:off x="7203122" y="1931938"/>
              <a:ext cx="366304" cy="366752"/>
            </a:xfrm>
            <a:custGeom>
              <a:rect b="b" l="l" r="r" t="t"/>
              <a:pathLst>
                <a:path extrusionOk="0" h="2455" w="2452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6707002" y="1482876"/>
              <a:ext cx="1471342" cy="1197211"/>
            </a:xfrm>
            <a:custGeom>
              <a:rect b="b" l="l" r="r" t="t"/>
              <a:pathLst>
                <a:path extrusionOk="0" h="8014" w="9849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"/>
          <p:cNvSpPr/>
          <p:nvPr/>
        </p:nvSpPr>
        <p:spPr>
          <a:xfrm>
            <a:off x="8016245" y="2570874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"/>
          <p:cNvSpPr/>
          <p:nvPr/>
        </p:nvSpPr>
        <p:spPr>
          <a:xfrm>
            <a:off x="6934521" y="2886981"/>
            <a:ext cx="1270413" cy="1124608"/>
          </a:xfrm>
          <a:custGeom>
            <a:rect b="b" l="l" r="r" t="t"/>
            <a:pathLst>
              <a:path extrusionOk="0" h="7528" w="8504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"/>
          <p:cNvSpPr/>
          <p:nvPr/>
        </p:nvSpPr>
        <p:spPr>
          <a:xfrm>
            <a:off x="7198790" y="3220117"/>
            <a:ext cx="967151" cy="791468"/>
          </a:xfrm>
          <a:custGeom>
            <a:rect b="b" l="l" r="r" t="t"/>
            <a:pathLst>
              <a:path extrusionOk="0" h="5298" w="6474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"/>
          <p:cNvSpPr/>
          <p:nvPr/>
        </p:nvSpPr>
        <p:spPr>
          <a:xfrm>
            <a:off x="7186540" y="2956446"/>
            <a:ext cx="912773" cy="1002258"/>
          </a:xfrm>
          <a:custGeom>
            <a:rect b="b" l="l" r="r" t="t"/>
            <a:pathLst>
              <a:path extrusionOk="0" h="6709" w="611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"/>
          <p:cNvSpPr/>
          <p:nvPr/>
        </p:nvSpPr>
        <p:spPr>
          <a:xfrm>
            <a:off x="7322335" y="3348442"/>
            <a:ext cx="776977" cy="613097"/>
          </a:xfrm>
          <a:custGeom>
            <a:rect b="b" l="l" r="r" t="t"/>
            <a:pathLst>
              <a:path extrusionOk="0" h="4104" w="5201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"/>
          <p:cNvSpPr/>
          <p:nvPr/>
        </p:nvSpPr>
        <p:spPr>
          <a:xfrm>
            <a:off x="5689814" y="2443147"/>
            <a:ext cx="866462" cy="866462"/>
          </a:xfrm>
          <a:custGeom>
            <a:rect b="b" l="l" r="r" t="t"/>
            <a:pathLst>
              <a:path extrusionOk="0" h="5800" w="580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"/>
          <p:cNvSpPr/>
          <p:nvPr/>
        </p:nvSpPr>
        <p:spPr>
          <a:xfrm>
            <a:off x="5792146" y="2488262"/>
            <a:ext cx="460271" cy="499411"/>
          </a:xfrm>
          <a:custGeom>
            <a:rect b="b" l="l" r="r" t="t"/>
            <a:pathLst>
              <a:path extrusionOk="0" h="3343" w="3081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"/>
          <p:cNvSpPr/>
          <p:nvPr/>
        </p:nvSpPr>
        <p:spPr>
          <a:xfrm>
            <a:off x="5776161" y="2566691"/>
            <a:ext cx="780115" cy="743215"/>
          </a:xfrm>
          <a:custGeom>
            <a:rect b="b" l="l" r="r" t="t"/>
            <a:pathLst>
              <a:path extrusionOk="0" h="4975" w="5222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"/>
          <p:cNvSpPr/>
          <p:nvPr/>
        </p:nvSpPr>
        <p:spPr>
          <a:xfrm>
            <a:off x="6226867" y="2925075"/>
            <a:ext cx="83061" cy="83210"/>
          </a:xfrm>
          <a:custGeom>
            <a:rect b="b" l="l" r="r" t="t"/>
            <a:pathLst>
              <a:path extrusionOk="0" h="557" w="556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"/>
          <p:cNvSpPr txBox="1"/>
          <p:nvPr>
            <p:ph idx="1" type="subTitle"/>
          </p:nvPr>
        </p:nvSpPr>
        <p:spPr>
          <a:xfrm rot="-546">
            <a:off x="956187" y="4045950"/>
            <a:ext cx="3776700" cy="586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Baptiste Hustaix, Leonardo Amoretti, Arthur Burugorri, Enzo Bossian</a:t>
            </a:r>
            <a:endParaRPr/>
          </a:p>
        </p:txBody>
      </p:sp>
      <p:sp>
        <p:nvSpPr>
          <p:cNvPr id="325" name="Google Shape;325;p1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Projet n°6</a:t>
            </a:r>
            <a:r>
              <a:rPr lang="fr-FR"/>
              <a:t> Calculatrice en</a:t>
            </a:r>
            <a:r>
              <a:rPr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2"/>
                </a:solidFill>
              </a:rPr>
              <a:t>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6" name="Google Shape;326;p1"/>
          <p:cNvSpPr/>
          <p:nvPr/>
        </p:nvSpPr>
        <p:spPr>
          <a:xfrm>
            <a:off x="6272456" y="425307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"/>
          <p:cNvSpPr/>
          <p:nvPr/>
        </p:nvSpPr>
        <p:spPr>
          <a:xfrm>
            <a:off x="7410936" y="425307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/>
          <p:nvPr/>
        </p:nvSpPr>
        <p:spPr>
          <a:xfrm>
            <a:off x="5133975" y="425307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0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10"/>
          <p:cNvGrpSpPr/>
          <p:nvPr/>
        </p:nvGrpSpPr>
        <p:grpSpPr>
          <a:xfrm>
            <a:off x="3967589" y="2169725"/>
            <a:ext cx="4037683" cy="1105100"/>
            <a:chOff x="1378750" y="2164200"/>
            <a:chExt cx="5607968" cy="1105100"/>
          </a:xfrm>
        </p:grpSpPr>
        <p:sp>
          <p:nvSpPr>
            <p:cNvPr id="550" name="Google Shape;550;p10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10"/>
          <p:cNvSpPr/>
          <p:nvPr/>
        </p:nvSpPr>
        <p:spPr>
          <a:xfrm>
            <a:off x="1714843" y="1855780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0"/>
          <p:cNvSpPr txBox="1"/>
          <p:nvPr>
            <p:ph idx="2" type="title"/>
          </p:nvPr>
        </p:nvSpPr>
        <p:spPr>
          <a:xfrm>
            <a:off x="2041614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02</a:t>
            </a:r>
            <a:endParaRPr/>
          </a:p>
        </p:txBody>
      </p:sp>
      <p:sp>
        <p:nvSpPr>
          <p:cNvPr id="554" name="Google Shape;554;p10"/>
          <p:cNvSpPr txBox="1"/>
          <p:nvPr>
            <p:ph type="title"/>
          </p:nvPr>
        </p:nvSpPr>
        <p:spPr>
          <a:xfrm>
            <a:off x="4013861" y="2249600"/>
            <a:ext cx="399141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Évolution</a:t>
            </a:r>
            <a:endParaRPr/>
          </a:p>
        </p:txBody>
      </p:sp>
      <p:sp>
        <p:nvSpPr>
          <p:cNvPr id="555" name="Google Shape;555;p10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fr-FR"/>
              <a:t>Évolution du programme en passant par plusieurs bibliothèques </a:t>
            </a:r>
            <a:endParaRPr/>
          </a:p>
        </p:txBody>
      </p:sp>
      <p:grpSp>
        <p:nvGrpSpPr>
          <p:cNvPr id="556" name="Google Shape;556;p10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57" name="Google Shape;557;p10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8" name="Google Shape;558;p10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59" name="Google Shape;559;p10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0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0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0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3" name="Google Shape;563;p10"/>
          <p:cNvSpPr/>
          <p:nvPr/>
        </p:nvSpPr>
        <p:spPr>
          <a:xfrm>
            <a:off x="441892" y="4334348"/>
            <a:ext cx="649752" cy="649871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10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65" name="Google Shape;565;p10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6" name="Google Shape;566;p10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67" name="Google Shape;567;p10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0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0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0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1" name="Google Shape;571;p10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1"/>
          <p:cNvSpPr/>
          <p:nvPr/>
        </p:nvSpPr>
        <p:spPr>
          <a:xfrm>
            <a:off x="1532950" y="1367538"/>
            <a:ext cx="2710200" cy="2978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1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Calculatrice avec </a:t>
            </a:r>
            <a:r>
              <a:rPr lang="fr-FR">
                <a:solidFill>
                  <a:schemeClr val="lt1"/>
                </a:solidFill>
              </a:rPr>
              <a:t>nsi_ui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9" name="Google Shape;579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95" r="1305" t="0"/>
          <a:stretch/>
        </p:blipFill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2"/>
          <p:cNvSpPr/>
          <p:nvPr/>
        </p:nvSpPr>
        <p:spPr>
          <a:xfrm>
            <a:off x="1532950" y="1367538"/>
            <a:ext cx="2710200" cy="2978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2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Calculatrice avec </a:t>
            </a:r>
            <a:r>
              <a:rPr lang="fr-FR">
                <a:solidFill>
                  <a:schemeClr val="lt1"/>
                </a:solidFill>
              </a:rPr>
              <a:t>Tkinter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6" name="Google Shape;586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880" l="0" r="0" t="8889"/>
          <a:stretch/>
        </p:blipFill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13"/>
          <p:cNvGrpSpPr/>
          <p:nvPr/>
        </p:nvGrpSpPr>
        <p:grpSpPr>
          <a:xfrm>
            <a:off x="6153899" y="3232350"/>
            <a:ext cx="1968907" cy="581650"/>
            <a:chOff x="6153900" y="3231000"/>
            <a:chExt cx="1598600" cy="581650"/>
          </a:xfrm>
        </p:grpSpPr>
        <p:sp>
          <p:nvSpPr>
            <p:cNvPr id="592" name="Google Shape;592;p13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13"/>
          <p:cNvGrpSpPr/>
          <p:nvPr/>
        </p:nvGrpSpPr>
        <p:grpSpPr>
          <a:xfrm>
            <a:off x="3611874" y="3232350"/>
            <a:ext cx="2341610" cy="581650"/>
            <a:chOff x="3611875" y="3231000"/>
            <a:chExt cx="1598600" cy="581650"/>
          </a:xfrm>
        </p:grpSpPr>
        <p:sp>
          <p:nvSpPr>
            <p:cNvPr id="595" name="Google Shape;595;p13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718800" y="3232350"/>
            <a:ext cx="2471588" cy="581650"/>
            <a:chOff x="1069850" y="3231000"/>
            <a:chExt cx="1598600" cy="581650"/>
          </a:xfrm>
        </p:grpSpPr>
        <p:sp>
          <p:nvSpPr>
            <p:cNvPr id="598" name="Google Shape;598;p13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13"/>
          <p:cNvGrpSpPr/>
          <p:nvPr/>
        </p:nvGrpSpPr>
        <p:grpSpPr>
          <a:xfrm>
            <a:off x="2186502" y="1837871"/>
            <a:ext cx="2162180" cy="581650"/>
            <a:chOff x="2363750" y="1532175"/>
            <a:chExt cx="1598600" cy="581650"/>
          </a:xfrm>
        </p:grpSpPr>
        <p:sp>
          <p:nvSpPr>
            <p:cNvPr id="601" name="Google Shape;601;p13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13"/>
          <p:cNvGrpSpPr/>
          <p:nvPr/>
        </p:nvGrpSpPr>
        <p:grpSpPr>
          <a:xfrm>
            <a:off x="4645453" y="1795692"/>
            <a:ext cx="3059823" cy="581650"/>
            <a:chOff x="4882900" y="1532175"/>
            <a:chExt cx="1598600" cy="581650"/>
          </a:xfrm>
        </p:grpSpPr>
        <p:sp>
          <p:nvSpPr>
            <p:cNvPr id="604" name="Google Shape;604;p13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1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Notre </a:t>
            </a:r>
            <a:r>
              <a:rPr lang="fr-FR">
                <a:solidFill>
                  <a:schemeClr val="lt1"/>
                </a:solidFill>
              </a:rPr>
              <a:t>évolution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7" name="Google Shape;607;p13"/>
          <p:cNvSpPr txBox="1"/>
          <p:nvPr/>
        </p:nvSpPr>
        <p:spPr>
          <a:xfrm>
            <a:off x="770546" y="3249219"/>
            <a:ext cx="2415037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Début des idées</a:t>
            </a:r>
            <a:endParaRPr b="1" i="0" sz="2000" u="none" cap="none" strike="noStrike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08" name="Google Shape;608;p13"/>
          <p:cNvSpPr txBox="1"/>
          <p:nvPr/>
        </p:nvSpPr>
        <p:spPr>
          <a:xfrm>
            <a:off x="872067" y="3770475"/>
            <a:ext cx="2241944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Partage des idées avant les vacances et début de la programmation avec nsi_ui</a:t>
            </a:r>
            <a:endParaRPr b="0" i="0" sz="1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9" name="Google Shape;609;p13"/>
          <p:cNvSpPr txBox="1"/>
          <p:nvPr/>
        </p:nvSpPr>
        <p:spPr>
          <a:xfrm>
            <a:off x="2292718" y="1849642"/>
            <a:ext cx="1882931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Programme</a:t>
            </a:r>
            <a:endParaRPr b="1" i="0" sz="2000" u="none" cap="none" strike="noStrike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10" name="Google Shape;610;p13"/>
          <p:cNvSpPr txBox="1"/>
          <p:nvPr/>
        </p:nvSpPr>
        <p:spPr>
          <a:xfrm>
            <a:off x="2198088" y="2313608"/>
            <a:ext cx="216218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Réalisation du programme pendant les vacances</a:t>
            </a:r>
            <a:endParaRPr b="0" i="0" sz="1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1" name="Google Shape;611;p13"/>
          <p:cNvSpPr txBox="1"/>
          <p:nvPr/>
        </p:nvSpPr>
        <p:spPr>
          <a:xfrm>
            <a:off x="3548935" y="3244195"/>
            <a:ext cx="239521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Fichiers annexes</a:t>
            </a:r>
            <a:endParaRPr b="1" i="0" sz="2000" u="none" cap="none" strike="noStrike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12" name="Google Shape;612;p13"/>
          <p:cNvSpPr txBox="1"/>
          <p:nvPr/>
        </p:nvSpPr>
        <p:spPr>
          <a:xfrm>
            <a:off x="3607858" y="3760059"/>
            <a:ext cx="2312642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Réalisation du dossier et de la présentation la semaine de la rentrée</a:t>
            </a:r>
            <a:endParaRPr b="0" i="0" sz="1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3" name="Google Shape;613;p13"/>
          <p:cNvSpPr txBox="1"/>
          <p:nvPr/>
        </p:nvSpPr>
        <p:spPr>
          <a:xfrm>
            <a:off x="4615035" y="1812613"/>
            <a:ext cx="2965268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Mise en commun</a:t>
            </a:r>
            <a:endParaRPr b="1" i="0" sz="2000" u="none" cap="none" strike="noStrike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14" name="Google Shape;614;p13"/>
          <p:cNvSpPr txBox="1"/>
          <p:nvPr/>
        </p:nvSpPr>
        <p:spPr>
          <a:xfrm>
            <a:off x="4594251" y="2319900"/>
            <a:ext cx="3006837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Partage des fichiers et du code entre les membres du groupe à la rentrée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15" name="Google Shape;615;p13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16" name="Google Shape;616;p13"/>
          <p:cNvSpPr txBox="1"/>
          <p:nvPr/>
        </p:nvSpPr>
        <p:spPr>
          <a:xfrm>
            <a:off x="6195054" y="3242775"/>
            <a:ext cx="1908063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Présentation</a:t>
            </a:r>
            <a:endParaRPr b="1" i="0" sz="2000" u="none" cap="none" strike="noStrike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17" name="Google Shape;617;p13"/>
          <p:cNvSpPr txBox="1"/>
          <p:nvPr/>
        </p:nvSpPr>
        <p:spPr>
          <a:xfrm>
            <a:off x="6175365" y="3770475"/>
            <a:ext cx="1927752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Présentation du projet à la classe le 18/11</a:t>
            </a:r>
            <a:endParaRPr b="0" i="0" sz="1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18" name="Google Shape;618;p13"/>
          <p:cNvCxnSpPr>
            <a:stCxn id="607" idx="0"/>
          </p:cNvCxnSpPr>
          <p:nvPr/>
        </p:nvCxnSpPr>
        <p:spPr>
          <a:xfrm rot="10800000">
            <a:off x="1978065" y="3021219"/>
            <a:ext cx="0" cy="22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13"/>
          <p:cNvCxnSpPr>
            <a:stCxn id="611" idx="0"/>
          </p:cNvCxnSpPr>
          <p:nvPr/>
        </p:nvCxnSpPr>
        <p:spPr>
          <a:xfrm rot="10800000">
            <a:off x="4746540" y="3011095"/>
            <a:ext cx="0" cy="23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13"/>
          <p:cNvCxnSpPr>
            <a:stCxn id="614" idx="2"/>
          </p:cNvCxnSpPr>
          <p:nvPr/>
        </p:nvCxnSpPr>
        <p:spPr>
          <a:xfrm>
            <a:off x="6097670" y="2884200"/>
            <a:ext cx="0" cy="12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13"/>
          <p:cNvCxnSpPr>
            <a:stCxn id="616" idx="0"/>
          </p:cNvCxnSpPr>
          <p:nvPr/>
        </p:nvCxnSpPr>
        <p:spPr>
          <a:xfrm rot="10800000">
            <a:off x="7149086" y="3053775"/>
            <a:ext cx="0" cy="18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2" name="Google Shape;622;p13"/>
          <p:cNvSpPr/>
          <p:nvPr/>
        </p:nvSpPr>
        <p:spPr>
          <a:xfrm rot="-9675424">
            <a:off x="7784951" y="824624"/>
            <a:ext cx="91093" cy="90892"/>
          </a:xfrm>
          <a:custGeom>
            <a:rect b="b" l="l" r="r" t="t"/>
            <a:pathLst>
              <a:path extrusionOk="0" h="1807" w="1811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Google Shape;623;p13"/>
          <p:cNvCxnSpPr>
            <a:stCxn id="610" idx="2"/>
          </p:cNvCxnSpPr>
          <p:nvPr/>
        </p:nvCxnSpPr>
        <p:spPr>
          <a:xfrm>
            <a:off x="3279178" y="2867408"/>
            <a:ext cx="0" cy="14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4" name="Google Shape;624;p13"/>
          <p:cNvGrpSpPr/>
          <p:nvPr/>
        </p:nvGrpSpPr>
        <p:grpSpPr>
          <a:xfrm>
            <a:off x="7772763" y="747900"/>
            <a:ext cx="519300" cy="519300"/>
            <a:chOff x="6511219" y="1210350"/>
            <a:chExt cx="519300" cy="519300"/>
          </a:xfrm>
        </p:grpSpPr>
        <p:sp>
          <p:nvSpPr>
            <p:cNvPr id="625" name="Google Shape;625;p13"/>
            <p:cNvSpPr/>
            <p:nvPr/>
          </p:nvSpPr>
          <p:spPr>
            <a:xfrm>
              <a:off x="6511219" y="1210350"/>
              <a:ext cx="519300" cy="519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100000" dist="571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6" name="Google Shape;62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7463" y="1303625"/>
              <a:ext cx="323374" cy="3233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4"/>
          <p:cNvSpPr txBox="1"/>
          <p:nvPr>
            <p:ph type="title"/>
          </p:nvPr>
        </p:nvSpPr>
        <p:spPr>
          <a:xfrm>
            <a:off x="694267" y="1323975"/>
            <a:ext cx="77216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 sz="8000"/>
              <a:t>Exécution des </a:t>
            </a:r>
            <a:r>
              <a:rPr lang="fr-FR" sz="8000">
                <a:solidFill>
                  <a:schemeClr val="dk2"/>
                </a:solidFill>
              </a:rPr>
              <a:t>Programmes</a:t>
            </a:r>
            <a:endParaRPr sz="8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5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15"/>
          <p:cNvGrpSpPr/>
          <p:nvPr/>
        </p:nvGrpSpPr>
        <p:grpSpPr>
          <a:xfrm>
            <a:off x="3967589" y="2169725"/>
            <a:ext cx="4037683" cy="1105100"/>
            <a:chOff x="1378750" y="2164200"/>
            <a:chExt cx="5607968" cy="1105100"/>
          </a:xfrm>
        </p:grpSpPr>
        <p:sp>
          <p:nvSpPr>
            <p:cNvPr id="638" name="Google Shape;638;p15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15"/>
          <p:cNvSpPr/>
          <p:nvPr/>
        </p:nvSpPr>
        <p:spPr>
          <a:xfrm>
            <a:off x="1714843" y="1855780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5"/>
          <p:cNvSpPr txBox="1"/>
          <p:nvPr>
            <p:ph idx="2" type="title"/>
          </p:nvPr>
        </p:nvSpPr>
        <p:spPr>
          <a:xfrm>
            <a:off x="2041614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03</a:t>
            </a:r>
            <a:endParaRPr/>
          </a:p>
        </p:txBody>
      </p:sp>
      <p:sp>
        <p:nvSpPr>
          <p:cNvPr id="642" name="Google Shape;642;p15"/>
          <p:cNvSpPr txBox="1"/>
          <p:nvPr>
            <p:ph type="title"/>
          </p:nvPr>
        </p:nvSpPr>
        <p:spPr>
          <a:xfrm>
            <a:off x="4013861" y="2249600"/>
            <a:ext cx="399141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Le code</a:t>
            </a:r>
            <a:endParaRPr/>
          </a:p>
        </p:txBody>
      </p:sp>
      <p:sp>
        <p:nvSpPr>
          <p:cNvPr id="643" name="Google Shape;643;p15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fr-FR"/>
              <a:t>Présentation du code et de son évolution</a:t>
            </a:r>
            <a:endParaRPr/>
          </a:p>
        </p:txBody>
      </p:sp>
      <p:grpSp>
        <p:nvGrpSpPr>
          <p:cNvPr id="644" name="Google Shape;644;p15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645" name="Google Shape;645;p1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6" name="Google Shape;646;p1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47" name="Google Shape;647;p1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1" name="Google Shape;651;p15"/>
          <p:cNvSpPr/>
          <p:nvPr/>
        </p:nvSpPr>
        <p:spPr>
          <a:xfrm>
            <a:off x="441892" y="4334348"/>
            <a:ext cx="649752" cy="649871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15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653" name="Google Shape;653;p1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4" name="Google Shape;654;p1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55" name="Google Shape;655;p1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9" name="Google Shape;659;p15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5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6"/>
          <p:cNvSpPr txBox="1"/>
          <p:nvPr>
            <p:ph type="title"/>
          </p:nvPr>
        </p:nvSpPr>
        <p:spPr>
          <a:xfrm>
            <a:off x="694267" y="1323975"/>
            <a:ext cx="77216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 sz="8000"/>
              <a:t>Ouverture des </a:t>
            </a:r>
            <a:r>
              <a:rPr lang="fr-FR" sz="8000">
                <a:solidFill>
                  <a:schemeClr val="dk2"/>
                </a:solidFill>
              </a:rPr>
              <a:t>Programmes</a:t>
            </a:r>
            <a:endParaRPr sz="8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7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1" name="Google Shape;671;p17"/>
          <p:cNvGrpSpPr/>
          <p:nvPr/>
        </p:nvGrpSpPr>
        <p:grpSpPr>
          <a:xfrm>
            <a:off x="3967589" y="2169725"/>
            <a:ext cx="4037683" cy="1105100"/>
            <a:chOff x="1378750" y="2164200"/>
            <a:chExt cx="5607968" cy="1105100"/>
          </a:xfrm>
        </p:grpSpPr>
        <p:sp>
          <p:nvSpPr>
            <p:cNvPr id="672" name="Google Shape;672;p1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17"/>
          <p:cNvSpPr/>
          <p:nvPr/>
        </p:nvSpPr>
        <p:spPr>
          <a:xfrm>
            <a:off x="1714843" y="1855780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7"/>
          <p:cNvSpPr txBox="1"/>
          <p:nvPr>
            <p:ph idx="2" type="title"/>
          </p:nvPr>
        </p:nvSpPr>
        <p:spPr>
          <a:xfrm>
            <a:off x="2041614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04</a:t>
            </a:r>
            <a:endParaRPr/>
          </a:p>
        </p:txBody>
      </p:sp>
      <p:sp>
        <p:nvSpPr>
          <p:cNvPr id="676" name="Google Shape;676;p17"/>
          <p:cNvSpPr txBox="1"/>
          <p:nvPr>
            <p:ph type="title"/>
          </p:nvPr>
        </p:nvSpPr>
        <p:spPr>
          <a:xfrm>
            <a:off x="4013861" y="2249600"/>
            <a:ext cx="399141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Ressources</a:t>
            </a:r>
            <a:endParaRPr/>
          </a:p>
        </p:txBody>
      </p:sp>
      <p:sp>
        <p:nvSpPr>
          <p:cNvPr id="677" name="Google Shape;677;p17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fr-FR"/>
              <a:t>Répartition des tâches, planning et outils</a:t>
            </a:r>
            <a:endParaRPr/>
          </a:p>
        </p:txBody>
      </p:sp>
      <p:grpSp>
        <p:nvGrpSpPr>
          <p:cNvPr id="678" name="Google Shape;678;p1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679" name="Google Shape;679;p1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0" name="Google Shape;680;p1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81" name="Google Shape;681;p1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5" name="Google Shape;685;p17"/>
          <p:cNvSpPr/>
          <p:nvPr/>
        </p:nvSpPr>
        <p:spPr>
          <a:xfrm>
            <a:off x="441892" y="4334348"/>
            <a:ext cx="649752" cy="649871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1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687" name="Google Shape;687;p1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8" name="Google Shape;688;p1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89" name="Google Shape;689;p1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3" name="Google Shape;693;p17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7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18"/>
          <p:cNvGrpSpPr/>
          <p:nvPr/>
        </p:nvGrpSpPr>
        <p:grpSpPr>
          <a:xfrm>
            <a:off x="3509046" y="1792963"/>
            <a:ext cx="2392050" cy="586550"/>
            <a:chOff x="1594800" y="1719063"/>
            <a:chExt cx="2392050" cy="586550"/>
          </a:xfrm>
        </p:grpSpPr>
        <p:sp>
          <p:nvSpPr>
            <p:cNvPr id="700" name="Google Shape;700;p18"/>
            <p:cNvSpPr/>
            <p:nvPr/>
          </p:nvSpPr>
          <p:spPr>
            <a:xfrm>
              <a:off x="1682550" y="1775213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1594800" y="1719063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18"/>
          <p:cNvGrpSpPr/>
          <p:nvPr/>
        </p:nvGrpSpPr>
        <p:grpSpPr>
          <a:xfrm>
            <a:off x="4913338" y="3333850"/>
            <a:ext cx="2392050" cy="586550"/>
            <a:chOff x="5489850" y="3333850"/>
            <a:chExt cx="2392050" cy="586550"/>
          </a:xfrm>
        </p:grpSpPr>
        <p:sp>
          <p:nvSpPr>
            <p:cNvPr id="703" name="Google Shape;703;p18"/>
            <p:cNvSpPr/>
            <p:nvPr/>
          </p:nvSpPr>
          <p:spPr>
            <a:xfrm>
              <a:off x="5577600" y="339000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5489850" y="333385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18"/>
          <p:cNvGrpSpPr/>
          <p:nvPr/>
        </p:nvGrpSpPr>
        <p:grpSpPr>
          <a:xfrm>
            <a:off x="1815713" y="3333850"/>
            <a:ext cx="2392050" cy="586550"/>
            <a:chOff x="1594800" y="3333850"/>
            <a:chExt cx="2392050" cy="586550"/>
          </a:xfrm>
        </p:grpSpPr>
        <p:sp>
          <p:nvSpPr>
            <p:cNvPr id="706" name="Google Shape;706;p18"/>
            <p:cNvSpPr/>
            <p:nvPr/>
          </p:nvSpPr>
          <p:spPr>
            <a:xfrm>
              <a:off x="1682550" y="339000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1594800" y="333385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18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Les</a:t>
            </a:r>
            <a:r>
              <a:rPr lang="fr-FR">
                <a:solidFill>
                  <a:schemeClr val="lt1"/>
                </a:solidFill>
              </a:rPr>
              <a:t> outils </a:t>
            </a:r>
            <a:r>
              <a:rPr lang="fr-FR"/>
              <a:t>utilisés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9" name="Google Shape;709;p18"/>
          <p:cNvSpPr txBox="1"/>
          <p:nvPr>
            <p:ph idx="2" type="title"/>
          </p:nvPr>
        </p:nvSpPr>
        <p:spPr>
          <a:xfrm>
            <a:off x="3552911" y="1785188"/>
            <a:ext cx="2260435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Programmation</a:t>
            </a:r>
            <a:endParaRPr/>
          </a:p>
        </p:txBody>
      </p:sp>
      <p:sp>
        <p:nvSpPr>
          <p:cNvPr id="710" name="Google Shape;710;p18"/>
          <p:cNvSpPr txBox="1"/>
          <p:nvPr>
            <p:ph idx="1" type="subTitle"/>
          </p:nvPr>
        </p:nvSpPr>
        <p:spPr>
          <a:xfrm>
            <a:off x="3530978" y="2418475"/>
            <a:ext cx="2304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Replit</a:t>
            </a:r>
            <a:br>
              <a:rPr lang="fr-FR"/>
            </a:br>
            <a:r>
              <a:rPr lang="fr-FR"/>
              <a:t>Visual Studio Code</a:t>
            </a:r>
            <a:endParaRPr/>
          </a:p>
        </p:txBody>
      </p:sp>
      <p:sp>
        <p:nvSpPr>
          <p:cNvPr id="711" name="Google Shape;711;p18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Partage</a:t>
            </a:r>
            <a:endParaRPr/>
          </a:p>
        </p:txBody>
      </p:sp>
      <p:sp>
        <p:nvSpPr>
          <p:cNvPr id="712" name="Google Shape;712;p18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fr-FR"/>
              <a:t>Google drive</a:t>
            </a:r>
            <a:br>
              <a:rPr lang="fr-FR"/>
            </a:br>
            <a:r>
              <a:rPr lang="fr-FR"/>
              <a:t>Instagram</a:t>
            </a:r>
            <a:br>
              <a:rPr lang="fr-FR"/>
            </a:br>
            <a:endParaRPr/>
          </a:p>
        </p:txBody>
      </p:sp>
      <p:sp>
        <p:nvSpPr>
          <p:cNvPr id="713" name="Google Shape;713;p18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Annexes</a:t>
            </a:r>
            <a:endParaRPr/>
          </a:p>
        </p:txBody>
      </p:sp>
      <p:sp>
        <p:nvSpPr>
          <p:cNvPr id="714" name="Google Shape;714;p18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fr-FR"/>
              <a:t>Microsoft </a:t>
            </a:r>
            <a:r>
              <a:rPr lang="fr-FR"/>
              <a:t>PowerPoint</a:t>
            </a:r>
            <a:br>
              <a:rPr lang="fr-FR"/>
            </a:br>
            <a:r>
              <a:rPr lang="fr-FR"/>
              <a:t>Microsoft Word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9"/>
          <p:cNvSpPr/>
          <p:nvPr/>
        </p:nvSpPr>
        <p:spPr>
          <a:xfrm>
            <a:off x="904675" y="643775"/>
            <a:ext cx="7519333" cy="3959702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9"/>
          <p:cNvSpPr/>
          <p:nvPr/>
        </p:nvSpPr>
        <p:spPr>
          <a:xfrm>
            <a:off x="3623684" y="1717063"/>
            <a:ext cx="3091829" cy="2125831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9"/>
          <p:cNvSpPr/>
          <p:nvPr/>
        </p:nvSpPr>
        <p:spPr>
          <a:xfrm>
            <a:off x="7556178" y="1967580"/>
            <a:ext cx="421187" cy="1085993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9"/>
          <p:cNvSpPr txBox="1"/>
          <p:nvPr>
            <p:ph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/>
              <a:t>40 H</a:t>
            </a:r>
            <a:endParaRPr/>
          </a:p>
        </p:txBody>
      </p:sp>
      <p:sp>
        <p:nvSpPr>
          <p:cNvPr id="723" name="Google Shape;723;p19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/>
              <a:t>C’est le temps qu’il a fallu pour réaliser ce projet de A à 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"/>
          <p:cNvSpPr/>
          <p:nvPr/>
        </p:nvSpPr>
        <p:spPr>
          <a:xfrm>
            <a:off x="1532950" y="1367538"/>
            <a:ext cx="2710200" cy="2978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"/>
          <p:cNvSpPr txBox="1"/>
          <p:nvPr>
            <p:ph type="title"/>
          </p:nvPr>
        </p:nvSpPr>
        <p:spPr>
          <a:xfrm>
            <a:off x="4572000" y="1823683"/>
            <a:ext cx="34470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Exercice de support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>
                <a:solidFill>
                  <a:schemeClr val="lt1"/>
                </a:solidFill>
              </a:rPr>
              <a:t>21 page 59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5" name="Google Shape;335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42" r="2042" t="0"/>
          <a:stretch/>
        </p:blipFill>
        <p:spPr>
          <a:xfrm>
            <a:off x="1204100" y="979796"/>
            <a:ext cx="2822666" cy="3154175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0"/>
          <p:cNvSpPr/>
          <p:nvPr/>
        </p:nvSpPr>
        <p:spPr>
          <a:xfrm>
            <a:off x="1082825" y="1837800"/>
            <a:ext cx="7239000" cy="250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0"/>
          <p:cNvSpPr txBox="1"/>
          <p:nvPr>
            <p:ph type="title"/>
          </p:nvPr>
        </p:nvSpPr>
        <p:spPr>
          <a:xfrm>
            <a:off x="719999" y="969225"/>
            <a:ext cx="5951733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Répartition des </a:t>
            </a:r>
            <a:r>
              <a:rPr lang="fr-FR">
                <a:solidFill>
                  <a:schemeClr val="lt1"/>
                </a:solidFill>
              </a:rPr>
              <a:t>tâches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730" name="Google Shape;730;p20"/>
          <p:cNvGraphicFramePr/>
          <p:nvPr/>
        </p:nvGraphicFramePr>
        <p:xfrm>
          <a:off x="952499" y="1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{EB11B978-A62D-4278-A6DB-80F983409FDE}</a:tableStyleId>
              </a:tblPr>
              <a:tblGrid>
                <a:gridCol w="2506875"/>
                <a:gridCol w="4575500"/>
              </a:tblGrid>
              <a:tr h="60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fr-FR" sz="2000" u="none" cap="none" strike="noStrike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Enzo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Réalisation du dossier </a:t>
                      </a:r>
                      <a:endParaRPr sz="14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0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fr-FR" sz="2000" u="none" cap="none" strike="noStrike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Leonardo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Création de la présentation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0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fr-FR" sz="2000" u="none" cap="none" strike="noStrike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Arthur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Recherche de bugs et de fonctionnalités intéressantes à ajouter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0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fr-FR" sz="2000" u="none" cap="none" strike="noStrike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Baptiste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Écriture de l’entièreté du programme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21"/>
          <p:cNvGrpSpPr/>
          <p:nvPr/>
        </p:nvGrpSpPr>
        <p:grpSpPr>
          <a:xfrm>
            <a:off x="4839525" y="1749300"/>
            <a:ext cx="3139000" cy="2675497"/>
            <a:chOff x="1052025" y="1789250"/>
            <a:chExt cx="3139000" cy="2675497"/>
          </a:xfrm>
        </p:grpSpPr>
        <p:sp>
          <p:nvSpPr>
            <p:cNvPr id="736" name="Google Shape;736;p21"/>
            <p:cNvSpPr/>
            <p:nvPr/>
          </p:nvSpPr>
          <p:spPr>
            <a:xfrm>
              <a:off x="1273067" y="209669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2017932" y="179869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1066185" y="180080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1052025" y="178925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0" name="Google Shape;740;p2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>
                <a:latin typeface="Epilogue"/>
                <a:ea typeface="Epilogue"/>
                <a:cs typeface="Epilogue"/>
                <a:sym typeface="Epilogue"/>
              </a:rPr>
              <a:t>Qu’</a:t>
            </a:r>
            <a:r>
              <a:rPr lang="fr-FR"/>
              <a:t>est-ce</a:t>
            </a:r>
            <a:r>
              <a:rPr lang="fr-FR">
                <a:latin typeface="Epilogue"/>
                <a:ea typeface="Epilogue"/>
                <a:cs typeface="Epilogue"/>
                <a:sym typeface="Epilogue"/>
              </a:rPr>
              <a:t> que cela </a:t>
            </a:r>
            <a:r>
              <a:rPr lang="fr-FR">
                <a:solidFill>
                  <a:schemeClr val="lt1"/>
                </a:solidFill>
              </a:rPr>
              <a:t>nous a apporté ?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41" name="Google Shape;741;p21"/>
          <p:cNvSpPr txBox="1"/>
          <p:nvPr>
            <p:ph idx="4" type="title"/>
          </p:nvPr>
        </p:nvSpPr>
        <p:spPr>
          <a:xfrm>
            <a:off x="5130272" y="375034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moins</a:t>
            </a:r>
            <a:endParaRPr/>
          </a:p>
        </p:txBody>
      </p:sp>
      <p:grpSp>
        <p:nvGrpSpPr>
          <p:cNvPr id="742" name="Google Shape;742;p21"/>
          <p:cNvGrpSpPr/>
          <p:nvPr/>
        </p:nvGrpSpPr>
        <p:grpSpPr>
          <a:xfrm>
            <a:off x="1165475" y="1749300"/>
            <a:ext cx="3139000" cy="2675497"/>
            <a:chOff x="1052025" y="1789250"/>
            <a:chExt cx="3139000" cy="2675497"/>
          </a:xfrm>
        </p:grpSpPr>
        <p:sp>
          <p:nvSpPr>
            <p:cNvPr id="743" name="Google Shape;743;p21"/>
            <p:cNvSpPr/>
            <p:nvPr/>
          </p:nvSpPr>
          <p:spPr>
            <a:xfrm>
              <a:off x="1273067" y="209669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17932" y="179869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1066185" y="180080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1052025" y="178925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21"/>
          <p:cNvSpPr txBox="1"/>
          <p:nvPr>
            <p:ph idx="1" type="subTitle"/>
          </p:nvPr>
        </p:nvSpPr>
        <p:spPr>
          <a:xfrm>
            <a:off x="1436675" y="2067010"/>
            <a:ext cx="2420100" cy="1683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Découverte de nouvelles bibliothèques et logiciels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Dépassement des limites de l’exercice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Ajout du mode Python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Apprentissage du travail de groupe  pour un projet</a:t>
            </a:r>
            <a:endParaRPr/>
          </a:p>
          <a:p>
            <a:pPr indent="-1968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8" name="Google Shape;748;p21"/>
          <p:cNvSpPr txBox="1"/>
          <p:nvPr>
            <p:ph idx="3" type="title"/>
          </p:nvPr>
        </p:nvSpPr>
        <p:spPr>
          <a:xfrm>
            <a:off x="1403775" y="3761533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plus</a:t>
            </a:r>
            <a:endParaRPr/>
          </a:p>
        </p:txBody>
      </p:sp>
      <p:sp>
        <p:nvSpPr>
          <p:cNvPr id="749" name="Google Shape;749;p21"/>
          <p:cNvSpPr txBox="1"/>
          <p:nvPr>
            <p:ph idx="1" type="subTitle"/>
          </p:nvPr>
        </p:nvSpPr>
        <p:spPr>
          <a:xfrm>
            <a:off x="5138432" y="2180395"/>
            <a:ext cx="2420100" cy="1683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Difficulté de compréhension entre tous les membres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Manque de temps pour ajouter toutes les options désirées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2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/>
              <a:t>Merci </a:t>
            </a:r>
            <a:r>
              <a:rPr lang="fr-FR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5" name="Google Shape;755;p22"/>
          <p:cNvSpPr txBox="1"/>
          <p:nvPr>
            <p:ph idx="1" type="subTitle"/>
          </p:nvPr>
        </p:nvSpPr>
        <p:spPr>
          <a:xfrm>
            <a:off x="2677619" y="2114276"/>
            <a:ext cx="3785400" cy="1263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900"/>
              <a:t>Avez-vous des questions ?</a:t>
            </a:r>
            <a:br>
              <a:rPr lang="fr-FR" sz="1900"/>
            </a:b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100"/>
              <a:t>Lien vers le code 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100"/>
              <a:t>https://urlz.fr/jQ0b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"/>
          <p:cNvGrpSpPr/>
          <p:nvPr/>
        </p:nvGrpSpPr>
        <p:grpSpPr>
          <a:xfrm>
            <a:off x="1994675" y="3248650"/>
            <a:ext cx="2392050" cy="586550"/>
            <a:chOff x="5489850" y="1719050"/>
            <a:chExt cx="2392050" cy="586550"/>
          </a:xfrm>
        </p:grpSpPr>
        <p:sp>
          <p:nvSpPr>
            <p:cNvPr id="341" name="Google Shape;341;p3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5863375" y="3248650"/>
            <a:ext cx="2392050" cy="586550"/>
            <a:chOff x="5489850" y="1719050"/>
            <a:chExt cx="2392050" cy="586550"/>
          </a:xfrm>
        </p:grpSpPr>
        <p:sp>
          <p:nvSpPr>
            <p:cNvPr id="344" name="Google Shape;344;p3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3"/>
          <p:cNvGrpSpPr/>
          <p:nvPr/>
        </p:nvGrpSpPr>
        <p:grpSpPr>
          <a:xfrm>
            <a:off x="5891200" y="1893750"/>
            <a:ext cx="2392050" cy="586550"/>
            <a:chOff x="5489850" y="1719050"/>
            <a:chExt cx="2392050" cy="586550"/>
          </a:xfrm>
        </p:grpSpPr>
        <p:sp>
          <p:nvSpPr>
            <p:cNvPr id="347" name="Google Shape;347;p3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1986275" y="1893750"/>
            <a:ext cx="2392050" cy="586550"/>
            <a:chOff x="5489850" y="1719050"/>
            <a:chExt cx="2392050" cy="586550"/>
          </a:xfrm>
        </p:grpSpPr>
        <p:sp>
          <p:nvSpPr>
            <p:cNvPr id="350" name="Google Shape;350;p3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3"/>
          <p:cNvSpPr/>
          <p:nvPr/>
        </p:nvSpPr>
        <p:spPr>
          <a:xfrm>
            <a:off x="4707075" y="3247613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"/>
          <p:cNvSpPr/>
          <p:nvPr/>
        </p:nvSpPr>
        <p:spPr>
          <a:xfrm>
            <a:off x="4723363" y="1840988"/>
            <a:ext cx="940826" cy="71693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"/>
          <p:cNvSpPr/>
          <p:nvPr/>
        </p:nvSpPr>
        <p:spPr>
          <a:xfrm>
            <a:off x="808425" y="3247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"/>
          <p:cNvSpPr/>
          <p:nvPr/>
        </p:nvSpPr>
        <p:spPr>
          <a:xfrm>
            <a:off x="808438" y="1840988"/>
            <a:ext cx="940826" cy="71693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"/>
          <p:cNvSpPr txBox="1"/>
          <p:nvPr>
            <p:ph type="title"/>
          </p:nvPr>
        </p:nvSpPr>
        <p:spPr>
          <a:xfrm>
            <a:off x="2214010" y="2000207"/>
            <a:ext cx="1960679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Nos objectifs</a:t>
            </a:r>
            <a:endParaRPr/>
          </a:p>
        </p:txBody>
      </p:sp>
      <p:sp>
        <p:nvSpPr>
          <p:cNvPr id="357" name="Google Shape;357;p3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Objectifs et architecture du projet</a:t>
            </a:r>
            <a:endParaRPr/>
          </a:p>
        </p:txBody>
      </p:sp>
      <p:sp>
        <p:nvSpPr>
          <p:cNvPr id="358" name="Google Shape;358;p3"/>
          <p:cNvSpPr txBox="1"/>
          <p:nvPr>
            <p:ph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04</a:t>
            </a:r>
            <a:endParaRPr/>
          </a:p>
        </p:txBody>
      </p:sp>
      <p:sp>
        <p:nvSpPr>
          <p:cNvPr id="359" name="Google Shape;359;p3"/>
          <p:cNvSpPr txBox="1"/>
          <p:nvPr>
            <p:ph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02</a:t>
            </a:r>
            <a:endParaRPr/>
          </a:p>
        </p:txBody>
      </p:sp>
      <p:sp>
        <p:nvSpPr>
          <p:cNvPr id="360" name="Google Shape;360;p3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Évolution</a:t>
            </a:r>
            <a:endParaRPr/>
          </a:p>
        </p:txBody>
      </p:sp>
      <p:sp>
        <p:nvSpPr>
          <p:cNvPr id="361" name="Google Shape;361;p3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fr-FR"/>
              <a:t>Évolution du programme en passant par plusieurs bibliothèques </a:t>
            </a:r>
            <a:endParaRPr/>
          </a:p>
        </p:txBody>
      </p:sp>
      <p:sp>
        <p:nvSpPr>
          <p:cNvPr id="362" name="Google Shape;362;p3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Ressources</a:t>
            </a:r>
            <a:endParaRPr/>
          </a:p>
        </p:txBody>
      </p:sp>
      <p:sp>
        <p:nvSpPr>
          <p:cNvPr id="363" name="Google Shape;363;p3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fr-FR"/>
              <a:t>Répartition des tâches, planning et outils</a:t>
            </a:r>
            <a:endParaRPr/>
          </a:p>
        </p:txBody>
      </p:sp>
      <p:sp>
        <p:nvSpPr>
          <p:cNvPr id="364" name="Google Shape;364;p3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Le code</a:t>
            </a:r>
            <a:endParaRPr/>
          </a:p>
        </p:txBody>
      </p:sp>
      <p:sp>
        <p:nvSpPr>
          <p:cNvPr id="365" name="Google Shape;365;p3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/>
              <a:t>Présentation du code et de son évolution</a:t>
            </a:r>
            <a:endParaRPr/>
          </a:p>
        </p:txBody>
      </p:sp>
      <p:sp>
        <p:nvSpPr>
          <p:cNvPr id="366" name="Google Shape;366;p3"/>
          <p:cNvSpPr txBox="1"/>
          <p:nvPr>
            <p:ph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03</a:t>
            </a:r>
            <a:endParaRPr/>
          </a:p>
        </p:txBody>
      </p:sp>
      <p:sp>
        <p:nvSpPr>
          <p:cNvPr id="367" name="Google Shape;367;p3"/>
          <p:cNvSpPr txBox="1"/>
          <p:nvPr>
            <p:ph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01</a:t>
            </a:r>
            <a:endParaRPr/>
          </a:p>
        </p:txBody>
      </p:sp>
      <p:sp>
        <p:nvSpPr>
          <p:cNvPr id="368" name="Google Shape;368;p3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Tables des </a:t>
            </a:r>
            <a:r>
              <a:rPr lang="fr-FR">
                <a:solidFill>
                  <a:schemeClr val="lt1"/>
                </a:solidFill>
              </a:rPr>
              <a:t>matières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4"/>
          <p:cNvGrpSpPr/>
          <p:nvPr/>
        </p:nvGrpSpPr>
        <p:grpSpPr>
          <a:xfrm>
            <a:off x="3967589" y="2169725"/>
            <a:ext cx="4037683" cy="1105100"/>
            <a:chOff x="1378750" y="2164200"/>
            <a:chExt cx="5607968" cy="1105100"/>
          </a:xfrm>
        </p:grpSpPr>
        <p:sp>
          <p:nvSpPr>
            <p:cNvPr id="375" name="Google Shape;375;p4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4"/>
          <p:cNvSpPr/>
          <p:nvPr/>
        </p:nvSpPr>
        <p:spPr>
          <a:xfrm>
            <a:off x="1714843" y="1855780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"/>
          <p:cNvSpPr txBox="1"/>
          <p:nvPr>
            <p:ph idx="2" type="title"/>
          </p:nvPr>
        </p:nvSpPr>
        <p:spPr>
          <a:xfrm>
            <a:off x="2041614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01</a:t>
            </a:r>
            <a:endParaRPr/>
          </a:p>
        </p:txBody>
      </p:sp>
      <p:sp>
        <p:nvSpPr>
          <p:cNvPr id="379" name="Google Shape;379;p4"/>
          <p:cNvSpPr txBox="1"/>
          <p:nvPr>
            <p:ph type="title"/>
          </p:nvPr>
        </p:nvSpPr>
        <p:spPr>
          <a:xfrm>
            <a:off x="4013861" y="2249600"/>
            <a:ext cx="399141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Nos objectifs</a:t>
            </a:r>
            <a:endParaRPr/>
          </a:p>
        </p:txBody>
      </p:sp>
      <p:sp>
        <p:nvSpPr>
          <p:cNvPr id="380" name="Google Shape;380;p4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Objectifs et architecture du projet</a:t>
            </a:r>
            <a:endParaRPr/>
          </a:p>
        </p:txBody>
      </p:sp>
      <p:grpSp>
        <p:nvGrpSpPr>
          <p:cNvPr id="381" name="Google Shape;381;p4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382" name="Google Shape;382;p4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" name="Google Shape;383;p4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84" name="Google Shape;384;p4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8" name="Google Shape;388;p4"/>
          <p:cNvSpPr/>
          <p:nvPr/>
        </p:nvSpPr>
        <p:spPr>
          <a:xfrm>
            <a:off x="441892" y="4334348"/>
            <a:ext cx="649752" cy="649871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4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390" name="Google Shape;390;p4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" name="Google Shape;391;p4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92" name="Google Shape;392;p4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6" name="Google Shape;396;p4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Qu'a-t-on</a:t>
            </a:r>
            <a:r>
              <a:rPr lang="fr-FR">
                <a:solidFill>
                  <a:schemeClr val="lt1"/>
                </a:solidFill>
              </a:rPr>
              <a:t> fait ?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3" name="Google Shape;403;p5"/>
          <p:cNvGrpSpPr/>
          <p:nvPr/>
        </p:nvGrpSpPr>
        <p:grpSpPr>
          <a:xfrm>
            <a:off x="6271900" y="3241525"/>
            <a:ext cx="1598600" cy="581650"/>
            <a:chOff x="6153900" y="3231000"/>
            <a:chExt cx="1598600" cy="581650"/>
          </a:xfrm>
        </p:grpSpPr>
        <p:sp>
          <p:nvSpPr>
            <p:cNvPr id="404" name="Google Shape;404;p5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5"/>
          <p:cNvSpPr txBox="1"/>
          <p:nvPr/>
        </p:nvSpPr>
        <p:spPr>
          <a:xfrm>
            <a:off x="6364300" y="323835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Python</a:t>
            </a:r>
            <a:endParaRPr b="1" i="0" sz="2000" u="none" cap="none" strike="noStrike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07" name="Google Shape;407;p5"/>
          <p:cNvSpPr txBox="1"/>
          <p:nvPr/>
        </p:nvSpPr>
        <p:spPr>
          <a:xfrm>
            <a:off x="6292502" y="3762757"/>
            <a:ext cx="1506195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Ajouter une option Python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08" name="Google Shape;408;p5"/>
          <p:cNvGrpSpPr/>
          <p:nvPr/>
        </p:nvGrpSpPr>
        <p:grpSpPr>
          <a:xfrm>
            <a:off x="1373450" y="3238350"/>
            <a:ext cx="1598600" cy="581650"/>
            <a:chOff x="1500900" y="3327675"/>
            <a:chExt cx="1598600" cy="581650"/>
          </a:xfrm>
        </p:grpSpPr>
        <p:sp>
          <p:nvSpPr>
            <p:cNvPr id="409" name="Google Shape;409;p5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5"/>
          <p:cNvSpPr txBox="1"/>
          <p:nvPr/>
        </p:nvSpPr>
        <p:spPr>
          <a:xfrm>
            <a:off x="1465850" y="323518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Calcul</a:t>
            </a:r>
            <a:endParaRPr b="1" i="0" sz="2000" u="none" cap="none" strike="noStrike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2" name="Google Shape;412;p5"/>
          <p:cNvSpPr txBox="1"/>
          <p:nvPr/>
        </p:nvSpPr>
        <p:spPr>
          <a:xfrm>
            <a:off x="1465855" y="37660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Mettre en place les opérations de base</a:t>
            </a:r>
            <a:endParaRPr b="0" i="0" sz="1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13" name="Google Shape;413;p5"/>
          <p:cNvGrpSpPr/>
          <p:nvPr/>
        </p:nvGrpSpPr>
        <p:grpSpPr>
          <a:xfrm>
            <a:off x="1148006" y="1621050"/>
            <a:ext cx="1824044" cy="581650"/>
            <a:chOff x="1617700" y="1585225"/>
            <a:chExt cx="1598600" cy="581650"/>
          </a:xfrm>
        </p:grpSpPr>
        <p:sp>
          <p:nvSpPr>
            <p:cNvPr id="414" name="Google Shape;414;p5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5"/>
          <p:cNvSpPr txBox="1"/>
          <p:nvPr/>
        </p:nvSpPr>
        <p:spPr>
          <a:xfrm>
            <a:off x="1125605" y="1619091"/>
            <a:ext cx="1812477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Calculatrice</a:t>
            </a:r>
            <a:endParaRPr b="1" i="0" sz="2000" u="none" cap="none" strike="noStrike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1160494" y="2175730"/>
            <a:ext cx="174734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Créer un affichage basique de calculatrice</a:t>
            </a:r>
            <a:endParaRPr b="0" i="0" sz="1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6336118" y="2097373"/>
            <a:ext cx="1675272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Ajouter des options et un affichage complexes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9" name="Google Shape;419;p5"/>
          <p:cNvCxnSpPr>
            <a:stCxn id="415" idx="3"/>
          </p:cNvCxnSpPr>
          <p:nvPr/>
        </p:nvCxnSpPr>
        <p:spPr>
          <a:xfrm>
            <a:off x="2915683" y="1886250"/>
            <a:ext cx="1235400" cy="8280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5"/>
          <p:cNvCxnSpPr>
            <a:stCxn id="410" idx="3"/>
          </p:cNvCxnSpPr>
          <p:nvPr/>
        </p:nvCxnSpPr>
        <p:spPr>
          <a:xfrm flipH="1" rot="10800000">
            <a:off x="2922650" y="2887650"/>
            <a:ext cx="1460400" cy="615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5"/>
          <p:cNvCxnSpPr/>
          <p:nvPr/>
        </p:nvCxnSpPr>
        <p:spPr>
          <a:xfrm flipH="1">
            <a:off x="5143300" y="1892600"/>
            <a:ext cx="1128600" cy="79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5"/>
          <p:cNvCxnSpPr>
            <a:stCxn id="405" idx="1"/>
          </p:cNvCxnSpPr>
          <p:nvPr/>
        </p:nvCxnSpPr>
        <p:spPr>
          <a:xfrm rot="10800000">
            <a:off x="4990900" y="2865025"/>
            <a:ext cx="1281000" cy="64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5"/>
          <p:cNvSpPr/>
          <p:nvPr/>
        </p:nvSpPr>
        <p:spPr>
          <a:xfrm>
            <a:off x="3937838" y="2301938"/>
            <a:ext cx="1224651" cy="933235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5"/>
          <p:cNvGrpSpPr/>
          <p:nvPr/>
        </p:nvGrpSpPr>
        <p:grpSpPr>
          <a:xfrm>
            <a:off x="6271900" y="1613952"/>
            <a:ext cx="1824044" cy="581650"/>
            <a:chOff x="1617700" y="1585225"/>
            <a:chExt cx="1598600" cy="581650"/>
          </a:xfrm>
        </p:grpSpPr>
        <p:sp>
          <p:nvSpPr>
            <p:cNvPr id="425" name="Google Shape;425;p5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5"/>
          <p:cNvSpPr txBox="1"/>
          <p:nvPr/>
        </p:nvSpPr>
        <p:spPr>
          <a:xfrm>
            <a:off x="6279749" y="1623750"/>
            <a:ext cx="1788011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Scientifique</a:t>
            </a:r>
            <a:endParaRPr b="1" i="0" sz="2000" u="none" cap="none" strike="noStrike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6"/>
          <p:cNvGrpSpPr/>
          <p:nvPr/>
        </p:nvGrpSpPr>
        <p:grpSpPr>
          <a:xfrm flipH="1" rot="117939">
            <a:off x="6821419" y="2051163"/>
            <a:ext cx="1900322" cy="1900105"/>
            <a:chOff x="277880" y="2901316"/>
            <a:chExt cx="1900344" cy="1900127"/>
          </a:xfrm>
        </p:grpSpPr>
        <p:sp>
          <p:nvSpPr>
            <p:cNvPr id="433" name="Google Shape;433;p6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4" name="Google Shape;434;p6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435" name="Google Shape;435;p6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9" name="Google Shape;439;p6"/>
          <p:cNvSpPr/>
          <p:nvPr/>
        </p:nvSpPr>
        <p:spPr>
          <a:xfrm flipH="1" rot="-166604">
            <a:off x="6063408" y="3889184"/>
            <a:ext cx="452384" cy="45247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"/>
          <p:cNvSpPr/>
          <p:nvPr/>
        </p:nvSpPr>
        <p:spPr>
          <a:xfrm flipH="1" rot="-2669310">
            <a:off x="5257161" y="3447338"/>
            <a:ext cx="1874253" cy="1525055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"/>
          <p:cNvSpPr/>
          <p:nvPr/>
        </p:nvSpPr>
        <p:spPr>
          <a:xfrm flipH="1" rot="-166584">
            <a:off x="6539204" y="2870657"/>
            <a:ext cx="300434" cy="30048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"/>
          <p:cNvSpPr/>
          <p:nvPr/>
        </p:nvSpPr>
        <p:spPr>
          <a:xfrm flipH="1" rot="-166600">
            <a:off x="7283371" y="3455393"/>
            <a:ext cx="683625" cy="6837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/>
              <a:t>Cahier des charges du mode Calcul</a:t>
            </a:r>
            <a:endParaRPr/>
          </a:p>
        </p:txBody>
      </p:sp>
      <p:sp>
        <p:nvSpPr>
          <p:cNvPr id="444" name="Google Shape;444;p6"/>
          <p:cNvSpPr txBox="1"/>
          <p:nvPr>
            <p:ph idx="1" type="subTitle"/>
          </p:nvPr>
        </p:nvSpPr>
        <p:spPr>
          <a:xfrm rot="-259">
            <a:off x="980235" y="2113934"/>
            <a:ext cx="5224739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Affichages des calculs et des résultats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Possibilité de naviguer entre les sauvegardes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Option pour vérifier une égalité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Option pour utiliser des variables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Afficher les opérations sous un langage mathématique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fr-FR"/>
              <a:t>Ajout de caractères avec les touches secondes et alpha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fr-FR"/>
              <a:t>Basculement entre écriture décimale et fractionnaire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fr-FR"/>
              <a:t>Désactivation automatique des touches inutiles au mode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7"/>
          <p:cNvGrpSpPr/>
          <p:nvPr/>
        </p:nvGrpSpPr>
        <p:grpSpPr>
          <a:xfrm flipH="1" rot="117939">
            <a:off x="6821419" y="2051163"/>
            <a:ext cx="1900322" cy="1900105"/>
            <a:chOff x="277880" y="2901316"/>
            <a:chExt cx="1900344" cy="1900127"/>
          </a:xfrm>
        </p:grpSpPr>
        <p:sp>
          <p:nvSpPr>
            <p:cNvPr id="450" name="Google Shape;450;p7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1" name="Google Shape;451;p7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452" name="Google Shape;452;p7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6" name="Google Shape;456;p7"/>
          <p:cNvSpPr/>
          <p:nvPr/>
        </p:nvSpPr>
        <p:spPr>
          <a:xfrm flipH="1" rot="-166604">
            <a:off x="6063408" y="3889184"/>
            <a:ext cx="452384" cy="45247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"/>
          <p:cNvSpPr/>
          <p:nvPr/>
        </p:nvSpPr>
        <p:spPr>
          <a:xfrm flipH="1" rot="-2669310">
            <a:off x="5257161" y="3447338"/>
            <a:ext cx="1874253" cy="1525055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"/>
          <p:cNvSpPr/>
          <p:nvPr/>
        </p:nvSpPr>
        <p:spPr>
          <a:xfrm flipH="1" rot="-166584">
            <a:off x="6539204" y="2870657"/>
            <a:ext cx="300434" cy="30048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"/>
          <p:cNvSpPr/>
          <p:nvPr/>
        </p:nvSpPr>
        <p:spPr>
          <a:xfrm flipH="1" rot="-166600">
            <a:off x="7283371" y="3455393"/>
            <a:ext cx="683625" cy="6837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/>
              <a:t>Cahier des charges du mode Python</a:t>
            </a:r>
            <a:endParaRPr/>
          </a:p>
        </p:txBody>
      </p:sp>
      <p:sp>
        <p:nvSpPr>
          <p:cNvPr id="461" name="Google Shape;461;p7"/>
          <p:cNvSpPr txBox="1"/>
          <p:nvPr>
            <p:ph idx="1" type="subTitle"/>
          </p:nvPr>
        </p:nvSpPr>
        <p:spPr>
          <a:xfrm rot="-259">
            <a:off x="975855" y="2429739"/>
            <a:ext cx="5438891" cy="19226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-FR"/>
              <a:t>Changement des touches pour convenir à l’écriture de Python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Possibilité d’</a:t>
            </a:r>
            <a:r>
              <a:rPr lang="fr-FR"/>
              <a:t>utilisation sans le clavier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fr-FR"/>
              <a:t>Affichage de la console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 dans l’interface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Option pour utiliser des variables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-FR"/>
              <a:t>Désactivation automatique des touches inutiles au mode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fr-FR"/>
              <a:t>Possibilité d’exécuter l’importe quel programme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>
                <a:solidFill>
                  <a:schemeClr val="lt1"/>
                </a:solidFill>
              </a:rPr>
              <a:t>Architecture</a:t>
            </a:r>
            <a:r>
              <a:rPr lang="fr-FR">
                <a:latin typeface="Epilogue"/>
                <a:ea typeface="Epilogue"/>
                <a:cs typeface="Epilogue"/>
                <a:sym typeface="Epilogue"/>
              </a:rPr>
              <a:t> du mode calcul</a:t>
            </a:r>
            <a:r>
              <a:rPr lang="fr-FR"/>
              <a:t> ?</a:t>
            </a:r>
            <a:endParaRPr/>
          </a:p>
        </p:txBody>
      </p:sp>
      <p:grpSp>
        <p:nvGrpSpPr>
          <p:cNvPr id="467" name="Google Shape;467;p8"/>
          <p:cNvGrpSpPr/>
          <p:nvPr/>
        </p:nvGrpSpPr>
        <p:grpSpPr>
          <a:xfrm>
            <a:off x="1567067" y="1844112"/>
            <a:ext cx="6009864" cy="2452271"/>
            <a:chOff x="1908" y="642710"/>
            <a:chExt cx="6009864" cy="2452271"/>
          </a:xfrm>
        </p:grpSpPr>
        <p:sp>
          <p:nvSpPr>
            <p:cNvPr id="468" name="Google Shape;468;p8"/>
            <p:cNvSpPr/>
            <p:nvPr/>
          </p:nvSpPr>
          <p:spPr>
            <a:xfrm>
              <a:off x="4338924" y="1791399"/>
              <a:ext cx="681531" cy="1561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9" name="Google Shape;469;p8"/>
            <p:cNvSpPr/>
            <p:nvPr/>
          </p:nvSpPr>
          <p:spPr>
            <a:xfrm>
              <a:off x="3657393" y="1791399"/>
              <a:ext cx="681531" cy="1561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0" name="Google Shape;470;p8"/>
            <p:cNvSpPr/>
            <p:nvPr/>
          </p:nvSpPr>
          <p:spPr>
            <a:xfrm>
              <a:off x="3316627" y="1139608"/>
              <a:ext cx="1022296" cy="1561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CACAC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1" name="Google Shape;471;p8"/>
            <p:cNvSpPr/>
            <p:nvPr/>
          </p:nvSpPr>
          <p:spPr>
            <a:xfrm>
              <a:off x="2294331" y="2443191"/>
              <a:ext cx="2044593" cy="1561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2" name="Google Shape;472;p8"/>
            <p:cNvSpPr/>
            <p:nvPr/>
          </p:nvSpPr>
          <p:spPr>
            <a:xfrm>
              <a:off x="2294331" y="2443191"/>
              <a:ext cx="681531" cy="1561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3" name="Google Shape;473;p8"/>
            <p:cNvSpPr/>
            <p:nvPr/>
          </p:nvSpPr>
          <p:spPr>
            <a:xfrm>
              <a:off x="1612800" y="2443191"/>
              <a:ext cx="681531" cy="1561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4" name="Google Shape;474;p8"/>
            <p:cNvSpPr/>
            <p:nvPr/>
          </p:nvSpPr>
          <p:spPr>
            <a:xfrm>
              <a:off x="249738" y="2443191"/>
              <a:ext cx="2044593" cy="1561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5" name="Google Shape;475;p8"/>
            <p:cNvSpPr/>
            <p:nvPr/>
          </p:nvSpPr>
          <p:spPr>
            <a:xfrm>
              <a:off x="2248611" y="1791399"/>
              <a:ext cx="91440" cy="1561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6" name="Google Shape;476;p8"/>
            <p:cNvSpPr/>
            <p:nvPr/>
          </p:nvSpPr>
          <p:spPr>
            <a:xfrm>
              <a:off x="2294331" y="1139608"/>
              <a:ext cx="1022296" cy="1561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CACAC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7" name="Google Shape;477;p8"/>
            <p:cNvSpPr/>
            <p:nvPr/>
          </p:nvSpPr>
          <p:spPr>
            <a:xfrm>
              <a:off x="3068798" y="643949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3564457" y="642710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"/>
            <p:cNvSpPr txBox="1"/>
            <p:nvPr/>
          </p:nvSpPr>
          <p:spPr>
            <a:xfrm>
              <a:off x="3564457" y="642710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Calcul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2046501" y="1295740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542160" y="1294501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"/>
            <p:cNvSpPr txBox="1"/>
            <p:nvPr/>
          </p:nvSpPr>
          <p:spPr>
            <a:xfrm>
              <a:off x="2542160" y="1294501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Effectuer un calcul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046501" y="1947532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542160" y="1946293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 txBox="1"/>
            <p:nvPr/>
          </p:nvSpPr>
          <p:spPr>
            <a:xfrm>
              <a:off x="2542160" y="1946293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Formater la saisie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1908" y="2599323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497567" y="2598084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"/>
            <p:cNvSpPr txBox="1"/>
            <p:nvPr/>
          </p:nvSpPr>
          <p:spPr>
            <a:xfrm>
              <a:off x="497567" y="2598084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Aller à droite dans la saisie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364970" y="2599323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860629" y="2598084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"/>
            <p:cNvSpPr txBox="1"/>
            <p:nvPr/>
          </p:nvSpPr>
          <p:spPr>
            <a:xfrm>
              <a:off x="1860629" y="2598084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Aller à gauche dans la saisie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2728032" y="2599323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3223691" y="2598084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"/>
            <p:cNvSpPr txBox="1"/>
            <p:nvPr/>
          </p:nvSpPr>
          <p:spPr>
            <a:xfrm>
              <a:off x="3223691" y="2598084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Supprimer la saisie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4091094" y="2599323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4586753" y="2598084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"/>
            <p:cNvSpPr txBox="1"/>
            <p:nvPr/>
          </p:nvSpPr>
          <p:spPr>
            <a:xfrm>
              <a:off x="4586753" y="2598084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Entrer l’opération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091094" y="1295740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4586753" y="1294501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"/>
            <p:cNvSpPr txBox="1"/>
            <p:nvPr/>
          </p:nvSpPr>
          <p:spPr>
            <a:xfrm>
              <a:off x="4586753" y="1294501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Affichage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409563" y="1947532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905222" y="1946293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"/>
            <p:cNvSpPr txBox="1"/>
            <p:nvPr/>
          </p:nvSpPr>
          <p:spPr>
            <a:xfrm>
              <a:off x="3905222" y="1946293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Monter dans l’affichage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4772625" y="1947532"/>
              <a:ext cx="495658" cy="49565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268284" y="1946293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"/>
            <p:cNvSpPr txBox="1"/>
            <p:nvPr/>
          </p:nvSpPr>
          <p:spPr>
            <a:xfrm>
              <a:off x="5268284" y="1946293"/>
              <a:ext cx="743488" cy="495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Descendre dans l’affiche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>
                <a:solidFill>
                  <a:schemeClr val="lt1"/>
                </a:solidFill>
              </a:rPr>
              <a:t>Architecture</a:t>
            </a:r>
            <a:r>
              <a:rPr lang="fr-FR">
                <a:latin typeface="Epilogue"/>
                <a:ea typeface="Epilogue"/>
                <a:cs typeface="Epilogue"/>
                <a:sym typeface="Epilogue"/>
              </a:rPr>
              <a:t> du mode Python</a:t>
            </a:r>
            <a:r>
              <a:rPr lang="fr-FR"/>
              <a:t> ?</a:t>
            </a:r>
            <a:endParaRPr/>
          </a:p>
        </p:txBody>
      </p:sp>
      <p:grpSp>
        <p:nvGrpSpPr>
          <p:cNvPr id="512" name="Google Shape;512;p9"/>
          <p:cNvGrpSpPr/>
          <p:nvPr/>
        </p:nvGrpSpPr>
        <p:grpSpPr>
          <a:xfrm>
            <a:off x="2328971" y="1711073"/>
            <a:ext cx="5231122" cy="2760637"/>
            <a:chOff x="638" y="177548"/>
            <a:chExt cx="5231122" cy="2760637"/>
          </a:xfrm>
        </p:grpSpPr>
        <p:sp>
          <p:nvSpPr>
            <p:cNvPr id="513" name="Google Shape;513;p9"/>
            <p:cNvSpPr/>
            <p:nvPr/>
          </p:nvSpPr>
          <p:spPr>
            <a:xfrm>
              <a:off x="3348557" y="2204433"/>
              <a:ext cx="767231" cy="17576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2581325" y="2204433"/>
              <a:ext cx="767231" cy="17576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15" name="Google Shape;515;p9"/>
            <p:cNvSpPr/>
            <p:nvPr/>
          </p:nvSpPr>
          <p:spPr>
            <a:xfrm>
              <a:off x="3302837" y="1470681"/>
              <a:ext cx="91440" cy="17576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16" name="Google Shape;516;p9"/>
            <p:cNvSpPr/>
            <p:nvPr/>
          </p:nvSpPr>
          <p:spPr>
            <a:xfrm>
              <a:off x="2197710" y="736929"/>
              <a:ext cx="1150846" cy="17576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CACAC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17" name="Google Shape;517;p9"/>
            <p:cNvSpPr/>
            <p:nvPr/>
          </p:nvSpPr>
          <p:spPr>
            <a:xfrm>
              <a:off x="1046863" y="1470681"/>
              <a:ext cx="767231" cy="17576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18" name="Google Shape;518;p9"/>
            <p:cNvSpPr/>
            <p:nvPr/>
          </p:nvSpPr>
          <p:spPr>
            <a:xfrm>
              <a:off x="279631" y="1470681"/>
              <a:ext cx="767231" cy="17576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19" name="Google Shape;519;p9"/>
            <p:cNvSpPr/>
            <p:nvPr/>
          </p:nvSpPr>
          <p:spPr>
            <a:xfrm>
              <a:off x="1046863" y="736929"/>
              <a:ext cx="1150846" cy="17576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CACAC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20" name="Google Shape;520;p9"/>
            <p:cNvSpPr/>
            <p:nvPr/>
          </p:nvSpPr>
          <p:spPr>
            <a:xfrm>
              <a:off x="1918716" y="178943"/>
              <a:ext cx="557986" cy="55798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2476703" y="177548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 txBox="1"/>
            <p:nvPr/>
          </p:nvSpPr>
          <p:spPr>
            <a:xfrm>
              <a:off x="2476703" y="177548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fr-F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Python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7870" y="912695"/>
              <a:ext cx="557986" cy="55798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1325856" y="911300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 txBox="1"/>
            <p:nvPr/>
          </p:nvSpPr>
          <p:spPr>
            <a:xfrm>
              <a:off x="1325856" y="911300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fr-F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Écriture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638" y="1646447"/>
              <a:ext cx="557986" cy="55798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558625" y="1645052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 txBox="1"/>
            <p:nvPr/>
          </p:nvSpPr>
          <p:spPr>
            <a:xfrm>
              <a:off x="558625" y="1645052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fr-F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Mêmes fonctions de déplacement que le mode calcul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535101" y="1646447"/>
              <a:ext cx="557986" cy="55798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093087" y="1645052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 txBox="1"/>
            <p:nvPr/>
          </p:nvSpPr>
          <p:spPr>
            <a:xfrm>
              <a:off x="2093087" y="1645052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fr-F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Saisie aménagée avec un changement des touches 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069563" y="912695"/>
              <a:ext cx="557986" cy="55798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627550" y="911300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 txBox="1"/>
            <p:nvPr/>
          </p:nvSpPr>
          <p:spPr>
            <a:xfrm>
              <a:off x="3627550" y="911300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fr-F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Exécution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069563" y="1646447"/>
              <a:ext cx="557986" cy="55798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3627550" y="1645052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 txBox="1"/>
            <p:nvPr/>
          </p:nvSpPr>
          <p:spPr>
            <a:xfrm>
              <a:off x="3627550" y="1645052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fr-F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Visualisation du rendu du programme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302332" y="2380199"/>
              <a:ext cx="557986" cy="55798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860319" y="2378804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 txBox="1"/>
            <p:nvPr/>
          </p:nvSpPr>
          <p:spPr>
            <a:xfrm>
              <a:off x="2860319" y="2378804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fr-F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Affichage des réussites 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836795" y="2380199"/>
              <a:ext cx="557986" cy="55798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6E6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394781" y="2378804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 txBox="1"/>
            <p:nvPr/>
          </p:nvSpPr>
          <p:spPr>
            <a:xfrm>
              <a:off x="4394781" y="2378804"/>
              <a:ext cx="836979" cy="5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fr-F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Affichage des erreurs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