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315393af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315393af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315393af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315393af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315393af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315393af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a315393af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a315393af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315393afe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315393afe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315393afe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315393afe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315393af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315393af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a315393afe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a315393afe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315393afe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315393afe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2cacc01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2cacc01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a315393afe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a315393afe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315393af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315393af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315393afe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315393afe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315393af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315393af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a315393af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a315393af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a315393af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a315393af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a315393afe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a315393afe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315393af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315393af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a315393af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a315393af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315393af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a315393af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a315393af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a315393af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a315393afe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a315393afe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315393af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315393af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a315393af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a315393af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315393afe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315393afe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Sistema de Arriendo</a:t>
            </a:r>
            <a:endParaRPr/>
          </a:p>
          <a:p>
            <a:pPr indent="0" lvl="0" marL="0" rtl="0" algn="ctr">
              <a:spcBef>
                <a:spcPts val="0"/>
              </a:spcBef>
              <a:spcAft>
                <a:spcPts val="0"/>
              </a:spcAft>
              <a:buNone/>
            </a:pPr>
            <a:r>
              <a:rPr i="1" lang="en" sz="5000"/>
              <a:t>Tarea</a:t>
            </a:r>
            <a:endParaRPr i="1" sz="5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INFO090 2020 semestre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232225" y="231975"/>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Archivo de ítems</a:t>
            </a:r>
            <a:endParaRPr/>
          </a:p>
        </p:txBody>
      </p:sp>
      <p:sp>
        <p:nvSpPr>
          <p:cNvPr id="255" name="Google Shape;255;p22"/>
          <p:cNvSpPr txBox="1"/>
          <p:nvPr/>
        </p:nvSpPr>
        <p:spPr>
          <a:xfrm>
            <a:off x="4496400" y="357400"/>
            <a:ext cx="4647600" cy="45828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sz="1200">
                <a:solidFill>
                  <a:schemeClr val="dk1"/>
                </a:solidFill>
                <a:latin typeface="Calibri"/>
                <a:ea typeface="Calibri"/>
                <a:cs typeface="Calibri"/>
                <a:sym typeface="Calibri"/>
              </a:rPr>
              <a:t>Ejemplo rental_items.csv:</a:t>
            </a:r>
            <a:endParaRPr sz="1200">
              <a:solidFill>
                <a:schemeClr val="dk1"/>
              </a:solidFill>
              <a:latin typeface="Calibri"/>
              <a:ea typeface="Calibri"/>
              <a:cs typeface="Calibri"/>
              <a:sym typeface="Calibri"/>
            </a:endParaRPr>
          </a:p>
          <a:p>
            <a:pPr indent="0" lvl="0" marL="0" rtl="0" algn="l">
              <a:lnSpc>
                <a:spcPct val="107916"/>
              </a:lnSpc>
              <a:spcBef>
                <a:spcPts val="300"/>
              </a:spcBef>
              <a:spcAft>
                <a:spcPts val="0"/>
              </a:spcAft>
              <a:buNone/>
            </a:pPr>
            <a:r>
              <a:t/>
            </a:r>
            <a:endParaRPr sz="1200">
              <a:solidFill>
                <a:schemeClr val="dk1"/>
              </a:solidFill>
              <a:latin typeface="Calibri"/>
              <a:ea typeface="Calibri"/>
              <a:cs typeface="Calibri"/>
              <a:sym typeface="Calibri"/>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B001,</a:t>
            </a:r>
            <a:r>
              <a:rPr lang="en" sz="1300">
                <a:solidFill>
                  <a:schemeClr val="dk1"/>
                </a:solidFill>
                <a:latin typeface="Courier New"/>
                <a:ea typeface="Courier New"/>
                <a:cs typeface="Courier New"/>
                <a:sym typeface="Courier New"/>
              </a:rPr>
              <a:t>bicicleta de montaña aro 26</a:t>
            </a:r>
            <a:r>
              <a:rPr lang="en" sz="1300">
                <a:solidFill>
                  <a:schemeClr val="dk1"/>
                </a:solidFill>
                <a:latin typeface="Courier New"/>
                <a:ea typeface="Courier New"/>
                <a:cs typeface="Courier New"/>
                <a:sym typeface="Courier New"/>
              </a:rPr>
              <a:t>,300</a:t>
            </a:r>
            <a:r>
              <a:rPr lang="en" sz="1300">
                <a:solidFill>
                  <a:schemeClr val="dk1"/>
                </a:solidFill>
                <a:latin typeface="Courier New"/>
                <a:ea typeface="Courier New"/>
                <a:cs typeface="Courier New"/>
                <a:sym typeface="Courier New"/>
              </a:rPr>
              <a:t>0,2000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B002,</a:t>
            </a:r>
            <a:r>
              <a:rPr lang="en" sz="1300">
                <a:solidFill>
                  <a:schemeClr val="dk1"/>
                </a:solidFill>
                <a:latin typeface="Courier New"/>
                <a:ea typeface="Courier New"/>
                <a:cs typeface="Courier New"/>
                <a:sym typeface="Courier New"/>
              </a:rPr>
              <a:t>bicicleta de montaña aro 26,3000,2000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B003,</a:t>
            </a:r>
            <a:r>
              <a:rPr lang="en" sz="1300">
                <a:solidFill>
                  <a:schemeClr val="dk1"/>
                </a:solidFill>
                <a:latin typeface="Courier New"/>
                <a:ea typeface="Courier New"/>
                <a:cs typeface="Courier New"/>
                <a:sym typeface="Courier New"/>
              </a:rPr>
              <a:t>bicicleta de montaña aro 24,3000,2000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B004,</a:t>
            </a:r>
            <a:r>
              <a:rPr lang="en" sz="1300">
                <a:solidFill>
                  <a:schemeClr val="dk1"/>
                </a:solidFill>
                <a:latin typeface="Courier New"/>
                <a:ea typeface="Courier New"/>
                <a:cs typeface="Courier New"/>
                <a:sym typeface="Courier New"/>
              </a:rPr>
              <a:t>bicicleta de montaña aro 24,3000,2000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B005,</a:t>
            </a:r>
            <a:r>
              <a:rPr lang="en" sz="1300">
                <a:solidFill>
                  <a:schemeClr val="dk1"/>
                </a:solidFill>
                <a:latin typeface="Courier New"/>
                <a:ea typeface="Courier New"/>
                <a:cs typeface="Courier New"/>
                <a:sym typeface="Courier New"/>
              </a:rPr>
              <a:t>bicicleta de montaña aro 22,3000,1500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B006,</a:t>
            </a:r>
            <a:r>
              <a:rPr lang="en" sz="1300">
                <a:solidFill>
                  <a:schemeClr val="dk1"/>
                </a:solidFill>
                <a:latin typeface="Courier New"/>
                <a:ea typeface="Courier New"/>
                <a:cs typeface="Courier New"/>
                <a:sym typeface="Courier New"/>
              </a:rPr>
              <a:t>bicicleta de montaña aro 22,3000,1500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K001,kayak para 1 persona,2500,3000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K002,</a:t>
            </a:r>
            <a:r>
              <a:rPr lang="en" sz="1300">
                <a:solidFill>
                  <a:schemeClr val="dk1"/>
                </a:solidFill>
                <a:latin typeface="Courier New"/>
                <a:ea typeface="Courier New"/>
                <a:cs typeface="Courier New"/>
                <a:sym typeface="Courier New"/>
              </a:rPr>
              <a:t>kayak para 1 persona,2500,3000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K003,</a:t>
            </a:r>
            <a:r>
              <a:rPr lang="en" sz="1300">
                <a:solidFill>
                  <a:schemeClr val="dk1"/>
                </a:solidFill>
                <a:latin typeface="Courier New"/>
                <a:ea typeface="Courier New"/>
                <a:cs typeface="Courier New"/>
                <a:sym typeface="Courier New"/>
              </a:rPr>
              <a:t>kayak para 1 persona,2500,3000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K004,</a:t>
            </a:r>
            <a:r>
              <a:rPr lang="en" sz="1300">
                <a:solidFill>
                  <a:schemeClr val="dk1"/>
                </a:solidFill>
                <a:latin typeface="Courier New"/>
                <a:ea typeface="Courier New"/>
                <a:cs typeface="Courier New"/>
                <a:sym typeface="Courier New"/>
              </a:rPr>
              <a:t>kayak para 2 persona,2500,4000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K005,kayak para 2 persona,2500,4000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K006,kayak para 2 persona,2500,4000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S001,segway,6000,5000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S002,segway</a:t>
            </a:r>
            <a:r>
              <a:rPr lang="en" sz="1300">
                <a:solidFill>
                  <a:schemeClr val="dk1"/>
                </a:solidFill>
                <a:latin typeface="Courier New"/>
                <a:ea typeface="Courier New"/>
                <a:cs typeface="Courier New"/>
                <a:sym typeface="Courier New"/>
              </a:rPr>
              <a:t>,6000,5000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0"/>
              </a:spcAft>
              <a:buNone/>
            </a:pPr>
            <a:r>
              <a:rPr lang="en" sz="1300">
                <a:solidFill>
                  <a:schemeClr val="dk1"/>
                </a:solidFill>
                <a:latin typeface="Courier New"/>
                <a:ea typeface="Courier New"/>
                <a:cs typeface="Courier New"/>
                <a:sym typeface="Courier New"/>
              </a:rPr>
              <a:t>S003,segway</a:t>
            </a:r>
            <a:r>
              <a:rPr lang="en" sz="1300">
                <a:solidFill>
                  <a:schemeClr val="dk1"/>
                </a:solidFill>
                <a:latin typeface="Courier New"/>
                <a:ea typeface="Courier New"/>
                <a:cs typeface="Courier New"/>
                <a:sym typeface="Courier New"/>
              </a:rPr>
              <a:t>,6000,5000</a:t>
            </a:r>
            <a:endParaRPr sz="1300">
              <a:solidFill>
                <a:schemeClr val="dk1"/>
              </a:solidFill>
              <a:latin typeface="Courier New"/>
              <a:ea typeface="Courier New"/>
              <a:cs typeface="Courier New"/>
              <a:sym typeface="Courier New"/>
            </a:endParaRPr>
          </a:p>
          <a:p>
            <a:pPr indent="0" lvl="0" marL="0" rtl="0" algn="l">
              <a:lnSpc>
                <a:spcPct val="107916"/>
              </a:lnSpc>
              <a:spcBef>
                <a:spcPts val="300"/>
              </a:spcBef>
              <a:spcAft>
                <a:spcPts val="300"/>
              </a:spcAft>
              <a:buNone/>
            </a:pPr>
            <a:r>
              <a:rPr lang="en" sz="1300">
                <a:solidFill>
                  <a:schemeClr val="dk1"/>
                </a:solidFill>
                <a:latin typeface="Courier New"/>
                <a:ea typeface="Courier New"/>
                <a:cs typeface="Courier New"/>
                <a:sym typeface="Courier New"/>
              </a:rPr>
              <a:t>S004,segway,6000,5000</a:t>
            </a:r>
            <a:endParaRPr sz="1300">
              <a:solidFill>
                <a:schemeClr val="dk1"/>
              </a:solidFill>
              <a:latin typeface="Courier New"/>
              <a:ea typeface="Courier New"/>
              <a:cs typeface="Courier New"/>
              <a:sym typeface="Courier New"/>
            </a:endParaRPr>
          </a:p>
        </p:txBody>
      </p:sp>
      <p:sp>
        <p:nvSpPr>
          <p:cNvPr id="256" name="Google Shape;256;p22"/>
          <p:cNvSpPr txBox="1"/>
          <p:nvPr/>
        </p:nvSpPr>
        <p:spPr>
          <a:xfrm>
            <a:off x="192900" y="1124050"/>
            <a:ext cx="4379100" cy="24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 archivo de texto mantiene los ítemes de arriendo en formato csv (comma separated values). Las columnas son:</a:t>
            </a:r>
            <a:endParaRPr/>
          </a:p>
          <a:p>
            <a:pPr indent="-317500" lvl="0" marL="457200" rtl="0" algn="l">
              <a:spcBef>
                <a:spcPts val="0"/>
              </a:spcBef>
              <a:spcAft>
                <a:spcPts val="0"/>
              </a:spcAft>
              <a:buSzPts val="1400"/>
              <a:buChar char="●"/>
            </a:pPr>
            <a:r>
              <a:rPr lang="en"/>
              <a:t>serial: id del item (ej B001)</a:t>
            </a:r>
            <a:endParaRPr/>
          </a:p>
          <a:p>
            <a:pPr indent="-317500" lvl="0" marL="457200" rtl="0" algn="l">
              <a:spcBef>
                <a:spcPts val="0"/>
              </a:spcBef>
              <a:spcAft>
                <a:spcPts val="0"/>
              </a:spcAft>
              <a:buSzPts val="1400"/>
              <a:buChar char="●"/>
            </a:pPr>
            <a:r>
              <a:rPr lang="en"/>
              <a:t>desc: descripción (ej "bicicleta de montaña aro 26")</a:t>
            </a:r>
            <a:endParaRPr/>
          </a:p>
          <a:p>
            <a:pPr indent="-317500" lvl="0" marL="457200" rtl="0" algn="l">
              <a:spcBef>
                <a:spcPts val="0"/>
              </a:spcBef>
              <a:spcAft>
                <a:spcPts val="0"/>
              </a:spcAft>
              <a:buSzPts val="1400"/>
              <a:buChar char="●"/>
            </a:pPr>
            <a:r>
              <a:rPr lang="en"/>
              <a:t>baseFee: precio base (ej 3000)</a:t>
            </a:r>
            <a:endParaRPr/>
          </a:p>
          <a:p>
            <a:pPr indent="-317500" lvl="0" marL="457200" rtl="0" algn="l">
              <a:spcBef>
                <a:spcPts val="0"/>
              </a:spcBef>
              <a:spcAft>
                <a:spcPts val="0"/>
              </a:spcAft>
              <a:buSzPts val="1400"/>
              <a:buChar char="●"/>
            </a:pPr>
            <a:r>
              <a:rPr lang="en"/>
              <a:t>hourFee: precio por hora (ej 2000)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El archivo es rental_items.csv</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p:nvPr/>
        </p:nvSpPr>
        <p:spPr>
          <a:xfrm>
            <a:off x="3642950" y="864475"/>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JButton</a:t>
            </a:r>
            <a:endParaRPr/>
          </a:p>
        </p:txBody>
      </p:sp>
      <p:sp>
        <p:nvSpPr>
          <p:cNvPr id="262" name="Google Shape;262;p23"/>
          <p:cNvSpPr/>
          <p:nvPr/>
        </p:nvSpPr>
        <p:spPr>
          <a:xfrm>
            <a:off x="3642950" y="2157150"/>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RentalItemButton</a:t>
            </a:r>
            <a:endParaRPr/>
          </a:p>
        </p:txBody>
      </p:sp>
      <p:sp>
        <p:nvSpPr>
          <p:cNvPr id="263" name="Google Shape;263;p23"/>
          <p:cNvSpPr/>
          <p:nvPr/>
        </p:nvSpPr>
        <p:spPr>
          <a:xfrm>
            <a:off x="6568625" y="819100"/>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&lt;&lt;</a:t>
            </a:r>
            <a:r>
              <a:rPr i="1" lang="en" sz="1300"/>
              <a:t>interface</a:t>
            </a:r>
            <a:r>
              <a:rPr lang="en" sz="1300"/>
              <a:t>&gt;&gt;</a:t>
            </a:r>
            <a:endParaRPr sz="1300"/>
          </a:p>
          <a:p>
            <a:pPr indent="0" lvl="0" marL="0" rtl="0" algn="ctr">
              <a:spcBef>
                <a:spcPts val="0"/>
              </a:spcBef>
              <a:spcAft>
                <a:spcPts val="0"/>
              </a:spcAft>
              <a:buNone/>
            </a:pPr>
            <a:r>
              <a:rPr lang="en"/>
              <a:t>Rentable</a:t>
            </a:r>
            <a:endParaRPr/>
          </a:p>
        </p:txBody>
      </p:sp>
      <p:sp>
        <p:nvSpPr>
          <p:cNvPr id="264" name="Google Shape;264;p23"/>
          <p:cNvSpPr/>
          <p:nvPr/>
        </p:nvSpPr>
        <p:spPr>
          <a:xfrm>
            <a:off x="2743388" y="3247075"/>
            <a:ext cx="16752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BikeButton</a:t>
            </a:r>
            <a:endParaRPr/>
          </a:p>
        </p:txBody>
      </p:sp>
      <p:sp>
        <p:nvSpPr>
          <p:cNvPr id="265" name="Google Shape;265;p23"/>
          <p:cNvSpPr/>
          <p:nvPr/>
        </p:nvSpPr>
        <p:spPr>
          <a:xfrm>
            <a:off x="3823492" y="3916975"/>
            <a:ext cx="16752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KayakButton</a:t>
            </a:r>
            <a:endParaRPr/>
          </a:p>
        </p:txBody>
      </p:sp>
      <p:sp>
        <p:nvSpPr>
          <p:cNvPr id="266" name="Google Shape;266;p23"/>
          <p:cNvSpPr/>
          <p:nvPr/>
        </p:nvSpPr>
        <p:spPr>
          <a:xfrm>
            <a:off x="5067084" y="3247075"/>
            <a:ext cx="16752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SegwayButton</a:t>
            </a:r>
            <a:endParaRPr/>
          </a:p>
        </p:txBody>
      </p:sp>
      <p:sp>
        <p:nvSpPr>
          <p:cNvPr id="267" name="Google Shape;267;p23"/>
          <p:cNvSpPr/>
          <p:nvPr/>
        </p:nvSpPr>
        <p:spPr>
          <a:xfrm>
            <a:off x="513975" y="2157150"/>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RentalApp</a:t>
            </a:r>
            <a:endParaRPr/>
          </a:p>
        </p:txBody>
      </p:sp>
      <p:sp>
        <p:nvSpPr>
          <p:cNvPr id="268" name="Google Shape;268;p23"/>
          <p:cNvSpPr/>
          <p:nvPr/>
        </p:nvSpPr>
        <p:spPr>
          <a:xfrm>
            <a:off x="666375" y="4436000"/>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Receipt</a:t>
            </a:r>
            <a:endParaRPr/>
          </a:p>
        </p:txBody>
      </p:sp>
      <p:sp>
        <p:nvSpPr>
          <p:cNvPr id="269" name="Google Shape;269;p23"/>
          <p:cNvSpPr/>
          <p:nvPr/>
        </p:nvSpPr>
        <p:spPr>
          <a:xfrm>
            <a:off x="4420700" y="1375375"/>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0" name="Google Shape;270;p23"/>
          <p:cNvCxnSpPr>
            <a:stCxn id="269" idx="3"/>
            <a:endCxn id="262" idx="0"/>
          </p:cNvCxnSpPr>
          <p:nvPr/>
        </p:nvCxnSpPr>
        <p:spPr>
          <a:xfrm>
            <a:off x="4636400" y="1727275"/>
            <a:ext cx="0" cy="429900"/>
          </a:xfrm>
          <a:prstGeom prst="straightConnector1">
            <a:avLst/>
          </a:prstGeom>
          <a:noFill/>
          <a:ln cap="flat" cmpd="sng" w="19050">
            <a:solidFill>
              <a:schemeClr val="dk2"/>
            </a:solidFill>
            <a:prstDash val="solid"/>
            <a:round/>
            <a:headEnd len="med" w="med" type="none"/>
            <a:tailEnd len="med" w="med" type="none"/>
          </a:ln>
        </p:spPr>
      </p:cxnSp>
      <p:sp>
        <p:nvSpPr>
          <p:cNvPr id="271" name="Google Shape;271;p23"/>
          <p:cNvSpPr/>
          <p:nvPr/>
        </p:nvSpPr>
        <p:spPr>
          <a:xfrm>
            <a:off x="3823725" y="2668050"/>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a:off x="4445400" y="2668050"/>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a:off x="5067075" y="2668050"/>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23"/>
          <p:cNvCxnSpPr>
            <a:stCxn id="271" idx="3"/>
            <a:endCxn id="264" idx="0"/>
          </p:cNvCxnSpPr>
          <p:nvPr/>
        </p:nvCxnSpPr>
        <p:spPr>
          <a:xfrm flipH="1">
            <a:off x="3581025" y="3019950"/>
            <a:ext cx="458400" cy="227100"/>
          </a:xfrm>
          <a:prstGeom prst="straightConnector1">
            <a:avLst/>
          </a:prstGeom>
          <a:noFill/>
          <a:ln cap="flat" cmpd="sng" w="19050">
            <a:solidFill>
              <a:schemeClr val="dk2"/>
            </a:solidFill>
            <a:prstDash val="solid"/>
            <a:round/>
            <a:headEnd len="med" w="med" type="none"/>
            <a:tailEnd len="med" w="med" type="none"/>
          </a:ln>
        </p:spPr>
      </p:cxnSp>
      <p:cxnSp>
        <p:nvCxnSpPr>
          <p:cNvPr id="275" name="Google Shape;275;p23"/>
          <p:cNvCxnSpPr>
            <a:stCxn id="272" idx="3"/>
            <a:endCxn id="265" idx="0"/>
          </p:cNvCxnSpPr>
          <p:nvPr/>
        </p:nvCxnSpPr>
        <p:spPr>
          <a:xfrm>
            <a:off x="4661100" y="3019950"/>
            <a:ext cx="0" cy="897000"/>
          </a:xfrm>
          <a:prstGeom prst="straightConnector1">
            <a:avLst/>
          </a:prstGeom>
          <a:noFill/>
          <a:ln cap="flat" cmpd="sng" w="19050">
            <a:solidFill>
              <a:schemeClr val="dk2"/>
            </a:solidFill>
            <a:prstDash val="solid"/>
            <a:round/>
            <a:headEnd len="med" w="med" type="none"/>
            <a:tailEnd len="med" w="med" type="none"/>
          </a:ln>
        </p:spPr>
      </p:cxnSp>
      <p:cxnSp>
        <p:nvCxnSpPr>
          <p:cNvPr id="276" name="Google Shape;276;p23"/>
          <p:cNvCxnSpPr>
            <a:stCxn id="273" idx="3"/>
            <a:endCxn id="266" idx="0"/>
          </p:cNvCxnSpPr>
          <p:nvPr/>
        </p:nvCxnSpPr>
        <p:spPr>
          <a:xfrm>
            <a:off x="5282775" y="3019950"/>
            <a:ext cx="621900" cy="227100"/>
          </a:xfrm>
          <a:prstGeom prst="straightConnector1">
            <a:avLst/>
          </a:prstGeom>
          <a:noFill/>
          <a:ln cap="flat" cmpd="sng" w="19050">
            <a:solidFill>
              <a:schemeClr val="dk2"/>
            </a:solidFill>
            <a:prstDash val="solid"/>
            <a:round/>
            <a:headEnd len="med" w="med" type="none"/>
            <a:tailEnd len="med" w="med" type="none"/>
          </a:ln>
        </p:spPr>
      </p:cxnSp>
      <p:sp>
        <p:nvSpPr>
          <p:cNvPr id="277" name="Google Shape;277;p23"/>
          <p:cNvSpPr/>
          <p:nvPr/>
        </p:nvSpPr>
        <p:spPr>
          <a:xfrm>
            <a:off x="7286900" y="1333250"/>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23"/>
          <p:cNvCxnSpPr>
            <a:stCxn id="262" idx="3"/>
            <a:endCxn id="277" idx="3"/>
          </p:cNvCxnSpPr>
          <p:nvPr/>
        </p:nvCxnSpPr>
        <p:spPr>
          <a:xfrm flipH="1" rot="10800000">
            <a:off x="5629850" y="1685100"/>
            <a:ext cx="1872900" cy="727500"/>
          </a:xfrm>
          <a:prstGeom prst="bentConnector2">
            <a:avLst/>
          </a:prstGeom>
          <a:noFill/>
          <a:ln cap="flat" cmpd="sng" w="19050">
            <a:solidFill>
              <a:schemeClr val="dk2"/>
            </a:solidFill>
            <a:prstDash val="dash"/>
            <a:round/>
            <a:headEnd len="med" w="med" type="none"/>
            <a:tailEnd len="med" w="med" type="none"/>
          </a:ln>
        </p:spPr>
      </p:cxnSp>
      <p:sp>
        <p:nvSpPr>
          <p:cNvPr id="279" name="Google Shape;279;p23"/>
          <p:cNvSpPr/>
          <p:nvPr/>
        </p:nvSpPr>
        <p:spPr>
          <a:xfrm rot="5400000">
            <a:off x="2534175" y="2197650"/>
            <a:ext cx="363300" cy="429900"/>
          </a:xfrm>
          <a:prstGeom prst="diamond">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rot="10800000">
            <a:off x="1494375" y="2668050"/>
            <a:ext cx="363300" cy="429900"/>
          </a:xfrm>
          <a:prstGeom prst="diamond">
            <a:avLst/>
          </a:prstGeom>
          <a:solidFill>
            <a:srgbClr val="F3F3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1" name="Google Shape;281;p23"/>
          <p:cNvCxnSpPr>
            <a:stCxn id="280" idx="0"/>
            <a:endCxn id="268" idx="0"/>
          </p:cNvCxnSpPr>
          <p:nvPr/>
        </p:nvCxnSpPr>
        <p:spPr>
          <a:xfrm flipH="1">
            <a:off x="1659825" y="3097950"/>
            <a:ext cx="16200" cy="1338000"/>
          </a:xfrm>
          <a:prstGeom prst="straightConnector1">
            <a:avLst/>
          </a:prstGeom>
          <a:noFill/>
          <a:ln cap="flat" cmpd="sng" w="19050">
            <a:solidFill>
              <a:schemeClr val="dk2"/>
            </a:solidFill>
            <a:prstDash val="solid"/>
            <a:round/>
            <a:headEnd len="med" w="med" type="none"/>
            <a:tailEnd len="med" w="med" type="none"/>
          </a:ln>
        </p:spPr>
      </p:cxnSp>
      <p:cxnSp>
        <p:nvCxnSpPr>
          <p:cNvPr id="282" name="Google Shape;282;p23"/>
          <p:cNvCxnSpPr>
            <a:stCxn id="279" idx="0"/>
            <a:endCxn id="262" idx="1"/>
          </p:cNvCxnSpPr>
          <p:nvPr/>
        </p:nvCxnSpPr>
        <p:spPr>
          <a:xfrm>
            <a:off x="2930775" y="2412600"/>
            <a:ext cx="712200" cy="0"/>
          </a:xfrm>
          <a:prstGeom prst="straightConnector1">
            <a:avLst/>
          </a:prstGeom>
          <a:noFill/>
          <a:ln cap="flat" cmpd="sng" w="19050">
            <a:solidFill>
              <a:schemeClr val="dk2"/>
            </a:solidFill>
            <a:prstDash val="solid"/>
            <a:round/>
            <a:headEnd len="med" w="med" type="none"/>
            <a:tailEnd len="med" w="med" type="none"/>
          </a:ln>
        </p:spPr>
      </p:cxnSp>
      <p:sp>
        <p:nvSpPr>
          <p:cNvPr id="283" name="Google Shape;283;p23"/>
          <p:cNvSpPr txBox="1"/>
          <p:nvPr>
            <p:ph type="title"/>
          </p:nvPr>
        </p:nvSpPr>
        <p:spPr>
          <a:xfrm>
            <a:off x="220850" y="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Diseño conceptual: diagrama de clases</a:t>
            </a:r>
            <a:endParaRPr/>
          </a:p>
        </p:txBody>
      </p:sp>
      <p:sp>
        <p:nvSpPr>
          <p:cNvPr id="284" name="Google Shape;284;p23"/>
          <p:cNvSpPr/>
          <p:nvPr/>
        </p:nvSpPr>
        <p:spPr>
          <a:xfrm>
            <a:off x="513975" y="819100"/>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JFrame</a:t>
            </a:r>
            <a:endParaRPr/>
          </a:p>
        </p:txBody>
      </p:sp>
      <p:sp>
        <p:nvSpPr>
          <p:cNvPr id="285" name="Google Shape;285;p23"/>
          <p:cNvSpPr/>
          <p:nvPr/>
        </p:nvSpPr>
        <p:spPr>
          <a:xfrm>
            <a:off x="1291725" y="1333242"/>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6" name="Google Shape;286;p23"/>
          <p:cNvCxnSpPr>
            <a:stCxn id="285" idx="3"/>
            <a:endCxn id="267" idx="0"/>
          </p:cNvCxnSpPr>
          <p:nvPr/>
        </p:nvCxnSpPr>
        <p:spPr>
          <a:xfrm>
            <a:off x="1507425" y="1685142"/>
            <a:ext cx="0" cy="471900"/>
          </a:xfrm>
          <a:prstGeom prst="straightConnector1">
            <a:avLst/>
          </a:prstGeom>
          <a:noFill/>
          <a:ln cap="flat" cmpd="sng" w="19050">
            <a:solidFill>
              <a:schemeClr val="dk2"/>
            </a:solidFill>
            <a:prstDash val="solid"/>
            <a:round/>
            <a:headEnd len="med" w="med" type="none"/>
            <a:tailEnd len="med" w="med" type="none"/>
          </a:ln>
        </p:spPr>
      </p:cxnSp>
      <p:sp>
        <p:nvSpPr>
          <p:cNvPr id="287" name="Google Shape;287;p23"/>
          <p:cNvSpPr txBox="1"/>
          <p:nvPr/>
        </p:nvSpPr>
        <p:spPr>
          <a:xfrm>
            <a:off x="4734725" y="1727275"/>
            <a:ext cx="12375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extends</a:t>
            </a:r>
            <a:endParaRPr/>
          </a:p>
        </p:txBody>
      </p:sp>
      <p:sp>
        <p:nvSpPr>
          <p:cNvPr id="288" name="Google Shape;288;p23"/>
          <p:cNvSpPr txBox="1"/>
          <p:nvPr/>
        </p:nvSpPr>
        <p:spPr>
          <a:xfrm>
            <a:off x="6480800" y="2458200"/>
            <a:ext cx="12375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implements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Instrucciones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Proyecto y paquete </a:t>
            </a:r>
            <a:endParaRPr/>
          </a:p>
        </p:txBody>
      </p:sp>
      <p:sp>
        <p:nvSpPr>
          <p:cNvPr id="299" name="Google Shape;29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Crear proyecto Eclipse</a:t>
            </a:r>
            <a:endParaRPr/>
          </a:p>
          <a:p>
            <a:pPr indent="457200" lvl="0" marL="0" rtl="0" algn="l">
              <a:spcBef>
                <a:spcPts val="1600"/>
              </a:spcBef>
              <a:spcAft>
                <a:spcPts val="0"/>
              </a:spcAft>
              <a:buNone/>
            </a:pPr>
            <a:r>
              <a:rPr lang="en"/>
              <a:t>INFO090_Tarea_ApellidoNombre</a:t>
            </a:r>
            <a:endParaRPr/>
          </a:p>
          <a:p>
            <a:pPr indent="0" lvl="0" marL="0" rtl="0" algn="l">
              <a:spcBef>
                <a:spcPts val="1600"/>
              </a:spcBef>
              <a:spcAft>
                <a:spcPts val="0"/>
              </a:spcAft>
              <a:buNone/>
            </a:pPr>
            <a:r>
              <a:rPr lang="en"/>
              <a:t>Crear paquete</a:t>
            </a:r>
            <a:endParaRPr/>
          </a:p>
          <a:p>
            <a:pPr indent="457200" lvl="0" marL="0" rtl="0" algn="l">
              <a:spcBef>
                <a:spcPts val="1600"/>
              </a:spcBef>
              <a:spcAft>
                <a:spcPts val="1600"/>
              </a:spcAft>
              <a:buNone/>
            </a:pPr>
            <a:r>
              <a:rPr lang="en"/>
              <a:t>cl.uach.info090.tarea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GUI parte I - layout y componentes </a:t>
            </a:r>
            <a:endParaRPr/>
          </a:p>
        </p:txBody>
      </p:sp>
      <p:sp>
        <p:nvSpPr>
          <p:cNvPr id="305" name="Google Shape;30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Crear clase RentalApp, extendiendo a JFrame. Esta clase representa el programa (tiene un main) y además la ventana principal</a:t>
            </a:r>
            <a:endParaRPr/>
          </a:p>
          <a:p>
            <a:pPr indent="-342900" lvl="0" marL="457200" rtl="0" algn="l">
              <a:spcBef>
                <a:spcPts val="0"/>
              </a:spcBef>
              <a:spcAft>
                <a:spcPts val="0"/>
              </a:spcAft>
              <a:buSzPts val="1800"/>
              <a:buChar char="●"/>
            </a:pPr>
            <a:r>
              <a:rPr lang="en"/>
              <a:t>Establecer el tamaño y propiedades generales de la ventana</a:t>
            </a:r>
            <a:endParaRPr/>
          </a:p>
          <a:p>
            <a:pPr indent="-342900" lvl="0" marL="457200" rtl="0" algn="l">
              <a:spcBef>
                <a:spcPts val="0"/>
              </a:spcBef>
              <a:spcAft>
                <a:spcPts val="0"/>
              </a:spcAft>
              <a:buSzPts val="1800"/>
              <a:buChar char="●"/>
            </a:pPr>
            <a:r>
              <a:rPr lang="en"/>
              <a:t>Establecer manejadores de layout y paneles contenedores</a:t>
            </a:r>
            <a:endParaRPr/>
          </a:p>
          <a:p>
            <a:pPr indent="-317500" lvl="1" marL="914400" rtl="0" algn="l">
              <a:spcBef>
                <a:spcPts val="0"/>
              </a:spcBef>
              <a:spcAft>
                <a:spcPts val="0"/>
              </a:spcAft>
              <a:buSzPts val="1400"/>
              <a:buChar char="○"/>
            </a:pPr>
            <a:r>
              <a:rPr lang="en"/>
              <a:t>puede usar layout null. Sin embargo considerar GridLayout para los botones de ítem</a:t>
            </a:r>
            <a:endParaRPr/>
          </a:p>
          <a:p>
            <a:pPr indent="-342900" lvl="0" marL="457200" rtl="0" algn="l">
              <a:spcBef>
                <a:spcPts val="0"/>
              </a:spcBef>
              <a:spcAft>
                <a:spcPts val="0"/>
              </a:spcAft>
              <a:buSzPts val="1800"/>
              <a:buChar char="●"/>
            </a:pPr>
            <a:r>
              <a:rPr lang="en"/>
              <a:t>Crear todos los componentes: JPanel, JLabel, JTextField, JButton, JList</a:t>
            </a:r>
            <a:endParaRPr/>
          </a:p>
          <a:p>
            <a:pPr indent="-342900" lvl="0" marL="457200" rtl="0" algn="l">
              <a:spcBef>
                <a:spcPts val="0"/>
              </a:spcBef>
              <a:spcAft>
                <a:spcPts val="0"/>
              </a:spcAft>
              <a:buSzPts val="1800"/>
              <a:buChar char="●"/>
            </a:pPr>
            <a:r>
              <a:rPr lang="en"/>
              <a:t>Como aun no hemos implementado RentalItemButton, por mientras agregrar objetos JButton. Basta con agregar 1 o 2 por el momento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7"/>
          <p:cNvSpPr txBox="1"/>
          <p:nvPr>
            <p:ph type="title"/>
          </p:nvPr>
        </p:nvSpPr>
        <p:spPr>
          <a:xfrm>
            <a:off x="311700" y="213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Clase Receipt</a:t>
            </a:r>
            <a:endParaRPr/>
          </a:p>
        </p:txBody>
      </p:sp>
      <p:sp>
        <p:nvSpPr>
          <p:cNvPr id="311" name="Google Shape;311;p27"/>
          <p:cNvSpPr/>
          <p:nvPr/>
        </p:nvSpPr>
        <p:spPr>
          <a:xfrm>
            <a:off x="4883725" y="358850"/>
            <a:ext cx="41898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Receipt</a:t>
            </a:r>
            <a:endParaRPr sz="1200"/>
          </a:p>
        </p:txBody>
      </p:sp>
      <p:sp>
        <p:nvSpPr>
          <p:cNvPr id="312" name="Google Shape;312;p27"/>
          <p:cNvSpPr/>
          <p:nvPr/>
        </p:nvSpPr>
        <p:spPr>
          <a:xfrm>
            <a:off x="4883725" y="869750"/>
            <a:ext cx="4189800" cy="18435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 clientName : String</a:t>
            </a:r>
            <a:endParaRPr sz="1200"/>
          </a:p>
          <a:p>
            <a:pPr indent="0" lvl="0" marL="0" rtl="0" algn="l">
              <a:spcBef>
                <a:spcPts val="0"/>
              </a:spcBef>
              <a:spcAft>
                <a:spcPts val="0"/>
              </a:spcAft>
              <a:buNone/>
            </a:pPr>
            <a:r>
              <a:rPr lang="en" sz="1200"/>
              <a:t>- serial: String</a:t>
            </a:r>
            <a:endParaRPr sz="1200"/>
          </a:p>
          <a:p>
            <a:pPr indent="0" lvl="0" marL="0" rtl="0" algn="l">
              <a:spcBef>
                <a:spcPts val="0"/>
              </a:spcBef>
              <a:spcAft>
                <a:spcPts val="0"/>
              </a:spcAft>
              <a:buNone/>
            </a:pPr>
            <a:r>
              <a:rPr lang="en" sz="1200"/>
              <a:t>- start: </a:t>
            </a:r>
            <a:r>
              <a:rPr lang="en" sz="1200">
                <a:solidFill>
                  <a:schemeClr val="dk1"/>
                </a:solidFill>
              </a:rPr>
              <a:t>java.util.</a:t>
            </a:r>
            <a:r>
              <a:rPr lang="en" sz="1200"/>
              <a:t>Date</a:t>
            </a:r>
            <a:endParaRPr sz="1200"/>
          </a:p>
          <a:p>
            <a:pPr indent="0" lvl="0" marL="0" rtl="0" algn="l">
              <a:spcBef>
                <a:spcPts val="0"/>
              </a:spcBef>
              <a:spcAft>
                <a:spcPts val="0"/>
              </a:spcAft>
              <a:buNone/>
            </a:pPr>
            <a:r>
              <a:rPr lang="en" sz="1200"/>
              <a:t>- end: </a:t>
            </a:r>
            <a:r>
              <a:rPr lang="en" sz="1200">
                <a:solidFill>
                  <a:schemeClr val="dk1"/>
                </a:solidFill>
              </a:rPr>
              <a:t>java.util.</a:t>
            </a:r>
            <a:r>
              <a:rPr lang="en" sz="1200"/>
              <a:t>Date</a:t>
            </a:r>
            <a:endParaRPr sz="1200"/>
          </a:p>
          <a:p>
            <a:pPr indent="0" lvl="0" marL="0" rtl="0" algn="l">
              <a:spcBef>
                <a:spcPts val="0"/>
              </a:spcBef>
              <a:spcAft>
                <a:spcPts val="0"/>
              </a:spcAft>
              <a:buNone/>
            </a:pPr>
            <a:r>
              <a:rPr lang="en" sz="1200"/>
              <a:t>- timeMin: int</a:t>
            </a:r>
            <a:endParaRPr sz="1200"/>
          </a:p>
          <a:p>
            <a:pPr indent="0" lvl="0" marL="0" rtl="0" algn="l">
              <a:spcBef>
                <a:spcPts val="0"/>
              </a:spcBef>
              <a:spcAft>
                <a:spcPts val="0"/>
              </a:spcAft>
              <a:buNone/>
            </a:pPr>
            <a:r>
              <a:rPr lang="en" sz="1200"/>
              <a:t>- baseFee: double</a:t>
            </a:r>
            <a:endParaRPr sz="1200"/>
          </a:p>
          <a:p>
            <a:pPr indent="0" lvl="0" marL="0" rtl="0" algn="l">
              <a:spcBef>
                <a:spcPts val="0"/>
              </a:spcBef>
              <a:spcAft>
                <a:spcPts val="0"/>
              </a:spcAft>
              <a:buNone/>
            </a:pPr>
            <a:r>
              <a:rPr lang="en" sz="1200"/>
              <a:t>- hourFee: double</a:t>
            </a:r>
            <a:endParaRPr sz="1200"/>
          </a:p>
          <a:p>
            <a:pPr indent="0" lvl="0" marL="0" rtl="0" algn="l">
              <a:spcBef>
                <a:spcPts val="0"/>
              </a:spcBef>
              <a:spcAft>
                <a:spcPts val="0"/>
              </a:spcAft>
              <a:buNone/>
            </a:pPr>
            <a:r>
              <a:rPr lang="en" sz="1200"/>
              <a:t>- total: double</a:t>
            </a:r>
            <a:endParaRPr sz="1200"/>
          </a:p>
        </p:txBody>
      </p:sp>
      <p:sp>
        <p:nvSpPr>
          <p:cNvPr id="313" name="Google Shape;313;p27"/>
          <p:cNvSpPr/>
          <p:nvPr/>
        </p:nvSpPr>
        <p:spPr>
          <a:xfrm>
            <a:off x="4883725" y="2713250"/>
            <a:ext cx="4189800" cy="12642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 Receipt(</a:t>
            </a:r>
            <a:r>
              <a:rPr lang="en" sz="1200">
                <a:solidFill>
                  <a:schemeClr val="dk1"/>
                </a:solidFill>
              </a:rPr>
              <a:t>clientName : String, serial: String, start: java.util.Date, end: java.util.Date, timeMin: int, baseFee: double, hourFee: double, total: double</a:t>
            </a:r>
            <a:r>
              <a:rPr lang="en" sz="1200"/>
              <a:t>)</a:t>
            </a:r>
            <a:endParaRPr sz="1200"/>
          </a:p>
          <a:p>
            <a:pPr indent="0" lvl="0" marL="0" rtl="0" algn="l">
              <a:spcBef>
                <a:spcPts val="0"/>
              </a:spcBef>
              <a:spcAft>
                <a:spcPts val="0"/>
              </a:spcAft>
              <a:buNone/>
            </a:pPr>
            <a:r>
              <a:rPr lang="en" sz="1200"/>
              <a:t>+toString(): String</a:t>
            </a:r>
            <a:endParaRPr sz="1200"/>
          </a:p>
          <a:p>
            <a:pPr indent="0" lvl="0" marL="0" rtl="0" algn="l">
              <a:spcBef>
                <a:spcPts val="0"/>
              </a:spcBef>
              <a:spcAft>
                <a:spcPts val="0"/>
              </a:spcAft>
              <a:buNone/>
            </a:pPr>
            <a:r>
              <a:rPr lang="en" sz="1200"/>
              <a:t>+toFile()</a:t>
            </a:r>
            <a:endParaRPr sz="1200"/>
          </a:p>
        </p:txBody>
      </p:sp>
      <p:sp>
        <p:nvSpPr>
          <p:cNvPr id="314" name="Google Shape;314;p27"/>
          <p:cNvSpPr txBox="1"/>
          <p:nvPr/>
        </p:nvSpPr>
        <p:spPr>
          <a:xfrm>
            <a:off x="311700" y="786125"/>
            <a:ext cx="4648500" cy="1135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Crear clase Receipt siguiendo su diagrama de clase </a:t>
            </a:r>
            <a:br>
              <a:rPr lang="en" sz="1700"/>
            </a:br>
            <a:r>
              <a:rPr lang="en" sz="1100"/>
              <a:t>(serial será el id del item que se arrendó, start and end la fechas de arriendo, timeMin la diferncia en minutos de estas fechas, baseFee y hourFee son atributos del item de arriendo y total el valor cobrado)</a:t>
            </a:r>
            <a:endParaRPr sz="1100"/>
          </a:p>
          <a:p>
            <a:pPr indent="-336550" lvl="0" marL="457200" rtl="0" algn="l">
              <a:spcBef>
                <a:spcPts val="0"/>
              </a:spcBef>
              <a:spcAft>
                <a:spcPts val="0"/>
              </a:spcAft>
              <a:buSzPts val="1700"/>
              <a:buChar char="●"/>
            </a:pPr>
            <a:r>
              <a:rPr lang="en" sz="1700"/>
              <a:t>toString() es sobreescrito para retornar un String conteniedo fecha y hora inicio, cantidad de tiempo y precio total: </a:t>
            </a:r>
            <a:endParaRPr sz="1700"/>
          </a:p>
          <a:p>
            <a:pPr indent="0" lvl="0" marL="457200" rtl="0" algn="l">
              <a:spcBef>
                <a:spcPts val="0"/>
              </a:spcBef>
              <a:spcAft>
                <a:spcPts val="0"/>
              </a:spcAft>
              <a:buNone/>
            </a:pPr>
            <a:br>
              <a:rPr lang="en" sz="1100">
                <a:solidFill>
                  <a:srgbClr val="434343"/>
                </a:solidFill>
                <a:latin typeface="Courier New"/>
                <a:ea typeface="Courier New"/>
                <a:cs typeface="Courier New"/>
                <a:sym typeface="Courier New"/>
              </a:rPr>
            </a:br>
            <a:r>
              <a:rPr lang="en" sz="1100">
                <a:solidFill>
                  <a:srgbClr val="434343"/>
                </a:solidFill>
                <a:latin typeface="Courier New"/>
                <a:ea typeface="Courier New"/>
                <a:cs typeface="Courier New"/>
                <a:sym typeface="Courier New"/>
              </a:rPr>
              <a:t>19/01/2021   13:15   1:32   $  6.067</a:t>
            </a:r>
            <a:endParaRPr sz="1800"/>
          </a:p>
          <a:p>
            <a:pPr indent="0" lvl="0" marL="457200" rtl="0" algn="l">
              <a:lnSpc>
                <a:spcPct val="150000"/>
              </a:lnSpc>
              <a:spcBef>
                <a:spcPts val="0"/>
              </a:spcBef>
              <a:spcAft>
                <a:spcPts val="0"/>
              </a:spcAft>
              <a:buNone/>
            </a:pPr>
            <a:r>
              <a:t/>
            </a:r>
            <a:endParaRPr sz="1000">
              <a:solidFill>
                <a:srgbClr val="434343"/>
              </a:solidFill>
              <a:latin typeface="Courier New"/>
              <a:ea typeface="Courier New"/>
              <a:cs typeface="Courier New"/>
              <a:sym typeface="Courier New"/>
            </a:endParaRPr>
          </a:p>
          <a:p>
            <a:pPr indent="-336550" lvl="0" marL="457200" rtl="0" algn="l">
              <a:spcBef>
                <a:spcPts val="0"/>
              </a:spcBef>
              <a:spcAft>
                <a:spcPts val="0"/>
              </a:spcAft>
              <a:buClr>
                <a:schemeClr val="dk1"/>
              </a:buClr>
              <a:buSzPts val="1700"/>
              <a:buChar char="●"/>
            </a:pPr>
            <a:r>
              <a:rPr lang="en" sz="1700">
                <a:solidFill>
                  <a:schemeClr val="dk1"/>
                </a:solidFill>
              </a:rPr>
              <a:t>toFile() genera un archivo de texto con todo el contenido de la boleta. Nombra el archivo usando start Date y clientName:</a:t>
            </a:r>
            <a:endParaRPr sz="1700">
              <a:solidFill>
                <a:schemeClr val="dk1"/>
              </a:solidFill>
            </a:endParaRPr>
          </a:p>
          <a:p>
            <a:pPr indent="0" lvl="0" marL="457200" rtl="0" algn="l">
              <a:spcBef>
                <a:spcPts val="0"/>
              </a:spcBef>
              <a:spcAft>
                <a:spcPts val="0"/>
              </a:spcAft>
              <a:buNone/>
            </a:pPr>
            <a:r>
              <a:rPr lang="en" sz="1700">
                <a:solidFill>
                  <a:schemeClr val="dk1"/>
                </a:solidFill>
              </a:rPr>
              <a:t>	</a:t>
            </a:r>
            <a:r>
              <a:rPr lang="en" sz="1500">
                <a:solidFill>
                  <a:schemeClr val="dk1"/>
                </a:solidFill>
                <a:latin typeface="Courier New"/>
                <a:ea typeface="Courier New"/>
                <a:cs typeface="Courier New"/>
                <a:sym typeface="Courier New"/>
              </a:rPr>
              <a:t>20210119_daniel.txt</a:t>
            </a:r>
            <a:endParaRPr sz="1500">
              <a:solidFill>
                <a:schemeClr val="dk1"/>
              </a:solidFill>
              <a:latin typeface="Courier New"/>
              <a:ea typeface="Courier New"/>
              <a:cs typeface="Courier New"/>
              <a:sym typeface="Courier New"/>
            </a:endParaRPr>
          </a:p>
          <a:p>
            <a:pPr indent="-336550" lvl="0" marL="457200" rtl="0" algn="l">
              <a:spcBef>
                <a:spcPts val="0"/>
              </a:spcBef>
              <a:spcAft>
                <a:spcPts val="0"/>
              </a:spcAft>
              <a:buClr>
                <a:schemeClr val="dk1"/>
              </a:buClr>
              <a:buSzPts val="1700"/>
              <a:buChar char="●"/>
            </a:pPr>
            <a:r>
              <a:rPr lang="en" sz="1700">
                <a:solidFill>
                  <a:schemeClr val="dk1"/>
                </a:solidFill>
              </a:rPr>
              <a:t>Crear getters y setters para todos lo atributos!</a:t>
            </a:r>
            <a:endParaRPr sz="15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Interface Rentable</a:t>
            </a:r>
            <a:endParaRPr/>
          </a:p>
        </p:txBody>
      </p:sp>
      <p:sp>
        <p:nvSpPr>
          <p:cNvPr id="320" name="Google Shape;320;p28"/>
          <p:cNvSpPr/>
          <p:nvPr/>
        </p:nvSpPr>
        <p:spPr>
          <a:xfrm>
            <a:off x="1972925" y="1642425"/>
            <a:ext cx="50667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&lt;&lt;interface&gt;&gt;</a:t>
            </a:r>
            <a:endParaRPr sz="1600"/>
          </a:p>
          <a:p>
            <a:pPr indent="0" lvl="0" marL="0" rtl="0" algn="ctr">
              <a:spcBef>
                <a:spcPts val="0"/>
              </a:spcBef>
              <a:spcAft>
                <a:spcPts val="0"/>
              </a:spcAft>
              <a:buNone/>
            </a:pPr>
            <a:r>
              <a:rPr lang="en" sz="1600"/>
              <a:t>Rentable</a:t>
            </a:r>
            <a:endParaRPr sz="1600"/>
          </a:p>
        </p:txBody>
      </p:sp>
      <p:sp>
        <p:nvSpPr>
          <p:cNvPr id="321" name="Google Shape;321;p28"/>
          <p:cNvSpPr/>
          <p:nvPr/>
        </p:nvSpPr>
        <p:spPr>
          <a:xfrm>
            <a:off x="1972925" y="2153325"/>
            <a:ext cx="5066700" cy="10713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600"/>
              <a:t>+ </a:t>
            </a:r>
            <a:r>
              <a:rPr i="1" lang="en" sz="1600"/>
              <a:t>isRented() : boolean</a:t>
            </a:r>
            <a:endParaRPr i="1" sz="1600"/>
          </a:p>
          <a:p>
            <a:pPr indent="0" lvl="0" marL="0" rtl="0" algn="l">
              <a:spcBef>
                <a:spcPts val="0"/>
              </a:spcBef>
              <a:spcAft>
                <a:spcPts val="0"/>
              </a:spcAft>
              <a:buNone/>
            </a:pPr>
            <a:r>
              <a:rPr i="1" lang="en" sz="1600"/>
              <a:t>+ rentMe(clientName: String, start: Date)</a:t>
            </a:r>
            <a:endParaRPr i="1" sz="1600"/>
          </a:p>
          <a:p>
            <a:pPr indent="0" lvl="0" marL="0" rtl="0" algn="l">
              <a:spcBef>
                <a:spcPts val="0"/>
              </a:spcBef>
              <a:spcAft>
                <a:spcPts val="0"/>
              </a:spcAft>
              <a:buNone/>
            </a:pPr>
            <a:r>
              <a:rPr i="1" lang="en" sz="1600"/>
              <a:t>+ returnMe(end: Date): Receipt</a:t>
            </a:r>
            <a:endParaRPr i="1"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9"/>
          <p:cNvSpPr/>
          <p:nvPr/>
        </p:nvSpPr>
        <p:spPr>
          <a:xfrm>
            <a:off x="4583850" y="3958075"/>
            <a:ext cx="3429000" cy="11061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+RentalItemButton(serie: String, desc:String, baseFee: double, hourFee: double)</a:t>
            </a:r>
            <a:endParaRPr sz="1200"/>
          </a:p>
        </p:txBody>
      </p:sp>
      <p:sp>
        <p:nvSpPr>
          <p:cNvPr id="327" name="Google Shape;327;p29"/>
          <p:cNvSpPr txBox="1"/>
          <p:nvPr>
            <p:ph type="title"/>
          </p:nvPr>
        </p:nvSpPr>
        <p:spPr>
          <a:xfrm>
            <a:off x="311700" y="149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Clase RentalItemButton (a) </a:t>
            </a:r>
            <a:endParaRPr/>
          </a:p>
        </p:txBody>
      </p:sp>
      <p:sp>
        <p:nvSpPr>
          <p:cNvPr id="328" name="Google Shape;328;p29"/>
          <p:cNvSpPr txBox="1"/>
          <p:nvPr>
            <p:ph idx="1" type="body"/>
          </p:nvPr>
        </p:nvSpPr>
        <p:spPr>
          <a:xfrm>
            <a:off x="231600" y="811850"/>
            <a:ext cx="4211700" cy="425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Crear la clase RentalItemButton extendiendo a JButton</a:t>
            </a:r>
            <a:endParaRPr sz="1600"/>
          </a:p>
          <a:p>
            <a:pPr indent="-330200" lvl="0" marL="457200" rtl="0" algn="l">
              <a:spcBef>
                <a:spcPts val="0"/>
              </a:spcBef>
              <a:spcAft>
                <a:spcPts val="0"/>
              </a:spcAft>
              <a:buSzPts val="1600"/>
              <a:buChar char="●"/>
            </a:pPr>
            <a:r>
              <a:rPr lang="en" sz="1600"/>
              <a:t>Sobreescribir paintComponent para que establezca color de fondo del botón dependiendo del método isRented()</a:t>
            </a:r>
            <a:endParaRPr sz="1600"/>
          </a:p>
          <a:p>
            <a:pPr indent="-330200" lvl="0" marL="457200" rtl="0" algn="l">
              <a:spcBef>
                <a:spcPts val="0"/>
              </a:spcBef>
              <a:spcAft>
                <a:spcPts val="0"/>
              </a:spcAft>
              <a:buSzPts val="1600"/>
              <a:buChar char="●"/>
            </a:pPr>
            <a:r>
              <a:rPr lang="en" sz="1600"/>
              <a:t>El constructor establece los atributos homónimos a los parámetros definidos,y los atributos </a:t>
            </a:r>
            <a:r>
              <a:rPr i="1" lang="en" sz="1600"/>
              <a:t>clientName</a:t>
            </a:r>
            <a:r>
              <a:rPr lang="en" sz="1600"/>
              <a:t>, </a:t>
            </a:r>
            <a:r>
              <a:rPr i="1" lang="en" sz="1600"/>
              <a:t>start</a:t>
            </a:r>
            <a:r>
              <a:rPr lang="en" sz="1600"/>
              <a:t> y </a:t>
            </a:r>
            <a:r>
              <a:rPr i="1" lang="en" sz="1600"/>
              <a:t>end</a:t>
            </a:r>
            <a:r>
              <a:rPr lang="en" sz="1600"/>
              <a:t> en null.</a:t>
            </a:r>
            <a:endParaRPr sz="1600"/>
          </a:p>
          <a:p>
            <a:pPr indent="-330200" lvl="0" marL="457200" rtl="0" algn="l">
              <a:spcBef>
                <a:spcPts val="0"/>
              </a:spcBef>
              <a:spcAft>
                <a:spcPts val="0"/>
              </a:spcAft>
              <a:buSzPts val="1600"/>
              <a:buChar char="●"/>
            </a:pPr>
            <a:r>
              <a:rPr lang="en" sz="1600"/>
              <a:t>Crear getters y setters para todos los atributos (pero no para las constantes que son públicas!!)</a:t>
            </a:r>
            <a:endParaRPr sz="1600"/>
          </a:p>
        </p:txBody>
      </p:sp>
      <p:sp>
        <p:nvSpPr>
          <p:cNvPr id="329" name="Google Shape;329;p29"/>
          <p:cNvSpPr/>
          <p:nvPr/>
        </p:nvSpPr>
        <p:spPr>
          <a:xfrm>
            <a:off x="5462400" y="507050"/>
            <a:ext cx="12018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JButton</a:t>
            </a:r>
            <a:endParaRPr/>
          </a:p>
        </p:txBody>
      </p:sp>
      <p:sp>
        <p:nvSpPr>
          <p:cNvPr id="330" name="Google Shape;330;p29"/>
          <p:cNvSpPr/>
          <p:nvPr/>
        </p:nvSpPr>
        <p:spPr>
          <a:xfrm>
            <a:off x="4583850" y="1676600"/>
            <a:ext cx="34290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RentalItemButton</a:t>
            </a:r>
            <a:endParaRPr sz="1200"/>
          </a:p>
        </p:txBody>
      </p:sp>
      <p:sp>
        <p:nvSpPr>
          <p:cNvPr id="331" name="Google Shape;331;p29"/>
          <p:cNvSpPr/>
          <p:nvPr/>
        </p:nvSpPr>
        <p:spPr>
          <a:xfrm>
            <a:off x="5942063" y="1023600"/>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29"/>
          <p:cNvCxnSpPr>
            <a:stCxn id="331" idx="3"/>
            <a:endCxn id="330" idx="0"/>
          </p:cNvCxnSpPr>
          <p:nvPr/>
        </p:nvCxnSpPr>
        <p:spPr>
          <a:xfrm>
            <a:off x="6157763" y="1375500"/>
            <a:ext cx="140700" cy="301200"/>
          </a:xfrm>
          <a:prstGeom prst="straightConnector1">
            <a:avLst/>
          </a:prstGeom>
          <a:noFill/>
          <a:ln cap="flat" cmpd="sng" w="19050">
            <a:solidFill>
              <a:schemeClr val="dk2"/>
            </a:solidFill>
            <a:prstDash val="solid"/>
            <a:round/>
            <a:headEnd len="med" w="med" type="none"/>
            <a:tailEnd len="med" w="med" type="none"/>
          </a:ln>
        </p:spPr>
      </p:cxnSp>
      <p:sp>
        <p:nvSpPr>
          <p:cNvPr id="333" name="Google Shape;333;p29"/>
          <p:cNvSpPr/>
          <p:nvPr/>
        </p:nvSpPr>
        <p:spPr>
          <a:xfrm>
            <a:off x="7069025" y="472925"/>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&lt;&lt;interface&gt;&gt;</a:t>
            </a:r>
            <a:endParaRPr/>
          </a:p>
          <a:p>
            <a:pPr indent="0" lvl="0" marL="0" rtl="0" algn="ctr">
              <a:spcBef>
                <a:spcPts val="0"/>
              </a:spcBef>
              <a:spcAft>
                <a:spcPts val="0"/>
              </a:spcAft>
              <a:buNone/>
            </a:pPr>
            <a:r>
              <a:rPr lang="en"/>
              <a:t>Rentable</a:t>
            </a:r>
            <a:endParaRPr/>
          </a:p>
        </p:txBody>
      </p:sp>
      <p:sp>
        <p:nvSpPr>
          <p:cNvPr id="334" name="Google Shape;334;p29"/>
          <p:cNvSpPr/>
          <p:nvPr/>
        </p:nvSpPr>
        <p:spPr>
          <a:xfrm>
            <a:off x="7985625" y="1001750"/>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29"/>
          <p:cNvCxnSpPr>
            <a:stCxn id="330" idx="3"/>
            <a:endCxn id="334" idx="3"/>
          </p:cNvCxnSpPr>
          <p:nvPr/>
        </p:nvCxnSpPr>
        <p:spPr>
          <a:xfrm flipH="1" rot="10800000">
            <a:off x="8012850" y="1353650"/>
            <a:ext cx="188400" cy="578400"/>
          </a:xfrm>
          <a:prstGeom prst="bentConnector2">
            <a:avLst/>
          </a:prstGeom>
          <a:noFill/>
          <a:ln cap="flat" cmpd="sng" w="19050">
            <a:solidFill>
              <a:schemeClr val="dk2"/>
            </a:solidFill>
            <a:prstDash val="dash"/>
            <a:round/>
            <a:headEnd len="med" w="med" type="none"/>
            <a:tailEnd len="med" w="med" type="none"/>
          </a:ln>
        </p:spPr>
      </p:cxnSp>
      <p:sp>
        <p:nvSpPr>
          <p:cNvPr id="336" name="Google Shape;336;p29"/>
          <p:cNvSpPr/>
          <p:nvPr/>
        </p:nvSpPr>
        <p:spPr>
          <a:xfrm>
            <a:off x="4583850" y="2187500"/>
            <a:ext cx="3429000" cy="17706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t>- serial: String</a:t>
            </a:r>
            <a:endParaRPr sz="1200"/>
          </a:p>
          <a:p>
            <a:pPr indent="0" lvl="0" marL="0" rtl="0" algn="l">
              <a:spcBef>
                <a:spcPts val="0"/>
              </a:spcBef>
              <a:spcAft>
                <a:spcPts val="0"/>
              </a:spcAft>
              <a:buNone/>
            </a:pPr>
            <a:r>
              <a:rPr lang="en" sz="1200"/>
              <a:t>- desc: String</a:t>
            </a:r>
            <a:endParaRPr sz="1200"/>
          </a:p>
          <a:p>
            <a:pPr indent="0" lvl="0" marL="0" rtl="0" algn="l">
              <a:spcBef>
                <a:spcPts val="0"/>
              </a:spcBef>
              <a:spcAft>
                <a:spcPts val="0"/>
              </a:spcAft>
              <a:buNone/>
            </a:pPr>
            <a:r>
              <a:rPr lang="en" sz="1200"/>
              <a:t>- baseFee: double</a:t>
            </a:r>
            <a:endParaRPr sz="1200"/>
          </a:p>
          <a:p>
            <a:pPr indent="0" lvl="0" marL="0" rtl="0" algn="l">
              <a:spcBef>
                <a:spcPts val="0"/>
              </a:spcBef>
              <a:spcAft>
                <a:spcPts val="0"/>
              </a:spcAft>
              <a:buNone/>
            </a:pPr>
            <a:r>
              <a:rPr lang="en" sz="1200"/>
              <a:t>- hourFee: double</a:t>
            </a:r>
            <a:endParaRPr sz="1200"/>
          </a:p>
          <a:p>
            <a:pPr indent="0" lvl="0" marL="0" rtl="0" algn="l">
              <a:spcBef>
                <a:spcPts val="0"/>
              </a:spcBef>
              <a:spcAft>
                <a:spcPts val="0"/>
              </a:spcAft>
              <a:buNone/>
            </a:pPr>
            <a:r>
              <a:rPr lang="en" sz="1200"/>
              <a:t>- </a:t>
            </a:r>
            <a:r>
              <a:rPr lang="en" sz="1200"/>
              <a:t>clientName</a:t>
            </a:r>
            <a:r>
              <a:rPr lang="en" sz="1200"/>
              <a:t>: String</a:t>
            </a:r>
            <a:endParaRPr sz="1200"/>
          </a:p>
          <a:p>
            <a:pPr indent="0" lvl="0" marL="0" rtl="0" algn="l">
              <a:spcBef>
                <a:spcPts val="0"/>
              </a:spcBef>
              <a:spcAft>
                <a:spcPts val="0"/>
              </a:spcAft>
              <a:buNone/>
            </a:pPr>
            <a:r>
              <a:rPr lang="en" sz="1200"/>
              <a:t>- start: java.util.Date</a:t>
            </a:r>
            <a:endParaRPr sz="1200"/>
          </a:p>
          <a:p>
            <a:pPr indent="0" lvl="0" marL="0" rtl="0" algn="l">
              <a:spcBef>
                <a:spcPts val="0"/>
              </a:spcBef>
              <a:spcAft>
                <a:spcPts val="0"/>
              </a:spcAft>
              <a:buNone/>
            </a:pPr>
            <a:r>
              <a:rPr lang="en" sz="1200"/>
              <a:t>- end: </a:t>
            </a:r>
            <a:r>
              <a:rPr lang="en" sz="1200">
                <a:solidFill>
                  <a:schemeClr val="dk1"/>
                </a:solidFill>
              </a:rPr>
              <a:t>java.util.</a:t>
            </a:r>
            <a:r>
              <a:rPr lang="en" sz="1200"/>
              <a:t>Date</a:t>
            </a:r>
            <a:endParaRPr sz="1200"/>
          </a:p>
          <a:p>
            <a:pPr indent="0" lvl="0" marL="0" rtl="0" algn="l">
              <a:spcBef>
                <a:spcPts val="0"/>
              </a:spcBef>
              <a:spcAft>
                <a:spcPts val="0"/>
              </a:spcAft>
              <a:buNone/>
            </a:pPr>
            <a:r>
              <a:rPr lang="en" sz="1200" u="sng"/>
              <a:t>+COLOR_AVAILABLE: Color</a:t>
            </a:r>
            <a:endParaRPr sz="1200" u="sng"/>
          </a:p>
          <a:p>
            <a:pPr indent="0" lvl="0" marL="0" rtl="0" algn="l">
              <a:spcBef>
                <a:spcPts val="0"/>
              </a:spcBef>
              <a:spcAft>
                <a:spcPts val="0"/>
              </a:spcAft>
              <a:buNone/>
            </a:pPr>
            <a:r>
              <a:rPr lang="en" sz="1200" u="sng"/>
              <a:t>+COLOR_RENTED: Color</a:t>
            </a:r>
            <a:endParaRPr sz="1200"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ph type="title"/>
          </p:nvPr>
        </p:nvSpPr>
        <p:spPr>
          <a:xfrm>
            <a:off x="311700" y="149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Clase RentalItemButton (b) </a:t>
            </a:r>
            <a:endParaRPr/>
          </a:p>
        </p:txBody>
      </p:sp>
      <p:sp>
        <p:nvSpPr>
          <p:cNvPr id="342" name="Google Shape;342;p30"/>
          <p:cNvSpPr txBox="1"/>
          <p:nvPr>
            <p:ph idx="1" type="body"/>
          </p:nvPr>
        </p:nvSpPr>
        <p:spPr>
          <a:xfrm>
            <a:off x="307800" y="811850"/>
            <a:ext cx="5399700" cy="425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Debe implemenar la interface Rentable:</a:t>
            </a:r>
            <a:endParaRPr sz="1600"/>
          </a:p>
          <a:p>
            <a:pPr indent="-330200" lvl="0" marL="457200" rtl="0" algn="l">
              <a:spcBef>
                <a:spcPts val="1600"/>
              </a:spcBef>
              <a:spcAft>
                <a:spcPts val="0"/>
              </a:spcAft>
              <a:buSzPts val="1600"/>
              <a:buChar char="●"/>
            </a:pPr>
            <a:r>
              <a:rPr lang="en" sz="1600"/>
              <a:t>Los atributos </a:t>
            </a:r>
            <a:r>
              <a:rPr i="1" lang="en" sz="1600"/>
              <a:t>clientName</a:t>
            </a:r>
            <a:r>
              <a:rPr lang="en" sz="1600"/>
              <a:t> y </a:t>
            </a:r>
            <a:r>
              <a:rPr i="1" lang="en" sz="1600"/>
              <a:t>start</a:t>
            </a:r>
            <a:r>
              <a:rPr lang="en" sz="1600"/>
              <a:t> en RentalItemButton son los que indican si el objeto esta en arriendo o disponible</a:t>
            </a:r>
            <a:endParaRPr sz="1600"/>
          </a:p>
          <a:p>
            <a:pPr indent="-330200" lvl="0" marL="457200" rtl="0" algn="l">
              <a:spcBef>
                <a:spcPts val="0"/>
              </a:spcBef>
              <a:spcAft>
                <a:spcPts val="0"/>
              </a:spcAft>
              <a:buSzPts val="1600"/>
              <a:buChar char="●"/>
            </a:pPr>
            <a:r>
              <a:rPr b="1" lang="en" sz="1600"/>
              <a:t>isRented</a:t>
            </a:r>
            <a:r>
              <a:rPr lang="en" sz="1600"/>
              <a:t> devuelve true si </a:t>
            </a:r>
            <a:r>
              <a:rPr i="1" lang="en" sz="1600"/>
              <a:t>clientName</a:t>
            </a:r>
            <a:r>
              <a:rPr lang="en" sz="1600"/>
              <a:t> y </a:t>
            </a:r>
            <a:r>
              <a:rPr i="1" lang="en" sz="1600"/>
              <a:t>start</a:t>
            </a:r>
            <a:r>
              <a:rPr lang="en" sz="1600"/>
              <a:t> </a:t>
            </a:r>
            <a:r>
              <a:rPr b="1" lang="en" sz="1600" u="sng"/>
              <a:t>no son nulos</a:t>
            </a:r>
            <a:r>
              <a:rPr lang="en" sz="1600"/>
              <a:t> (null)</a:t>
            </a:r>
            <a:endParaRPr sz="1600"/>
          </a:p>
          <a:p>
            <a:pPr indent="-330200" lvl="0" marL="457200" rtl="0" algn="l">
              <a:spcBef>
                <a:spcPts val="0"/>
              </a:spcBef>
              <a:spcAft>
                <a:spcPts val="0"/>
              </a:spcAft>
              <a:buSzPts val="1600"/>
              <a:buChar char="●"/>
            </a:pPr>
            <a:r>
              <a:rPr b="1" lang="en" sz="1600"/>
              <a:t>rentMe</a:t>
            </a:r>
            <a:r>
              <a:rPr lang="en" sz="1600"/>
              <a:t> establece los atributos </a:t>
            </a:r>
            <a:r>
              <a:rPr i="1" lang="en" sz="1600"/>
              <a:t>clienteName</a:t>
            </a:r>
            <a:r>
              <a:rPr lang="en" sz="1600"/>
              <a:t> y </a:t>
            </a:r>
            <a:r>
              <a:rPr i="1" lang="en" sz="1600"/>
              <a:t>start</a:t>
            </a:r>
            <a:r>
              <a:rPr lang="en" sz="1600"/>
              <a:t> con los parámetros homónimos</a:t>
            </a:r>
            <a:endParaRPr sz="1600"/>
          </a:p>
          <a:p>
            <a:pPr indent="-330200" lvl="0" marL="457200" rtl="0" algn="l">
              <a:spcBef>
                <a:spcPts val="0"/>
              </a:spcBef>
              <a:spcAft>
                <a:spcPts val="0"/>
              </a:spcAft>
              <a:buSzPts val="1600"/>
              <a:buChar char="●"/>
            </a:pPr>
            <a:r>
              <a:rPr b="1" lang="en" sz="1600"/>
              <a:t>returnMe</a:t>
            </a:r>
            <a:r>
              <a:rPr lang="en" sz="1600"/>
              <a:t> establece el atributo fecha </a:t>
            </a:r>
            <a:r>
              <a:rPr i="1" lang="en" sz="1600"/>
              <a:t>end</a:t>
            </a:r>
            <a:r>
              <a:rPr lang="en" sz="1600"/>
              <a:t> con el parámetro homónimo, calcula la diferencia entre </a:t>
            </a:r>
            <a:r>
              <a:rPr i="1" lang="en" sz="1600"/>
              <a:t>end</a:t>
            </a:r>
            <a:r>
              <a:rPr lang="en" sz="1600"/>
              <a:t> y </a:t>
            </a:r>
            <a:r>
              <a:rPr i="1" lang="en" sz="1600"/>
              <a:t>start</a:t>
            </a:r>
            <a:r>
              <a:rPr lang="en" sz="1600"/>
              <a:t>, hace los cálculos de valor a cobrar de arriendo, genera la boleta (Receipt), establece atributos </a:t>
            </a:r>
            <a:r>
              <a:rPr i="1" lang="en" sz="1600"/>
              <a:t>clientName</a:t>
            </a:r>
            <a:r>
              <a:rPr lang="en" sz="1600"/>
              <a:t>, </a:t>
            </a:r>
            <a:r>
              <a:rPr i="1" lang="en" sz="1600"/>
              <a:t>start</a:t>
            </a:r>
            <a:r>
              <a:rPr lang="en" sz="1600"/>
              <a:t> y </a:t>
            </a:r>
            <a:r>
              <a:rPr i="1" lang="en" sz="1600"/>
              <a:t>end</a:t>
            </a:r>
            <a:r>
              <a:rPr lang="en" sz="1600"/>
              <a:t> en null (vuelve a estar disponible) y retorna la boleta generada</a:t>
            </a:r>
            <a:endParaRPr sz="1600"/>
          </a:p>
          <a:p>
            <a:pPr indent="0" lvl="0" marL="457200" rtl="0" algn="l">
              <a:spcBef>
                <a:spcPts val="1600"/>
              </a:spcBef>
              <a:spcAft>
                <a:spcPts val="1600"/>
              </a:spcAft>
              <a:buNone/>
            </a:pPr>
            <a:r>
              <a:t/>
            </a:r>
            <a:endParaRPr sz="1600"/>
          </a:p>
        </p:txBody>
      </p:sp>
      <p:sp>
        <p:nvSpPr>
          <p:cNvPr id="343" name="Google Shape;343;p30"/>
          <p:cNvSpPr/>
          <p:nvPr/>
        </p:nvSpPr>
        <p:spPr>
          <a:xfrm>
            <a:off x="6203500" y="2532625"/>
            <a:ext cx="23442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RentalItemButton</a:t>
            </a:r>
            <a:endParaRPr sz="1200"/>
          </a:p>
        </p:txBody>
      </p:sp>
      <p:sp>
        <p:nvSpPr>
          <p:cNvPr id="344" name="Google Shape;344;p30"/>
          <p:cNvSpPr/>
          <p:nvPr/>
        </p:nvSpPr>
        <p:spPr>
          <a:xfrm>
            <a:off x="7159900" y="1633350"/>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5" name="Google Shape;345;p30"/>
          <p:cNvCxnSpPr>
            <a:stCxn id="343" idx="0"/>
            <a:endCxn id="344" idx="3"/>
          </p:cNvCxnSpPr>
          <p:nvPr/>
        </p:nvCxnSpPr>
        <p:spPr>
          <a:xfrm rot="-5400000">
            <a:off x="7102150" y="2258575"/>
            <a:ext cx="547500" cy="600"/>
          </a:xfrm>
          <a:prstGeom prst="bentConnector3">
            <a:avLst>
              <a:gd fmla="val 49989" name="adj1"/>
            </a:avLst>
          </a:prstGeom>
          <a:noFill/>
          <a:ln cap="flat" cmpd="sng" w="19050">
            <a:solidFill>
              <a:schemeClr val="dk2"/>
            </a:solidFill>
            <a:prstDash val="dash"/>
            <a:round/>
            <a:headEnd len="med" w="med" type="none"/>
            <a:tailEnd len="med" w="med" type="none"/>
          </a:ln>
        </p:spPr>
      </p:cxnSp>
      <p:sp>
        <p:nvSpPr>
          <p:cNvPr id="346" name="Google Shape;346;p30"/>
          <p:cNvSpPr/>
          <p:nvPr/>
        </p:nvSpPr>
        <p:spPr>
          <a:xfrm>
            <a:off x="5780050" y="229025"/>
            <a:ext cx="31911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&lt;&lt;interface&gt;&gt;</a:t>
            </a:r>
            <a:endParaRPr sz="1300"/>
          </a:p>
          <a:p>
            <a:pPr indent="0" lvl="0" marL="0" rtl="0" algn="ctr">
              <a:spcBef>
                <a:spcPts val="0"/>
              </a:spcBef>
              <a:spcAft>
                <a:spcPts val="0"/>
              </a:spcAft>
              <a:buNone/>
            </a:pPr>
            <a:r>
              <a:rPr lang="en" sz="1300"/>
              <a:t>Rentable</a:t>
            </a:r>
            <a:endParaRPr sz="1300"/>
          </a:p>
        </p:txBody>
      </p:sp>
      <p:sp>
        <p:nvSpPr>
          <p:cNvPr id="347" name="Google Shape;347;p30"/>
          <p:cNvSpPr/>
          <p:nvPr/>
        </p:nvSpPr>
        <p:spPr>
          <a:xfrm>
            <a:off x="5780050" y="739931"/>
            <a:ext cx="3191100" cy="8760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300"/>
              <a:t>+ isRented() : boolean</a:t>
            </a:r>
            <a:endParaRPr i="1" sz="1300"/>
          </a:p>
          <a:p>
            <a:pPr indent="0" lvl="0" marL="0" rtl="0" algn="l">
              <a:spcBef>
                <a:spcPts val="0"/>
              </a:spcBef>
              <a:spcAft>
                <a:spcPts val="0"/>
              </a:spcAft>
              <a:buNone/>
            </a:pPr>
            <a:r>
              <a:rPr i="1" lang="en" sz="1300"/>
              <a:t>+ rentMe(clientName: String, start: Date)</a:t>
            </a:r>
            <a:endParaRPr i="1" sz="1300"/>
          </a:p>
          <a:p>
            <a:pPr indent="0" lvl="0" marL="0" rtl="0" algn="l">
              <a:spcBef>
                <a:spcPts val="0"/>
              </a:spcBef>
              <a:spcAft>
                <a:spcPts val="0"/>
              </a:spcAft>
              <a:buNone/>
            </a:pPr>
            <a:r>
              <a:rPr i="1" lang="en" sz="1300"/>
              <a:t>+ returnMe(end: Date): Receipt</a:t>
            </a:r>
            <a:endParaRPr i="1"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Subclases de RentalItemButton </a:t>
            </a:r>
            <a:endParaRPr/>
          </a:p>
        </p:txBody>
      </p:sp>
      <p:sp>
        <p:nvSpPr>
          <p:cNvPr id="353" name="Google Shape;353;p31"/>
          <p:cNvSpPr txBox="1"/>
          <p:nvPr>
            <p:ph idx="1" type="body"/>
          </p:nvPr>
        </p:nvSpPr>
        <p:spPr>
          <a:xfrm>
            <a:off x="311700" y="1152475"/>
            <a:ext cx="43842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Extender RentalItemButton con las suclases BikeButton, SegwayButton y KayakButton</a:t>
            </a:r>
            <a:endParaRPr/>
          </a:p>
          <a:p>
            <a:pPr indent="-342900" lvl="0" marL="457200" rtl="0" algn="l">
              <a:spcBef>
                <a:spcPts val="0"/>
              </a:spcBef>
              <a:spcAft>
                <a:spcPts val="0"/>
              </a:spcAft>
              <a:buSzPts val="1800"/>
              <a:buChar char="●"/>
            </a:pPr>
            <a:r>
              <a:rPr lang="en"/>
              <a:t>Como se ve en la figura, BikeButton sobreescribe (overrides) el método returnMe. Haz que este método descuente el valor base de arriendo (baseFee) si el arriendo duró más de 3 horas. Tip: puedes correr la versió</a:t>
            </a:r>
            <a:r>
              <a:rPr lang="en"/>
              <a:t>n super.returnMe, y luego modificar el objeto receipt antes de retornarlo.</a:t>
            </a:r>
            <a:endParaRPr/>
          </a:p>
          <a:p>
            <a:pPr indent="0" lvl="0" marL="0" rtl="0" algn="l">
              <a:spcBef>
                <a:spcPts val="1600"/>
              </a:spcBef>
              <a:spcAft>
                <a:spcPts val="1600"/>
              </a:spcAft>
              <a:buNone/>
            </a:pPr>
            <a:r>
              <a:t/>
            </a:r>
            <a:endParaRPr/>
          </a:p>
        </p:txBody>
      </p:sp>
      <p:sp>
        <p:nvSpPr>
          <p:cNvPr id="354" name="Google Shape;354;p31"/>
          <p:cNvSpPr/>
          <p:nvPr/>
        </p:nvSpPr>
        <p:spPr>
          <a:xfrm>
            <a:off x="5471550" y="1049025"/>
            <a:ext cx="19869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RentalItemButton</a:t>
            </a:r>
            <a:endParaRPr/>
          </a:p>
        </p:txBody>
      </p:sp>
      <p:sp>
        <p:nvSpPr>
          <p:cNvPr id="355" name="Google Shape;355;p31"/>
          <p:cNvSpPr/>
          <p:nvPr/>
        </p:nvSpPr>
        <p:spPr>
          <a:xfrm>
            <a:off x="4572000" y="3459925"/>
            <a:ext cx="3033000" cy="30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BikeButton</a:t>
            </a:r>
            <a:endParaRPr/>
          </a:p>
        </p:txBody>
      </p:sp>
      <p:sp>
        <p:nvSpPr>
          <p:cNvPr id="356" name="Google Shape;356;p31"/>
          <p:cNvSpPr/>
          <p:nvPr/>
        </p:nvSpPr>
        <p:spPr>
          <a:xfrm>
            <a:off x="6083723" y="2254475"/>
            <a:ext cx="12684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KayakButton</a:t>
            </a:r>
            <a:endParaRPr/>
          </a:p>
        </p:txBody>
      </p:sp>
      <p:sp>
        <p:nvSpPr>
          <p:cNvPr id="357" name="Google Shape;357;p31"/>
          <p:cNvSpPr/>
          <p:nvPr/>
        </p:nvSpPr>
        <p:spPr>
          <a:xfrm>
            <a:off x="7327076" y="2715800"/>
            <a:ext cx="1432500" cy="5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SegwayButton</a:t>
            </a:r>
            <a:endParaRPr/>
          </a:p>
        </p:txBody>
      </p:sp>
      <p:sp>
        <p:nvSpPr>
          <p:cNvPr id="358" name="Google Shape;358;p31"/>
          <p:cNvSpPr/>
          <p:nvPr/>
        </p:nvSpPr>
        <p:spPr>
          <a:xfrm>
            <a:off x="5652325" y="1559925"/>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6274000" y="1559925"/>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6895675" y="1559925"/>
            <a:ext cx="431400" cy="351900"/>
          </a:xfrm>
          <a:prstGeom prst="triangl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31"/>
          <p:cNvCxnSpPr>
            <a:stCxn id="358" idx="3"/>
            <a:endCxn id="355" idx="0"/>
          </p:cNvCxnSpPr>
          <p:nvPr/>
        </p:nvCxnSpPr>
        <p:spPr>
          <a:xfrm>
            <a:off x="5868025" y="1911825"/>
            <a:ext cx="220500" cy="1548000"/>
          </a:xfrm>
          <a:prstGeom prst="straightConnector1">
            <a:avLst/>
          </a:prstGeom>
          <a:noFill/>
          <a:ln cap="flat" cmpd="sng" w="19050">
            <a:solidFill>
              <a:schemeClr val="dk2"/>
            </a:solidFill>
            <a:prstDash val="solid"/>
            <a:round/>
            <a:headEnd len="med" w="med" type="none"/>
            <a:tailEnd len="med" w="med" type="none"/>
          </a:ln>
        </p:spPr>
      </p:cxnSp>
      <p:cxnSp>
        <p:nvCxnSpPr>
          <p:cNvPr id="362" name="Google Shape;362;p31"/>
          <p:cNvCxnSpPr>
            <a:stCxn id="359" idx="3"/>
            <a:endCxn id="356" idx="0"/>
          </p:cNvCxnSpPr>
          <p:nvPr/>
        </p:nvCxnSpPr>
        <p:spPr>
          <a:xfrm>
            <a:off x="6489700" y="1911825"/>
            <a:ext cx="228300" cy="34260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p31"/>
          <p:cNvCxnSpPr>
            <a:stCxn id="360" idx="3"/>
            <a:endCxn id="357" idx="0"/>
          </p:cNvCxnSpPr>
          <p:nvPr/>
        </p:nvCxnSpPr>
        <p:spPr>
          <a:xfrm>
            <a:off x="7111375" y="1911825"/>
            <a:ext cx="932100" cy="804000"/>
          </a:xfrm>
          <a:prstGeom prst="straightConnector1">
            <a:avLst/>
          </a:prstGeom>
          <a:noFill/>
          <a:ln cap="flat" cmpd="sng" w="19050">
            <a:solidFill>
              <a:schemeClr val="dk2"/>
            </a:solidFill>
            <a:prstDash val="solid"/>
            <a:round/>
            <a:headEnd len="med" w="med" type="none"/>
            <a:tailEnd len="med" w="med" type="none"/>
          </a:ln>
        </p:spPr>
      </p:cxnSp>
      <p:sp>
        <p:nvSpPr>
          <p:cNvPr id="364" name="Google Shape;364;p31"/>
          <p:cNvSpPr/>
          <p:nvPr/>
        </p:nvSpPr>
        <p:spPr>
          <a:xfrm>
            <a:off x="4572000" y="3760525"/>
            <a:ext cx="3033000" cy="4044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t>+ returnMe(end: Date): Receipt</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Sistema de arriendo de bicicletas, kayaks y segways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Se requiere un programa para administrar los arriendos que una tienda local hace diariamente. La tienda arrienda bicicletas, kayaks y segways. Cada item de arriendo tiene asociado un valor base y un valor (tarifa) por hora de arriendo. </a:t>
            </a:r>
            <a:r>
              <a:rPr lang="en" sz="2000"/>
              <a:t>La tienda tiene varias bicicletas, segways y kayaks listados en un archivo de texto. </a:t>
            </a:r>
            <a:r>
              <a:rPr lang="en" sz="2000"/>
              <a:t>Cada vez que un item se arrienda se anota la hora, y cuando finaliza el arriendo, se calcula la cantidad de tiempo de arriendo y se genera una boleta, que se almacena en un archivo de texto.</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Leer items de arriendo desde archivo csv</a:t>
            </a:r>
            <a:endParaRPr/>
          </a:p>
        </p:txBody>
      </p:sp>
      <p:sp>
        <p:nvSpPr>
          <p:cNvPr id="370" name="Google Shape;370;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 clase RentalApp, implementar el método</a:t>
            </a:r>
            <a:endParaRPr/>
          </a:p>
          <a:p>
            <a:pPr indent="0" lvl="0" marL="457200" rtl="0" algn="l">
              <a:spcBef>
                <a:spcPts val="1600"/>
              </a:spcBef>
              <a:spcAft>
                <a:spcPts val="0"/>
              </a:spcAft>
              <a:buNone/>
            </a:pPr>
            <a:r>
              <a:rPr lang="en"/>
              <a:t>loadRentalItems(filePath: String)</a:t>
            </a:r>
            <a:endParaRPr/>
          </a:p>
          <a:p>
            <a:pPr indent="-342900" lvl="0" marL="457200" rtl="0" algn="l">
              <a:spcBef>
                <a:spcPts val="1600"/>
              </a:spcBef>
              <a:spcAft>
                <a:spcPts val="0"/>
              </a:spcAft>
              <a:buSzPts val="1800"/>
              <a:buChar char="●"/>
            </a:pPr>
            <a:r>
              <a:rPr lang="en"/>
              <a:t>Por cada línea del archivo con itemes de arriendo, se crea un objeto apropiado de entre las subclases de RentalItemButton (debe identificar si es bicicleta, kayak o segway) y se agrega al panel de botones en la ventana. </a:t>
            </a:r>
            <a:endParaRPr/>
          </a:p>
          <a:p>
            <a:pPr indent="-342900" lvl="0" marL="457200" rtl="0" algn="l">
              <a:spcBef>
                <a:spcPts val="0"/>
              </a:spcBef>
              <a:spcAft>
                <a:spcPts val="0"/>
              </a:spcAft>
              <a:buSzPts val="1800"/>
              <a:buChar char="●"/>
            </a:pPr>
            <a:r>
              <a:rPr lang="en"/>
              <a:t>Para identificar la sublcase, debe verificar el primer valor (que corresponde a serial, ej: "B001"). Si empieza con 'B' es BikeButton, si empiza con 'K' es KayakButton, y si empieza con 'S' es SegwayButton.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Implementar método para mostrar detalles de un item Rentable</a:t>
            </a:r>
            <a:endParaRPr/>
          </a:p>
        </p:txBody>
      </p:sp>
      <p:sp>
        <p:nvSpPr>
          <p:cNvPr id="376" name="Google Shape;376;p33"/>
          <p:cNvSpPr txBox="1"/>
          <p:nvPr>
            <p:ph idx="1" type="body"/>
          </p:nvPr>
        </p:nvSpPr>
        <p:spPr>
          <a:xfrm>
            <a:off x="311700" y="1453350"/>
            <a:ext cx="8520600" cy="3115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En RentalApp crear el método</a:t>
            </a:r>
            <a:endParaRPr/>
          </a:p>
          <a:p>
            <a:pPr indent="0" lvl="0" marL="457200" rtl="0" algn="l">
              <a:spcBef>
                <a:spcPts val="1600"/>
              </a:spcBef>
              <a:spcAft>
                <a:spcPts val="0"/>
              </a:spcAft>
              <a:buNone/>
            </a:pPr>
            <a:r>
              <a:rPr lang="en"/>
              <a:t>showDetails(r: RentalItemButton)</a:t>
            </a:r>
            <a:endParaRPr/>
          </a:p>
          <a:p>
            <a:pPr indent="-342900" lvl="0" marL="457200" rtl="0" algn="l">
              <a:spcBef>
                <a:spcPts val="1600"/>
              </a:spcBef>
              <a:spcAft>
                <a:spcPts val="0"/>
              </a:spcAft>
              <a:buSzPts val="1800"/>
              <a:buChar char="●"/>
            </a:pPr>
            <a:r>
              <a:rPr lang="en"/>
              <a:t>El método toma el objeto r y despliega en todos los componentes de la ventana en el lado derecho, los valores de los atributos del objeto r (r.getSerial(), r.getDesc(), r.getHourFee(), etc). </a:t>
            </a:r>
            <a:endParaRPr/>
          </a:p>
          <a:p>
            <a:pPr indent="-342900" lvl="0" marL="457200" rtl="0" algn="l">
              <a:spcBef>
                <a:spcPts val="0"/>
              </a:spcBef>
              <a:spcAft>
                <a:spcPts val="0"/>
              </a:spcAft>
              <a:buSzPts val="1800"/>
              <a:buChar char="●"/>
            </a:pPr>
            <a:r>
              <a:rPr lang="en"/>
              <a:t>Haz que el método evalue si r es null. En este caso, llenar los componentes asociados con valors vacíos "")</a:t>
            </a:r>
            <a:endParaRPr/>
          </a:p>
          <a:p>
            <a:pPr indent="-342900" lvl="0" marL="457200" rtl="0" algn="l">
              <a:spcBef>
                <a:spcPts val="0"/>
              </a:spcBef>
              <a:spcAft>
                <a:spcPts val="0"/>
              </a:spcAft>
              <a:buSzPts val="1800"/>
              <a:buChar char="●"/>
            </a:pPr>
            <a:r>
              <a:rPr lang="en"/>
              <a:t>Cuidar que la parte que muestra el estado(arrendado/disponible) y el botón Arrendar/Finalizar se establezcan correctamente de acuerdo a r.isRented()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Implementar ActionListener para los botones de items de arriendo</a:t>
            </a:r>
            <a:endParaRPr/>
          </a:p>
        </p:txBody>
      </p:sp>
      <p:sp>
        <p:nvSpPr>
          <p:cNvPr id="382" name="Google Shape;382;p34"/>
          <p:cNvSpPr txBox="1"/>
          <p:nvPr>
            <p:ph idx="1" type="body"/>
          </p:nvPr>
        </p:nvSpPr>
        <p:spPr>
          <a:xfrm>
            <a:off x="311700" y="1441350"/>
            <a:ext cx="8520600" cy="312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Cada botón agrega un objeto ActionListener. Esto puede realizarse de distintas formas:</a:t>
            </a:r>
            <a:endParaRPr/>
          </a:p>
          <a:p>
            <a:pPr indent="-317500" lvl="1" marL="914400" rtl="0" algn="l">
              <a:spcBef>
                <a:spcPts val="0"/>
              </a:spcBef>
              <a:spcAft>
                <a:spcPts val="0"/>
              </a:spcAft>
              <a:buSzPts val="1400"/>
              <a:buChar char="○"/>
            </a:pPr>
            <a:r>
              <a:rPr lang="en"/>
              <a:t>creando el ActionListener 'inline' como en el ejemplo visto en clases (14/dic), o</a:t>
            </a:r>
            <a:endParaRPr/>
          </a:p>
          <a:p>
            <a:pPr indent="-317500" lvl="1" marL="914400" rtl="0" algn="l">
              <a:spcBef>
                <a:spcPts val="0"/>
              </a:spcBef>
              <a:spcAft>
                <a:spcPts val="0"/>
              </a:spcAft>
              <a:buSzPts val="1400"/>
              <a:buChar char="○"/>
            </a:pPr>
            <a:r>
              <a:rPr lang="en"/>
              <a:t>haciendo que la misma aplicació</a:t>
            </a:r>
            <a:r>
              <a:rPr lang="en"/>
              <a:t>n RentalApp implemente la interface ActionListener. En este caso, debe implementarse el método actionPerformed</a:t>
            </a:r>
            <a:endParaRPr/>
          </a:p>
          <a:p>
            <a:pPr indent="-342900" lvl="0" marL="457200" rtl="0" algn="l">
              <a:spcBef>
                <a:spcPts val="0"/>
              </a:spcBef>
              <a:spcAft>
                <a:spcPts val="0"/>
              </a:spcAft>
              <a:buSzPts val="1800"/>
              <a:buChar char="●"/>
            </a:pPr>
            <a:r>
              <a:rPr lang="en"/>
              <a:t>El ActionListener básicamente debe reconocer el botón que lo invocó (usando getSource() del evento e en el método actionPerformed), y verificar si el botón apretado representa un item arrendado o disponible (método isRented())</a:t>
            </a:r>
            <a:endParaRPr/>
          </a:p>
          <a:p>
            <a:pPr indent="-342900" lvl="0" marL="457200" rtl="0" algn="l">
              <a:spcBef>
                <a:spcPts val="0"/>
              </a:spcBef>
              <a:spcAft>
                <a:spcPts val="0"/>
              </a:spcAft>
              <a:buSzPts val="1800"/>
              <a:buChar char="●"/>
            </a:pPr>
            <a:r>
              <a:rPr lang="en"/>
              <a:t>Luego carga la información del item de arriendo en el panel del lado derecho usando el método showDetails implementado en el punto anterior.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5"/>
          <p:cNvSpPr txBox="1"/>
          <p:nvPr>
            <p:ph type="title"/>
          </p:nvPr>
        </p:nvSpPr>
        <p:spPr>
          <a:xfrm>
            <a:off x="311700" y="110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Implementar botón de Arrendar/Finalizar</a:t>
            </a:r>
            <a:endParaRPr/>
          </a:p>
        </p:txBody>
      </p:sp>
      <p:sp>
        <p:nvSpPr>
          <p:cNvPr id="388" name="Google Shape;388;p35"/>
          <p:cNvSpPr txBox="1"/>
          <p:nvPr>
            <p:ph idx="1" type="body"/>
          </p:nvPr>
        </p:nvSpPr>
        <p:spPr>
          <a:xfrm>
            <a:off x="79375" y="866250"/>
            <a:ext cx="6211800" cy="346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Este botón debe poder 'acceder'al RentalItemButton que fue 'accionado' (apretado, click). Una forma de hacer esto es mantener un atributo extra en la clase RentalApp que indique el RentalItemButton que fue accionado recientemente. Hacer en RentalApp:</a:t>
            </a:r>
            <a:br>
              <a:rPr lang="en" sz="1400"/>
            </a:br>
            <a:r>
              <a:rPr lang="en" sz="1400"/>
              <a:t>private RentalItemButton currentItem;</a:t>
            </a:r>
            <a:endParaRPr sz="1400"/>
          </a:p>
          <a:p>
            <a:pPr indent="-317500" lvl="0" marL="457200" rtl="0" algn="l">
              <a:spcBef>
                <a:spcPts val="0"/>
              </a:spcBef>
              <a:spcAft>
                <a:spcPts val="0"/>
              </a:spcAft>
              <a:buSzPts val="1400"/>
              <a:buChar char="●"/>
            </a:pPr>
            <a:r>
              <a:rPr lang="en" sz="1400"/>
              <a:t>Inicializar este atributo en null en el constructor de RentalApp</a:t>
            </a:r>
            <a:endParaRPr sz="1400"/>
          </a:p>
          <a:p>
            <a:pPr indent="-317500" lvl="0" marL="457200" rtl="0" algn="l">
              <a:spcBef>
                <a:spcPts val="0"/>
              </a:spcBef>
              <a:spcAft>
                <a:spcPts val="0"/>
              </a:spcAft>
              <a:buSzPts val="1400"/>
              <a:buChar char="●"/>
            </a:pPr>
            <a:r>
              <a:rPr lang="en" sz="1400"/>
              <a:t>Modificar el método showDetails  (ver slide anterior) para que almacene en currentItem el botón apretado que se carga en el panel de la derecha. </a:t>
            </a:r>
            <a:endParaRPr sz="1400"/>
          </a:p>
          <a:p>
            <a:pPr indent="-317500" lvl="0" marL="457200" rtl="0" algn="l">
              <a:spcBef>
                <a:spcPts val="0"/>
              </a:spcBef>
              <a:spcAft>
                <a:spcPts val="0"/>
              </a:spcAft>
              <a:buSzPts val="1400"/>
              <a:buChar char="●"/>
            </a:pPr>
            <a:r>
              <a:rPr lang="en" sz="1400"/>
              <a:t>Teniendo currentItem establecido, el botón Arrendar/Finalizar puede referirse a este atributo para decidir que hacer: si currentItem está</a:t>
            </a:r>
            <a:r>
              <a:rPr lang="en" sz="1400"/>
              <a:t> arrendado, invoca a returnMe. Si currentItem está disponible, entonces pregunta el nombre del cliente y ejecuta rentMe.</a:t>
            </a:r>
            <a:endParaRPr sz="1400"/>
          </a:p>
          <a:p>
            <a:pPr indent="-317500" lvl="0" marL="457200" rtl="0" algn="l">
              <a:spcBef>
                <a:spcPts val="0"/>
              </a:spcBef>
              <a:spcAft>
                <a:spcPts val="0"/>
              </a:spcAft>
              <a:buSzPts val="1400"/>
              <a:buChar char="●"/>
            </a:pPr>
            <a:r>
              <a:rPr lang="en" sz="1400"/>
              <a:t>Recordar que luego de invocar a returnMe, debe agregar la boleta generada a la lista de boletas ("Últimas boletas" en el mockup slide 4)</a:t>
            </a:r>
            <a:endParaRPr sz="1400"/>
          </a:p>
        </p:txBody>
      </p:sp>
      <p:grpSp>
        <p:nvGrpSpPr>
          <p:cNvPr id="389" name="Google Shape;389;p35"/>
          <p:cNvGrpSpPr/>
          <p:nvPr/>
        </p:nvGrpSpPr>
        <p:grpSpPr>
          <a:xfrm>
            <a:off x="6216670" y="1342291"/>
            <a:ext cx="2890061" cy="1826552"/>
            <a:chOff x="6012375" y="1240050"/>
            <a:chExt cx="3140347" cy="2020969"/>
          </a:xfrm>
        </p:grpSpPr>
        <p:pic>
          <p:nvPicPr>
            <p:cNvPr id="390" name="Google Shape;390;p35"/>
            <p:cNvPicPr preferRelativeResize="0"/>
            <p:nvPr/>
          </p:nvPicPr>
          <p:blipFill rotWithShape="1">
            <a:blip r:embed="rId3">
              <a:alphaModFix/>
            </a:blip>
            <a:srcRect b="0" l="11948" r="0" t="0"/>
            <a:stretch/>
          </p:blipFill>
          <p:spPr>
            <a:xfrm>
              <a:off x="6012375" y="1240050"/>
              <a:ext cx="3131625" cy="991000"/>
            </a:xfrm>
            <a:prstGeom prst="rect">
              <a:avLst/>
            </a:prstGeom>
            <a:noFill/>
            <a:ln>
              <a:noFill/>
            </a:ln>
          </p:spPr>
        </p:pic>
        <p:pic>
          <p:nvPicPr>
            <p:cNvPr id="391" name="Google Shape;391;p35"/>
            <p:cNvPicPr preferRelativeResize="0"/>
            <p:nvPr/>
          </p:nvPicPr>
          <p:blipFill rotWithShape="1">
            <a:blip r:embed="rId4">
              <a:alphaModFix/>
            </a:blip>
            <a:srcRect b="0" l="11940" r="0" t="0"/>
            <a:stretch/>
          </p:blipFill>
          <p:spPr>
            <a:xfrm>
              <a:off x="6021097" y="2515994"/>
              <a:ext cx="3131625" cy="745025"/>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 Botones "Exportar boletas" y "Salir" </a:t>
            </a:r>
            <a:endParaRPr/>
          </a:p>
        </p:txBody>
      </p:sp>
      <p:sp>
        <p:nvSpPr>
          <p:cNvPr id="397" name="Google Shape;39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Botón "Exportar boletas" recorre todas las boletas de la lista "Últimas boletas" e invoca toFile() en cada una. Esto guarda todas las boletas como archivos de texto, uno por boleta.</a:t>
            </a:r>
            <a:endParaRPr/>
          </a:p>
          <a:p>
            <a:pPr indent="-342900" lvl="0" marL="457200" rtl="0" algn="l">
              <a:spcBef>
                <a:spcPts val="0"/>
              </a:spcBef>
              <a:spcAft>
                <a:spcPts val="0"/>
              </a:spcAft>
              <a:buSzPts val="1800"/>
              <a:buChar char="●"/>
            </a:pPr>
            <a:r>
              <a:rPr lang="en"/>
              <a:t>Botón Salir termina el programa. Considera mostrar un diálogo ok/canceel del estilo "Está seguro/a que desea terminar el programa". Luego para terminar el programa, hacer</a:t>
            </a:r>
            <a:br>
              <a:rPr lang="en"/>
            </a:br>
            <a:r>
              <a:rPr lang="en"/>
              <a:t>System.exit(0);</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Aspectos formales</a:t>
            </a:r>
            <a:endParaRPr/>
          </a:p>
        </p:txBody>
      </p:sp>
      <p:sp>
        <p:nvSpPr>
          <p:cNvPr id="403" name="Google Shape;40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Indentación</a:t>
            </a:r>
            <a:endParaRPr/>
          </a:p>
          <a:p>
            <a:pPr indent="-342900" lvl="0" marL="457200" rtl="0" algn="l">
              <a:spcBef>
                <a:spcPts val="0"/>
              </a:spcBef>
              <a:spcAft>
                <a:spcPts val="0"/>
              </a:spcAft>
              <a:buSzPts val="1800"/>
              <a:buChar char="●"/>
            </a:pPr>
            <a:r>
              <a:rPr lang="en"/>
              <a:t>Respetar convenciones de nombre</a:t>
            </a:r>
            <a:endParaRPr/>
          </a:p>
          <a:p>
            <a:pPr indent="-342900" lvl="0" marL="457200" rtl="0" algn="l">
              <a:spcBef>
                <a:spcPts val="0"/>
              </a:spcBef>
              <a:spcAft>
                <a:spcPts val="0"/>
              </a:spcAft>
              <a:buSzPts val="1800"/>
              <a:buChar char="●"/>
            </a:pPr>
            <a:r>
              <a:rPr lang="en"/>
              <a:t>Para variables/atributos/métodos </a:t>
            </a:r>
            <a:r>
              <a:rPr lang="en"/>
              <a:t>que no estén especificados, nombrarlos </a:t>
            </a:r>
            <a:r>
              <a:rPr lang="en"/>
              <a:t>de forma apropiada!</a:t>
            </a:r>
            <a:endParaRPr/>
          </a:p>
          <a:p>
            <a:pPr indent="-342900" lvl="0" marL="457200" rtl="0" algn="l">
              <a:spcBef>
                <a:spcPts val="0"/>
              </a:spcBef>
              <a:spcAft>
                <a:spcPts val="0"/>
              </a:spcAft>
              <a:buSzPts val="1800"/>
              <a:buChar char="●"/>
            </a:pPr>
            <a:r>
              <a:rPr lang="en"/>
              <a:t>Borrar código </a:t>
            </a:r>
            <a:r>
              <a:rPr i="1" lang="en"/>
              <a:t>basura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 Documentación JavaDoc</a:t>
            </a:r>
            <a:endParaRPr/>
          </a:p>
        </p:txBody>
      </p:sp>
      <p:sp>
        <p:nvSpPr>
          <p:cNvPr id="409" name="Google Shape;409;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Cada clase construida debe llevar comentarios en formato JavaDoc. Incluir un comentario al comenzar la clase, y uno en cada método (excepto getters y setters)</a:t>
            </a:r>
            <a:endParaRPr/>
          </a:p>
          <a:p>
            <a:pPr indent="-317500" lvl="1" marL="914400" rtl="0" algn="l">
              <a:spcBef>
                <a:spcPts val="0"/>
              </a:spcBef>
              <a:spcAft>
                <a:spcPts val="0"/>
              </a:spcAft>
              <a:buSzPts val="1400"/>
              <a:buChar char="○"/>
            </a:pPr>
            <a:r>
              <a:rPr lang="en"/>
              <a:t>Para cada clase incluir descripció</a:t>
            </a:r>
            <a:r>
              <a:rPr lang="en"/>
              <a:t>n de la clase y campo </a:t>
            </a:r>
            <a:r>
              <a:rPr lang="en"/>
              <a:t>@author</a:t>
            </a:r>
            <a:endParaRPr/>
          </a:p>
          <a:p>
            <a:pPr indent="-317500" lvl="1" marL="914400" rtl="0" algn="l">
              <a:spcBef>
                <a:spcPts val="0"/>
              </a:spcBef>
              <a:spcAft>
                <a:spcPts val="0"/>
              </a:spcAft>
              <a:buSzPts val="1400"/>
              <a:buChar char="○"/>
            </a:pPr>
            <a:r>
              <a:rPr lang="en"/>
              <a:t>Para cada método incluir descripción de qué hace el método y campos @param (para cada parámtero del método, sin @param si el método no tiene parámetros) y @return (excepto si el método es void)</a:t>
            </a:r>
            <a:endParaRPr/>
          </a:p>
          <a:p>
            <a:pPr indent="-342900" lvl="0" marL="457200" rtl="0" algn="l">
              <a:spcBef>
                <a:spcPts val="0"/>
              </a:spcBef>
              <a:spcAft>
                <a:spcPts val="0"/>
              </a:spcAft>
              <a:buSzPts val="1800"/>
              <a:buChar char="●"/>
            </a:pPr>
            <a:r>
              <a:rPr lang="en"/>
              <a:t>Video explicativo de JavaDoc (clase grabada): </a:t>
            </a:r>
            <a:r>
              <a:rPr lang="en"/>
              <a:t>https://drive.google.com/file/d/1o36JJGNhLD2ODRix4Nwf1dHZp7ePIKBn/view?usp=sharing</a:t>
            </a:r>
            <a:endParaRPr/>
          </a:p>
          <a:p>
            <a:pPr indent="-342900" lvl="0" marL="457200" rtl="0" algn="l">
              <a:spcBef>
                <a:spcPts val="0"/>
              </a:spcBef>
              <a:spcAft>
                <a:spcPts val="0"/>
              </a:spcAft>
              <a:buSzPts val="1800"/>
              <a:buChar char="●"/>
            </a:pPr>
            <a:r>
              <a:rPr lang="en"/>
              <a:t>Generar la documentación JavaDoc desde eclipse (también en el video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siguiente página muestra una idea tipo mockup o prototipo de baja resolución de la interfaz gráfica de usuario del programa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p:nvPr/>
        </p:nvSpPr>
        <p:spPr>
          <a:xfrm>
            <a:off x="4598475" y="524475"/>
            <a:ext cx="4326300" cy="2938500"/>
          </a:xfrm>
          <a:prstGeom prst="roundRect">
            <a:avLst>
              <a:gd fmla="val 270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endParaRPr>
          </a:p>
        </p:txBody>
      </p:sp>
      <p:sp>
        <p:nvSpPr>
          <p:cNvPr id="72" name="Google Shape;72;p16"/>
          <p:cNvSpPr/>
          <p:nvPr/>
        </p:nvSpPr>
        <p:spPr>
          <a:xfrm>
            <a:off x="369150" y="3919115"/>
            <a:ext cx="4008000" cy="23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230350" y="524475"/>
            <a:ext cx="947100" cy="671700"/>
          </a:xfrm>
          <a:prstGeom prst="roundRect">
            <a:avLst>
              <a:gd fmla="val 16667" name="adj"/>
            </a:avLst>
          </a:prstGeom>
          <a:solidFill>
            <a:srgbClr val="FCE5C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B001</a:t>
            </a:r>
            <a:endParaRPr sz="1100">
              <a:solidFill>
                <a:srgbClr val="434343"/>
              </a:solidFill>
            </a:endParaRPr>
          </a:p>
        </p:txBody>
      </p:sp>
      <p:sp>
        <p:nvSpPr>
          <p:cNvPr id="74" name="Google Shape;74;p16"/>
          <p:cNvSpPr/>
          <p:nvPr/>
        </p:nvSpPr>
        <p:spPr>
          <a:xfrm>
            <a:off x="1299884"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B002</a:t>
            </a:r>
            <a:endParaRPr sz="1100">
              <a:solidFill>
                <a:srgbClr val="434343"/>
              </a:solidFill>
            </a:endParaRPr>
          </a:p>
        </p:txBody>
      </p:sp>
      <p:sp>
        <p:nvSpPr>
          <p:cNvPr id="75" name="Google Shape;75;p16"/>
          <p:cNvSpPr/>
          <p:nvPr/>
        </p:nvSpPr>
        <p:spPr>
          <a:xfrm>
            <a:off x="2369418"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B003</a:t>
            </a:r>
            <a:endParaRPr sz="1100">
              <a:solidFill>
                <a:srgbClr val="434343"/>
              </a:solidFill>
            </a:endParaRPr>
          </a:p>
        </p:txBody>
      </p:sp>
      <p:sp>
        <p:nvSpPr>
          <p:cNvPr id="76" name="Google Shape;76;p16"/>
          <p:cNvSpPr/>
          <p:nvPr/>
        </p:nvSpPr>
        <p:spPr>
          <a:xfrm>
            <a:off x="3438953" y="52447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B004</a:t>
            </a:r>
            <a:endParaRPr sz="1100">
              <a:solidFill>
                <a:srgbClr val="434343"/>
              </a:solidFill>
            </a:endParaRPr>
          </a:p>
        </p:txBody>
      </p:sp>
      <p:sp>
        <p:nvSpPr>
          <p:cNvPr id="77" name="Google Shape;77;p16"/>
          <p:cNvSpPr/>
          <p:nvPr/>
        </p:nvSpPr>
        <p:spPr>
          <a:xfrm>
            <a:off x="230350"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B005</a:t>
            </a:r>
            <a:endParaRPr sz="1100">
              <a:solidFill>
                <a:srgbClr val="434343"/>
              </a:solidFill>
            </a:endParaRPr>
          </a:p>
        </p:txBody>
      </p:sp>
      <p:sp>
        <p:nvSpPr>
          <p:cNvPr id="78" name="Google Shape;78;p16"/>
          <p:cNvSpPr/>
          <p:nvPr/>
        </p:nvSpPr>
        <p:spPr>
          <a:xfrm>
            <a:off x="1299884"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B006</a:t>
            </a:r>
            <a:endParaRPr sz="1100">
              <a:solidFill>
                <a:srgbClr val="434343"/>
              </a:solidFill>
            </a:endParaRPr>
          </a:p>
        </p:txBody>
      </p:sp>
      <p:sp>
        <p:nvSpPr>
          <p:cNvPr id="79" name="Google Shape;79;p16"/>
          <p:cNvSpPr/>
          <p:nvPr/>
        </p:nvSpPr>
        <p:spPr>
          <a:xfrm>
            <a:off x="2369418" y="128003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K001</a:t>
            </a:r>
            <a:endParaRPr sz="1100">
              <a:solidFill>
                <a:srgbClr val="434343"/>
              </a:solidFill>
            </a:endParaRPr>
          </a:p>
        </p:txBody>
      </p:sp>
      <p:sp>
        <p:nvSpPr>
          <p:cNvPr id="80" name="Google Shape;80;p16"/>
          <p:cNvSpPr/>
          <p:nvPr/>
        </p:nvSpPr>
        <p:spPr>
          <a:xfrm>
            <a:off x="3438953"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K002</a:t>
            </a:r>
            <a:endParaRPr sz="1100">
              <a:solidFill>
                <a:srgbClr val="434343"/>
              </a:solidFill>
            </a:endParaRPr>
          </a:p>
        </p:txBody>
      </p:sp>
      <p:sp>
        <p:nvSpPr>
          <p:cNvPr id="81" name="Google Shape;81;p16"/>
          <p:cNvSpPr/>
          <p:nvPr/>
        </p:nvSpPr>
        <p:spPr>
          <a:xfrm>
            <a:off x="230350"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K003</a:t>
            </a:r>
            <a:endParaRPr sz="1100">
              <a:solidFill>
                <a:srgbClr val="434343"/>
              </a:solidFill>
            </a:endParaRPr>
          </a:p>
        </p:txBody>
      </p:sp>
      <p:sp>
        <p:nvSpPr>
          <p:cNvPr id="82" name="Google Shape;82;p16"/>
          <p:cNvSpPr/>
          <p:nvPr/>
        </p:nvSpPr>
        <p:spPr>
          <a:xfrm>
            <a:off x="1299884" y="203559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K004</a:t>
            </a:r>
            <a:endParaRPr sz="1100">
              <a:solidFill>
                <a:srgbClr val="434343"/>
              </a:solidFill>
            </a:endParaRPr>
          </a:p>
        </p:txBody>
      </p:sp>
      <p:sp>
        <p:nvSpPr>
          <p:cNvPr id="83" name="Google Shape;83;p16"/>
          <p:cNvSpPr/>
          <p:nvPr/>
        </p:nvSpPr>
        <p:spPr>
          <a:xfrm>
            <a:off x="2369418"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K005</a:t>
            </a:r>
            <a:endParaRPr sz="1100">
              <a:solidFill>
                <a:srgbClr val="434343"/>
              </a:solidFill>
            </a:endParaRPr>
          </a:p>
        </p:txBody>
      </p:sp>
      <p:sp>
        <p:nvSpPr>
          <p:cNvPr id="84" name="Google Shape;84;p16"/>
          <p:cNvSpPr/>
          <p:nvPr/>
        </p:nvSpPr>
        <p:spPr>
          <a:xfrm>
            <a:off x="3438953"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K006</a:t>
            </a:r>
            <a:endParaRPr sz="1100">
              <a:solidFill>
                <a:srgbClr val="434343"/>
              </a:solidFill>
            </a:endParaRPr>
          </a:p>
        </p:txBody>
      </p:sp>
      <p:sp>
        <p:nvSpPr>
          <p:cNvPr id="85" name="Google Shape;85;p16"/>
          <p:cNvSpPr/>
          <p:nvPr/>
        </p:nvSpPr>
        <p:spPr>
          <a:xfrm>
            <a:off x="230350"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S001</a:t>
            </a:r>
            <a:endParaRPr sz="1100">
              <a:solidFill>
                <a:srgbClr val="434343"/>
              </a:solidFill>
            </a:endParaRPr>
          </a:p>
        </p:txBody>
      </p:sp>
      <p:sp>
        <p:nvSpPr>
          <p:cNvPr id="86" name="Google Shape;86;p16"/>
          <p:cNvSpPr/>
          <p:nvPr/>
        </p:nvSpPr>
        <p:spPr>
          <a:xfrm>
            <a:off x="1299884"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S002</a:t>
            </a:r>
            <a:endParaRPr sz="1100">
              <a:solidFill>
                <a:srgbClr val="434343"/>
              </a:solidFill>
            </a:endParaRPr>
          </a:p>
        </p:txBody>
      </p:sp>
      <p:sp>
        <p:nvSpPr>
          <p:cNvPr id="87" name="Google Shape;87;p16"/>
          <p:cNvSpPr/>
          <p:nvPr/>
        </p:nvSpPr>
        <p:spPr>
          <a:xfrm>
            <a:off x="2369418"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S003</a:t>
            </a:r>
            <a:endParaRPr sz="1100">
              <a:solidFill>
                <a:srgbClr val="434343"/>
              </a:solidFill>
            </a:endParaRPr>
          </a:p>
        </p:txBody>
      </p:sp>
      <p:sp>
        <p:nvSpPr>
          <p:cNvPr id="88" name="Google Shape;88;p16"/>
          <p:cNvSpPr/>
          <p:nvPr/>
        </p:nvSpPr>
        <p:spPr>
          <a:xfrm>
            <a:off x="3438953"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S004</a:t>
            </a:r>
            <a:endParaRPr sz="1100">
              <a:solidFill>
                <a:srgbClr val="434343"/>
              </a:solidFill>
            </a:endParaRPr>
          </a:p>
        </p:txBody>
      </p:sp>
      <p:sp>
        <p:nvSpPr>
          <p:cNvPr id="89" name="Google Shape;89;p16"/>
          <p:cNvSpPr txBox="1"/>
          <p:nvPr/>
        </p:nvSpPr>
        <p:spPr>
          <a:xfrm>
            <a:off x="4632550" y="569492"/>
            <a:ext cx="23490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Courier New"/>
                <a:ea typeface="Courier New"/>
                <a:cs typeface="Courier New"/>
                <a:sym typeface="Courier New"/>
              </a:rPr>
              <a:t>Serie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Desc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base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hora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Estado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Cliente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Inicio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90" name="Google Shape;90;p16"/>
          <p:cNvSpPr/>
          <p:nvPr/>
        </p:nvSpPr>
        <p:spPr>
          <a:xfrm>
            <a:off x="6416875" y="626300"/>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B001</a:t>
            </a:r>
            <a:endParaRPr sz="1100">
              <a:solidFill>
                <a:srgbClr val="434343"/>
              </a:solidFill>
            </a:endParaRPr>
          </a:p>
        </p:txBody>
      </p:sp>
      <p:sp>
        <p:nvSpPr>
          <p:cNvPr id="91" name="Google Shape;91;p16"/>
          <p:cNvSpPr/>
          <p:nvPr/>
        </p:nvSpPr>
        <p:spPr>
          <a:xfrm>
            <a:off x="6416875" y="1034799"/>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Bicicleta montaña aro 26</a:t>
            </a:r>
            <a:endParaRPr sz="1100">
              <a:solidFill>
                <a:srgbClr val="434343"/>
              </a:solidFill>
            </a:endParaRPr>
          </a:p>
        </p:txBody>
      </p:sp>
      <p:sp>
        <p:nvSpPr>
          <p:cNvPr id="92" name="Google Shape;92;p16"/>
          <p:cNvSpPr/>
          <p:nvPr/>
        </p:nvSpPr>
        <p:spPr>
          <a:xfrm>
            <a:off x="6416875" y="1443286"/>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3000</a:t>
            </a:r>
            <a:endParaRPr sz="1100">
              <a:solidFill>
                <a:srgbClr val="434343"/>
              </a:solidFill>
            </a:endParaRPr>
          </a:p>
        </p:txBody>
      </p:sp>
      <p:sp>
        <p:nvSpPr>
          <p:cNvPr id="93" name="Google Shape;93;p16"/>
          <p:cNvSpPr/>
          <p:nvPr/>
        </p:nvSpPr>
        <p:spPr>
          <a:xfrm>
            <a:off x="6416875" y="185177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2000</a:t>
            </a:r>
            <a:endParaRPr sz="1100">
              <a:solidFill>
                <a:srgbClr val="434343"/>
              </a:solidFill>
            </a:endParaRPr>
          </a:p>
        </p:txBody>
      </p:sp>
      <p:sp>
        <p:nvSpPr>
          <p:cNvPr id="94" name="Google Shape;94;p16"/>
          <p:cNvSpPr/>
          <p:nvPr/>
        </p:nvSpPr>
        <p:spPr>
          <a:xfrm>
            <a:off x="7638393" y="2244367"/>
            <a:ext cx="1149300" cy="306600"/>
          </a:xfrm>
          <a:prstGeom prst="roundRect">
            <a:avLst>
              <a:gd fmla="val 16667" name="adj"/>
            </a:avLst>
          </a:prstGeom>
          <a:solidFill>
            <a:srgbClr val="E06666"/>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Finalizar</a:t>
            </a:r>
            <a:endParaRPr sz="1100">
              <a:solidFill>
                <a:srgbClr val="FFFFFF"/>
              </a:solidFill>
            </a:endParaRPr>
          </a:p>
        </p:txBody>
      </p:sp>
      <p:sp>
        <p:nvSpPr>
          <p:cNvPr id="95" name="Google Shape;95;p16"/>
          <p:cNvSpPr/>
          <p:nvPr/>
        </p:nvSpPr>
        <p:spPr>
          <a:xfrm>
            <a:off x="6416875" y="264699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daniel</a:t>
            </a:r>
            <a:endParaRPr sz="1100">
              <a:solidFill>
                <a:srgbClr val="434343"/>
              </a:solidFill>
            </a:endParaRPr>
          </a:p>
        </p:txBody>
      </p:sp>
      <p:sp>
        <p:nvSpPr>
          <p:cNvPr id="96" name="Google Shape;96;p16"/>
          <p:cNvSpPr/>
          <p:nvPr/>
        </p:nvSpPr>
        <p:spPr>
          <a:xfrm>
            <a:off x="6416875" y="3044602"/>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19/01/2021 16:58</a:t>
            </a:r>
            <a:endParaRPr sz="1100">
              <a:solidFill>
                <a:srgbClr val="434343"/>
              </a:solidFill>
            </a:endParaRPr>
          </a:p>
        </p:txBody>
      </p:sp>
      <p:sp>
        <p:nvSpPr>
          <p:cNvPr id="97" name="Google Shape;97;p16"/>
          <p:cNvSpPr/>
          <p:nvPr/>
        </p:nvSpPr>
        <p:spPr>
          <a:xfrm>
            <a:off x="295350" y="3842603"/>
            <a:ext cx="4155600" cy="1164600"/>
          </a:xfrm>
          <a:prstGeom prst="roundRect">
            <a:avLst>
              <a:gd fmla="val 3193"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13:15	  1:32   $  6.067</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11:45	  0:45   $  4:500</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100">
                <a:solidFill>
                  <a:srgbClr val="434343"/>
                </a:solidFill>
                <a:latin typeface="Courier New"/>
                <a:ea typeface="Courier New"/>
                <a:cs typeface="Courier New"/>
                <a:sym typeface="Courier New"/>
              </a:rPr>
              <a:t>19/01/2021	 9:32	  2:01   $  7.033</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rPr>
              <a:t>	</a:t>
            </a:r>
            <a:endParaRPr sz="1100">
              <a:solidFill>
                <a:srgbClr val="434343"/>
              </a:solidFill>
            </a:endParaRPr>
          </a:p>
        </p:txBody>
      </p:sp>
      <p:sp>
        <p:nvSpPr>
          <p:cNvPr id="98" name="Google Shape;98;p16"/>
          <p:cNvSpPr txBox="1"/>
          <p:nvPr/>
        </p:nvSpPr>
        <p:spPr>
          <a:xfrm>
            <a:off x="6405520" y="2164884"/>
            <a:ext cx="13992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CC0000"/>
                </a:solidFill>
                <a:latin typeface="Courier New"/>
                <a:ea typeface="Courier New"/>
                <a:cs typeface="Courier New"/>
                <a:sym typeface="Courier New"/>
              </a:rPr>
              <a:t>arrendado</a:t>
            </a:r>
            <a:endParaRPr b="1">
              <a:solidFill>
                <a:srgbClr val="CC0000"/>
              </a:solidFill>
              <a:latin typeface="Courier New"/>
              <a:ea typeface="Courier New"/>
              <a:cs typeface="Courier New"/>
              <a:sym typeface="Courier New"/>
            </a:endParaRPr>
          </a:p>
        </p:txBody>
      </p:sp>
      <p:sp>
        <p:nvSpPr>
          <p:cNvPr id="99" name="Google Shape;99;p16"/>
          <p:cNvSpPr/>
          <p:nvPr/>
        </p:nvSpPr>
        <p:spPr>
          <a:xfrm>
            <a:off x="0" y="0"/>
            <a:ext cx="9144000" cy="3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p:nvPr/>
        </p:nvSpPr>
        <p:spPr>
          <a:xfrm>
            <a:off x="87882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85205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82528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nvSpPr>
        <p:spPr>
          <a:xfrm>
            <a:off x="273425" y="3532590"/>
            <a:ext cx="30000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Últimas boletas</a:t>
            </a:r>
            <a:endParaRPr>
              <a:solidFill>
                <a:schemeClr val="dk1"/>
              </a:solidFill>
              <a:latin typeface="Courier New"/>
              <a:ea typeface="Courier New"/>
              <a:cs typeface="Courier New"/>
              <a:sym typeface="Courier New"/>
            </a:endParaRPr>
          </a:p>
        </p:txBody>
      </p:sp>
      <p:sp>
        <p:nvSpPr>
          <p:cNvPr id="104" name="Google Shape;104;p16"/>
          <p:cNvSpPr/>
          <p:nvPr/>
        </p:nvSpPr>
        <p:spPr>
          <a:xfrm>
            <a:off x="7347850" y="4606650"/>
            <a:ext cx="15780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Salir</a:t>
            </a:r>
            <a:endParaRPr sz="1100"/>
          </a:p>
        </p:txBody>
      </p:sp>
      <p:sp>
        <p:nvSpPr>
          <p:cNvPr id="105" name="Google Shape;105;p16"/>
          <p:cNvSpPr/>
          <p:nvPr/>
        </p:nvSpPr>
        <p:spPr>
          <a:xfrm>
            <a:off x="4598475" y="4606650"/>
            <a:ext cx="26463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Exportar boletas</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2843400" y="1560325"/>
            <a:ext cx="6240076" cy="3505224"/>
          </a:xfrm>
          <a:prstGeom prst="rect">
            <a:avLst/>
          </a:prstGeom>
          <a:noFill/>
          <a:ln>
            <a:noFill/>
          </a:ln>
        </p:spPr>
      </p:pic>
      <p:sp>
        <p:nvSpPr>
          <p:cNvPr id="111" name="Google Shape;111;p17"/>
          <p:cNvSpPr txBox="1"/>
          <p:nvPr/>
        </p:nvSpPr>
        <p:spPr>
          <a:xfrm>
            <a:off x="340575" y="1711150"/>
            <a:ext cx="2248200" cy="108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Estos botones representan lo items que se pueden arrendar. Fondo verde indica disponible, fondo anaranjado indica en arriendo</a:t>
            </a:r>
            <a:endParaRPr sz="1200"/>
          </a:p>
        </p:txBody>
      </p:sp>
      <p:sp>
        <p:nvSpPr>
          <p:cNvPr id="112" name="Google Shape;112;p17"/>
          <p:cNvSpPr txBox="1"/>
          <p:nvPr/>
        </p:nvSpPr>
        <p:spPr>
          <a:xfrm>
            <a:off x="522325" y="424925"/>
            <a:ext cx="3394800" cy="6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El primer item esta seleccionado (borde más grueso) y sus detalles se muestran en el panel del lado derecho</a:t>
            </a:r>
            <a:endParaRPr sz="1200"/>
          </a:p>
        </p:txBody>
      </p:sp>
      <p:cxnSp>
        <p:nvCxnSpPr>
          <p:cNvPr id="113" name="Google Shape;113;p17"/>
          <p:cNvCxnSpPr>
            <a:stCxn id="111" idx="3"/>
          </p:cNvCxnSpPr>
          <p:nvPr/>
        </p:nvCxnSpPr>
        <p:spPr>
          <a:xfrm>
            <a:off x="2588775" y="2252200"/>
            <a:ext cx="1816800" cy="609000"/>
          </a:xfrm>
          <a:prstGeom prst="straightConnector1">
            <a:avLst/>
          </a:prstGeom>
          <a:noFill/>
          <a:ln cap="flat" cmpd="sng" w="28575">
            <a:solidFill>
              <a:srgbClr val="0B5394"/>
            </a:solidFill>
            <a:prstDash val="solid"/>
            <a:round/>
            <a:headEnd len="med" w="med" type="none"/>
            <a:tailEnd len="med" w="med" type="oval"/>
          </a:ln>
        </p:spPr>
      </p:cxnSp>
      <p:cxnSp>
        <p:nvCxnSpPr>
          <p:cNvPr id="114" name="Google Shape;114;p17"/>
          <p:cNvCxnSpPr>
            <a:stCxn id="112" idx="2"/>
          </p:cNvCxnSpPr>
          <p:nvPr/>
        </p:nvCxnSpPr>
        <p:spPr>
          <a:xfrm>
            <a:off x="2219725" y="1026725"/>
            <a:ext cx="1152600" cy="1017000"/>
          </a:xfrm>
          <a:prstGeom prst="straightConnector1">
            <a:avLst/>
          </a:prstGeom>
          <a:noFill/>
          <a:ln cap="flat" cmpd="sng" w="28575">
            <a:solidFill>
              <a:srgbClr val="0B5394"/>
            </a:solidFill>
            <a:prstDash val="solid"/>
            <a:round/>
            <a:headEnd len="med" w="med" type="none"/>
            <a:tailEnd len="med" w="med" type="oval"/>
          </a:ln>
        </p:spPr>
      </p:cxnSp>
      <p:cxnSp>
        <p:nvCxnSpPr>
          <p:cNvPr id="115" name="Google Shape;115;p17"/>
          <p:cNvCxnSpPr>
            <a:stCxn id="112" idx="2"/>
          </p:cNvCxnSpPr>
          <p:nvPr/>
        </p:nvCxnSpPr>
        <p:spPr>
          <a:xfrm>
            <a:off x="2219725" y="1026725"/>
            <a:ext cx="4910700" cy="983100"/>
          </a:xfrm>
          <a:prstGeom prst="straightConnector1">
            <a:avLst/>
          </a:prstGeom>
          <a:noFill/>
          <a:ln cap="flat" cmpd="sng" w="28575">
            <a:solidFill>
              <a:srgbClr val="0B5394"/>
            </a:solidFill>
            <a:prstDash val="solid"/>
            <a:round/>
            <a:headEnd len="med" w="med" type="none"/>
            <a:tailEnd len="med" w="med" type="oval"/>
          </a:ln>
        </p:spPr>
      </p:cxnSp>
      <p:sp>
        <p:nvSpPr>
          <p:cNvPr id="116" name="Google Shape;116;p17"/>
          <p:cNvSpPr txBox="1"/>
          <p:nvPr/>
        </p:nvSpPr>
        <p:spPr>
          <a:xfrm>
            <a:off x="243175" y="3477675"/>
            <a:ext cx="20844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Esta lista muestra las úlimas boletas generadas</a:t>
            </a:r>
            <a:endParaRPr sz="1200"/>
          </a:p>
        </p:txBody>
      </p:sp>
      <p:cxnSp>
        <p:nvCxnSpPr>
          <p:cNvPr id="117" name="Google Shape;117;p17"/>
          <p:cNvCxnSpPr>
            <a:stCxn id="116" idx="3"/>
          </p:cNvCxnSpPr>
          <p:nvPr/>
        </p:nvCxnSpPr>
        <p:spPr>
          <a:xfrm>
            <a:off x="2327575" y="3758625"/>
            <a:ext cx="749400" cy="476700"/>
          </a:xfrm>
          <a:prstGeom prst="straightConnector1">
            <a:avLst/>
          </a:prstGeom>
          <a:noFill/>
          <a:ln cap="flat" cmpd="sng" w="28575">
            <a:solidFill>
              <a:srgbClr val="0B5394"/>
            </a:solidFill>
            <a:prstDash val="solid"/>
            <a:round/>
            <a:headEnd len="med" w="med" type="none"/>
            <a:tailEnd len="med" w="med" type="oval"/>
          </a:ln>
        </p:spPr>
      </p:cxnSp>
      <p:sp>
        <p:nvSpPr>
          <p:cNvPr id="118" name="Google Shape;118;p17"/>
          <p:cNvSpPr txBox="1"/>
          <p:nvPr/>
        </p:nvSpPr>
        <p:spPr>
          <a:xfrm>
            <a:off x="6912950" y="178375"/>
            <a:ext cx="2084400" cy="7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Esta información se establece cuando se arrienda un item</a:t>
            </a:r>
            <a:endParaRPr sz="1200"/>
          </a:p>
        </p:txBody>
      </p:sp>
      <p:cxnSp>
        <p:nvCxnSpPr>
          <p:cNvPr id="119" name="Google Shape;119;p17"/>
          <p:cNvCxnSpPr>
            <a:stCxn id="118" idx="2"/>
          </p:cNvCxnSpPr>
          <p:nvPr/>
        </p:nvCxnSpPr>
        <p:spPr>
          <a:xfrm>
            <a:off x="7955150" y="964975"/>
            <a:ext cx="151800" cy="2589000"/>
          </a:xfrm>
          <a:prstGeom prst="straightConnector1">
            <a:avLst/>
          </a:prstGeom>
          <a:noFill/>
          <a:ln cap="flat" cmpd="sng" w="28575">
            <a:solidFill>
              <a:srgbClr val="0B5394"/>
            </a:solidFill>
            <a:prstDash val="solid"/>
            <a:round/>
            <a:headEnd len="med" w="med" type="none"/>
            <a:tailEnd len="med" w="med" type="oval"/>
          </a:ln>
        </p:spPr>
      </p:cxnSp>
      <p:cxnSp>
        <p:nvCxnSpPr>
          <p:cNvPr id="120" name="Google Shape;120;p17"/>
          <p:cNvCxnSpPr>
            <a:stCxn id="121" idx="3"/>
          </p:cNvCxnSpPr>
          <p:nvPr/>
        </p:nvCxnSpPr>
        <p:spPr>
          <a:xfrm>
            <a:off x="2736475" y="4693625"/>
            <a:ext cx="3474300" cy="188700"/>
          </a:xfrm>
          <a:prstGeom prst="straightConnector1">
            <a:avLst/>
          </a:prstGeom>
          <a:noFill/>
          <a:ln cap="flat" cmpd="sng" w="28575">
            <a:solidFill>
              <a:srgbClr val="0B5394"/>
            </a:solidFill>
            <a:prstDash val="solid"/>
            <a:round/>
            <a:headEnd len="med" w="med" type="none"/>
            <a:tailEnd len="med" w="med" type="oval"/>
          </a:ln>
        </p:spPr>
      </p:cxnSp>
      <p:sp>
        <p:nvSpPr>
          <p:cNvPr id="121" name="Google Shape;121;p17"/>
          <p:cNvSpPr txBox="1"/>
          <p:nvPr/>
        </p:nvSpPr>
        <p:spPr>
          <a:xfrm>
            <a:off x="243175" y="4389125"/>
            <a:ext cx="2493300" cy="6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Este botón guarda las boletas de la lista como archivos de texto</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Los siguientes </a:t>
            </a:r>
            <a:r>
              <a:rPr b="1" lang="en"/>
              <a:t>3</a:t>
            </a:r>
            <a:r>
              <a:rPr lang="en"/>
              <a:t> mockups muestran los pasos de arrendar un ítem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p:nvPr/>
        </p:nvSpPr>
        <p:spPr>
          <a:xfrm>
            <a:off x="4598475" y="524475"/>
            <a:ext cx="4326300" cy="2938500"/>
          </a:xfrm>
          <a:prstGeom prst="roundRect">
            <a:avLst>
              <a:gd fmla="val 270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endParaRPr>
          </a:p>
        </p:txBody>
      </p:sp>
      <p:sp>
        <p:nvSpPr>
          <p:cNvPr id="132" name="Google Shape;132;p19"/>
          <p:cNvSpPr/>
          <p:nvPr/>
        </p:nvSpPr>
        <p:spPr>
          <a:xfrm>
            <a:off x="369150" y="3919115"/>
            <a:ext cx="4008000" cy="23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230350" y="52447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B001</a:t>
            </a:r>
            <a:endParaRPr sz="1100">
              <a:solidFill>
                <a:srgbClr val="434343"/>
              </a:solidFill>
            </a:endParaRPr>
          </a:p>
        </p:txBody>
      </p:sp>
      <p:sp>
        <p:nvSpPr>
          <p:cNvPr id="134" name="Google Shape;134;p19"/>
          <p:cNvSpPr/>
          <p:nvPr/>
        </p:nvSpPr>
        <p:spPr>
          <a:xfrm>
            <a:off x="1299884"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B002</a:t>
            </a:r>
            <a:endParaRPr sz="1100">
              <a:solidFill>
                <a:srgbClr val="434343"/>
              </a:solidFill>
            </a:endParaRPr>
          </a:p>
        </p:txBody>
      </p:sp>
      <p:sp>
        <p:nvSpPr>
          <p:cNvPr id="135" name="Google Shape;135;p19"/>
          <p:cNvSpPr/>
          <p:nvPr/>
        </p:nvSpPr>
        <p:spPr>
          <a:xfrm>
            <a:off x="2369418"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B003</a:t>
            </a:r>
            <a:endParaRPr sz="1100">
              <a:solidFill>
                <a:srgbClr val="434343"/>
              </a:solidFill>
            </a:endParaRPr>
          </a:p>
        </p:txBody>
      </p:sp>
      <p:sp>
        <p:nvSpPr>
          <p:cNvPr id="136" name="Google Shape;136;p19"/>
          <p:cNvSpPr/>
          <p:nvPr/>
        </p:nvSpPr>
        <p:spPr>
          <a:xfrm>
            <a:off x="3438953" y="52447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B004</a:t>
            </a:r>
            <a:endParaRPr sz="1100">
              <a:solidFill>
                <a:srgbClr val="434343"/>
              </a:solidFill>
            </a:endParaRPr>
          </a:p>
        </p:txBody>
      </p:sp>
      <p:sp>
        <p:nvSpPr>
          <p:cNvPr id="137" name="Google Shape;137;p19"/>
          <p:cNvSpPr/>
          <p:nvPr/>
        </p:nvSpPr>
        <p:spPr>
          <a:xfrm>
            <a:off x="230350"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B005</a:t>
            </a:r>
            <a:endParaRPr sz="1100">
              <a:solidFill>
                <a:srgbClr val="434343"/>
              </a:solidFill>
            </a:endParaRPr>
          </a:p>
        </p:txBody>
      </p:sp>
      <p:sp>
        <p:nvSpPr>
          <p:cNvPr id="138" name="Google Shape;138;p19"/>
          <p:cNvSpPr/>
          <p:nvPr/>
        </p:nvSpPr>
        <p:spPr>
          <a:xfrm>
            <a:off x="1299884"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B006</a:t>
            </a:r>
            <a:endParaRPr sz="1100">
              <a:solidFill>
                <a:srgbClr val="434343"/>
              </a:solidFill>
            </a:endParaRPr>
          </a:p>
        </p:txBody>
      </p:sp>
      <p:sp>
        <p:nvSpPr>
          <p:cNvPr id="139" name="Google Shape;139;p19"/>
          <p:cNvSpPr/>
          <p:nvPr/>
        </p:nvSpPr>
        <p:spPr>
          <a:xfrm>
            <a:off x="2369418" y="128003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K001</a:t>
            </a:r>
            <a:endParaRPr sz="1100">
              <a:solidFill>
                <a:srgbClr val="434343"/>
              </a:solidFill>
            </a:endParaRPr>
          </a:p>
        </p:txBody>
      </p:sp>
      <p:sp>
        <p:nvSpPr>
          <p:cNvPr id="140" name="Google Shape;140;p19"/>
          <p:cNvSpPr/>
          <p:nvPr/>
        </p:nvSpPr>
        <p:spPr>
          <a:xfrm>
            <a:off x="3438953"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K002</a:t>
            </a:r>
            <a:endParaRPr sz="1100">
              <a:solidFill>
                <a:srgbClr val="434343"/>
              </a:solidFill>
            </a:endParaRPr>
          </a:p>
        </p:txBody>
      </p:sp>
      <p:sp>
        <p:nvSpPr>
          <p:cNvPr id="141" name="Google Shape;141;p19"/>
          <p:cNvSpPr/>
          <p:nvPr/>
        </p:nvSpPr>
        <p:spPr>
          <a:xfrm>
            <a:off x="230350"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K003</a:t>
            </a:r>
            <a:endParaRPr sz="1100">
              <a:solidFill>
                <a:srgbClr val="434343"/>
              </a:solidFill>
            </a:endParaRPr>
          </a:p>
        </p:txBody>
      </p:sp>
      <p:sp>
        <p:nvSpPr>
          <p:cNvPr id="142" name="Google Shape;142;p19"/>
          <p:cNvSpPr/>
          <p:nvPr/>
        </p:nvSpPr>
        <p:spPr>
          <a:xfrm>
            <a:off x="1299884" y="203559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K004</a:t>
            </a:r>
            <a:endParaRPr sz="1100">
              <a:solidFill>
                <a:srgbClr val="434343"/>
              </a:solidFill>
            </a:endParaRPr>
          </a:p>
        </p:txBody>
      </p:sp>
      <p:sp>
        <p:nvSpPr>
          <p:cNvPr id="143" name="Google Shape;143;p19"/>
          <p:cNvSpPr/>
          <p:nvPr/>
        </p:nvSpPr>
        <p:spPr>
          <a:xfrm>
            <a:off x="2369418" y="2035594"/>
            <a:ext cx="947100" cy="671700"/>
          </a:xfrm>
          <a:prstGeom prst="roundRect">
            <a:avLst>
              <a:gd fmla="val 16667" name="adj"/>
            </a:avLst>
          </a:prstGeom>
          <a:solidFill>
            <a:srgbClr val="D9EAD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K005</a:t>
            </a:r>
            <a:endParaRPr sz="1100">
              <a:solidFill>
                <a:srgbClr val="434343"/>
              </a:solidFill>
            </a:endParaRPr>
          </a:p>
        </p:txBody>
      </p:sp>
      <p:sp>
        <p:nvSpPr>
          <p:cNvPr id="144" name="Google Shape;144;p19"/>
          <p:cNvSpPr/>
          <p:nvPr/>
        </p:nvSpPr>
        <p:spPr>
          <a:xfrm>
            <a:off x="3438953"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K006</a:t>
            </a:r>
            <a:endParaRPr sz="1100">
              <a:solidFill>
                <a:srgbClr val="434343"/>
              </a:solidFill>
            </a:endParaRPr>
          </a:p>
        </p:txBody>
      </p:sp>
      <p:sp>
        <p:nvSpPr>
          <p:cNvPr id="145" name="Google Shape;145;p19"/>
          <p:cNvSpPr/>
          <p:nvPr/>
        </p:nvSpPr>
        <p:spPr>
          <a:xfrm>
            <a:off x="230350"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S001</a:t>
            </a:r>
            <a:endParaRPr sz="1100">
              <a:solidFill>
                <a:srgbClr val="434343"/>
              </a:solidFill>
            </a:endParaRPr>
          </a:p>
        </p:txBody>
      </p:sp>
      <p:sp>
        <p:nvSpPr>
          <p:cNvPr id="146" name="Google Shape;146;p19"/>
          <p:cNvSpPr/>
          <p:nvPr/>
        </p:nvSpPr>
        <p:spPr>
          <a:xfrm>
            <a:off x="1299884"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S002</a:t>
            </a:r>
            <a:endParaRPr sz="1100">
              <a:solidFill>
                <a:srgbClr val="434343"/>
              </a:solidFill>
            </a:endParaRPr>
          </a:p>
        </p:txBody>
      </p:sp>
      <p:sp>
        <p:nvSpPr>
          <p:cNvPr id="147" name="Google Shape;147;p19"/>
          <p:cNvSpPr/>
          <p:nvPr/>
        </p:nvSpPr>
        <p:spPr>
          <a:xfrm>
            <a:off x="2369418"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S003</a:t>
            </a:r>
            <a:endParaRPr sz="1100">
              <a:solidFill>
                <a:srgbClr val="434343"/>
              </a:solidFill>
            </a:endParaRPr>
          </a:p>
        </p:txBody>
      </p:sp>
      <p:sp>
        <p:nvSpPr>
          <p:cNvPr id="148" name="Google Shape;148;p19"/>
          <p:cNvSpPr/>
          <p:nvPr/>
        </p:nvSpPr>
        <p:spPr>
          <a:xfrm>
            <a:off x="3438953"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S004</a:t>
            </a:r>
            <a:endParaRPr sz="1100">
              <a:solidFill>
                <a:srgbClr val="434343"/>
              </a:solidFill>
            </a:endParaRPr>
          </a:p>
        </p:txBody>
      </p:sp>
      <p:sp>
        <p:nvSpPr>
          <p:cNvPr id="149" name="Google Shape;149;p19"/>
          <p:cNvSpPr txBox="1"/>
          <p:nvPr/>
        </p:nvSpPr>
        <p:spPr>
          <a:xfrm>
            <a:off x="4632550" y="569492"/>
            <a:ext cx="23490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Courier New"/>
                <a:ea typeface="Courier New"/>
                <a:cs typeface="Courier New"/>
                <a:sym typeface="Courier New"/>
              </a:rPr>
              <a:t>Serie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Desc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base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hora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Estado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Cliente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Inicio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150" name="Google Shape;150;p19"/>
          <p:cNvSpPr/>
          <p:nvPr/>
        </p:nvSpPr>
        <p:spPr>
          <a:xfrm>
            <a:off x="6416875" y="626300"/>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K005</a:t>
            </a:r>
            <a:endParaRPr sz="1100">
              <a:solidFill>
                <a:srgbClr val="434343"/>
              </a:solidFill>
            </a:endParaRPr>
          </a:p>
        </p:txBody>
      </p:sp>
      <p:sp>
        <p:nvSpPr>
          <p:cNvPr id="151" name="Google Shape;151;p19"/>
          <p:cNvSpPr/>
          <p:nvPr/>
        </p:nvSpPr>
        <p:spPr>
          <a:xfrm>
            <a:off x="6416875" y="1034799"/>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Kayak para 2 personas</a:t>
            </a:r>
            <a:endParaRPr sz="1100">
              <a:solidFill>
                <a:srgbClr val="434343"/>
              </a:solidFill>
            </a:endParaRPr>
          </a:p>
        </p:txBody>
      </p:sp>
      <p:sp>
        <p:nvSpPr>
          <p:cNvPr id="152" name="Google Shape;152;p19"/>
          <p:cNvSpPr/>
          <p:nvPr/>
        </p:nvSpPr>
        <p:spPr>
          <a:xfrm>
            <a:off x="6416875" y="1443286"/>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25</a:t>
            </a:r>
            <a:r>
              <a:rPr lang="en" sz="1100">
                <a:solidFill>
                  <a:srgbClr val="434343"/>
                </a:solidFill>
              </a:rPr>
              <a:t>00</a:t>
            </a:r>
            <a:endParaRPr sz="1100">
              <a:solidFill>
                <a:srgbClr val="434343"/>
              </a:solidFill>
            </a:endParaRPr>
          </a:p>
        </p:txBody>
      </p:sp>
      <p:sp>
        <p:nvSpPr>
          <p:cNvPr id="153" name="Google Shape;153;p19"/>
          <p:cNvSpPr/>
          <p:nvPr/>
        </p:nvSpPr>
        <p:spPr>
          <a:xfrm>
            <a:off x="6416875" y="185177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4000</a:t>
            </a:r>
            <a:endParaRPr sz="1100">
              <a:solidFill>
                <a:srgbClr val="434343"/>
              </a:solidFill>
            </a:endParaRPr>
          </a:p>
        </p:txBody>
      </p:sp>
      <p:sp>
        <p:nvSpPr>
          <p:cNvPr id="154" name="Google Shape;154;p19"/>
          <p:cNvSpPr/>
          <p:nvPr/>
        </p:nvSpPr>
        <p:spPr>
          <a:xfrm>
            <a:off x="7638393" y="2244367"/>
            <a:ext cx="1149300" cy="306600"/>
          </a:xfrm>
          <a:prstGeom prst="roundRect">
            <a:avLst>
              <a:gd fmla="val 16667" name="adj"/>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Arrendar</a:t>
            </a:r>
            <a:endParaRPr sz="1100">
              <a:solidFill>
                <a:srgbClr val="FFFFFF"/>
              </a:solidFill>
            </a:endParaRPr>
          </a:p>
        </p:txBody>
      </p:sp>
      <p:sp>
        <p:nvSpPr>
          <p:cNvPr id="155" name="Google Shape;155;p19"/>
          <p:cNvSpPr/>
          <p:nvPr/>
        </p:nvSpPr>
        <p:spPr>
          <a:xfrm>
            <a:off x="6416875" y="264699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endParaRPr>
          </a:p>
        </p:txBody>
      </p:sp>
      <p:sp>
        <p:nvSpPr>
          <p:cNvPr id="156" name="Google Shape;156;p19"/>
          <p:cNvSpPr/>
          <p:nvPr/>
        </p:nvSpPr>
        <p:spPr>
          <a:xfrm>
            <a:off x="6416875" y="3044602"/>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endParaRPr>
          </a:p>
        </p:txBody>
      </p:sp>
      <p:sp>
        <p:nvSpPr>
          <p:cNvPr id="157" name="Google Shape;157;p19"/>
          <p:cNvSpPr/>
          <p:nvPr/>
        </p:nvSpPr>
        <p:spPr>
          <a:xfrm>
            <a:off x="295350" y="3842603"/>
            <a:ext cx="4155600" cy="1164600"/>
          </a:xfrm>
          <a:prstGeom prst="roundRect">
            <a:avLst>
              <a:gd fmla="val 3193"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13:15	  1:32   $  6.067</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11:45	  0:45   $  4:500</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9:32	  2:01   $  7.033</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rPr>
              <a:t>	</a:t>
            </a:r>
            <a:endParaRPr sz="1100">
              <a:solidFill>
                <a:srgbClr val="434343"/>
              </a:solidFill>
            </a:endParaRPr>
          </a:p>
        </p:txBody>
      </p:sp>
      <p:sp>
        <p:nvSpPr>
          <p:cNvPr id="158" name="Google Shape;158;p19"/>
          <p:cNvSpPr txBox="1"/>
          <p:nvPr/>
        </p:nvSpPr>
        <p:spPr>
          <a:xfrm>
            <a:off x="6405520" y="2164884"/>
            <a:ext cx="13992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38761D"/>
                </a:solidFill>
                <a:latin typeface="Courier New"/>
                <a:ea typeface="Courier New"/>
                <a:cs typeface="Courier New"/>
                <a:sym typeface="Courier New"/>
              </a:rPr>
              <a:t>disponible</a:t>
            </a:r>
            <a:endParaRPr b="1">
              <a:solidFill>
                <a:srgbClr val="38761D"/>
              </a:solidFill>
              <a:latin typeface="Courier New"/>
              <a:ea typeface="Courier New"/>
              <a:cs typeface="Courier New"/>
              <a:sym typeface="Courier New"/>
            </a:endParaRPr>
          </a:p>
        </p:txBody>
      </p:sp>
      <p:sp>
        <p:nvSpPr>
          <p:cNvPr id="159" name="Google Shape;159;p19"/>
          <p:cNvSpPr/>
          <p:nvPr/>
        </p:nvSpPr>
        <p:spPr>
          <a:xfrm>
            <a:off x="0" y="0"/>
            <a:ext cx="9144000" cy="3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87882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85205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82528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txBox="1"/>
          <p:nvPr/>
        </p:nvSpPr>
        <p:spPr>
          <a:xfrm>
            <a:off x="273425" y="3532590"/>
            <a:ext cx="30000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Últimas boletas</a:t>
            </a:r>
            <a:endParaRPr>
              <a:solidFill>
                <a:schemeClr val="dk1"/>
              </a:solidFill>
              <a:latin typeface="Courier New"/>
              <a:ea typeface="Courier New"/>
              <a:cs typeface="Courier New"/>
              <a:sym typeface="Courier New"/>
            </a:endParaRPr>
          </a:p>
        </p:txBody>
      </p:sp>
      <p:sp>
        <p:nvSpPr>
          <p:cNvPr id="164" name="Google Shape;164;p19"/>
          <p:cNvSpPr/>
          <p:nvPr/>
        </p:nvSpPr>
        <p:spPr>
          <a:xfrm>
            <a:off x="7347850" y="4606650"/>
            <a:ext cx="15780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Salir</a:t>
            </a:r>
            <a:endParaRPr sz="1100"/>
          </a:p>
        </p:txBody>
      </p:sp>
      <p:sp>
        <p:nvSpPr>
          <p:cNvPr id="165" name="Google Shape;165;p19"/>
          <p:cNvSpPr/>
          <p:nvPr/>
        </p:nvSpPr>
        <p:spPr>
          <a:xfrm>
            <a:off x="4598475" y="4606650"/>
            <a:ext cx="26463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Exportar boletas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p:nvPr/>
        </p:nvSpPr>
        <p:spPr>
          <a:xfrm>
            <a:off x="4598475" y="524475"/>
            <a:ext cx="4326300" cy="2938500"/>
          </a:xfrm>
          <a:prstGeom prst="roundRect">
            <a:avLst>
              <a:gd fmla="val 270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endParaRPr>
          </a:p>
        </p:txBody>
      </p:sp>
      <p:sp>
        <p:nvSpPr>
          <p:cNvPr id="171" name="Google Shape;171;p20"/>
          <p:cNvSpPr/>
          <p:nvPr/>
        </p:nvSpPr>
        <p:spPr>
          <a:xfrm>
            <a:off x="369150" y="3919115"/>
            <a:ext cx="4008000" cy="23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p:nvPr/>
        </p:nvSpPr>
        <p:spPr>
          <a:xfrm>
            <a:off x="230350" y="52447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B001</a:t>
            </a:r>
            <a:endParaRPr sz="1100">
              <a:solidFill>
                <a:srgbClr val="434343"/>
              </a:solidFill>
            </a:endParaRPr>
          </a:p>
        </p:txBody>
      </p:sp>
      <p:sp>
        <p:nvSpPr>
          <p:cNvPr id="173" name="Google Shape;173;p20"/>
          <p:cNvSpPr/>
          <p:nvPr/>
        </p:nvSpPr>
        <p:spPr>
          <a:xfrm>
            <a:off x="1299884"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B002</a:t>
            </a:r>
            <a:endParaRPr sz="1100">
              <a:solidFill>
                <a:srgbClr val="434343"/>
              </a:solidFill>
            </a:endParaRPr>
          </a:p>
        </p:txBody>
      </p:sp>
      <p:sp>
        <p:nvSpPr>
          <p:cNvPr id="174" name="Google Shape;174;p20"/>
          <p:cNvSpPr/>
          <p:nvPr/>
        </p:nvSpPr>
        <p:spPr>
          <a:xfrm>
            <a:off x="2369418"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B003</a:t>
            </a:r>
            <a:endParaRPr sz="1100">
              <a:solidFill>
                <a:srgbClr val="434343"/>
              </a:solidFill>
            </a:endParaRPr>
          </a:p>
        </p:txBody>
      </p:sp>
      <p:sp>
        <p:nvSpPr>
          <p:cNvPr id="175" name="Google Shape;175;p20"/>
          <p:cNvSpPr/>
          <p:nvPr/>
        </p:nvSpPr>
        <p:spPr>
          <a:xfrm>
            <a:off x="3438953" y="52447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B004</a:t>
            </a:r>
            <a:endParaRPr sz="1100">
              <a:solidFill>
                <a:srgbClr val="434343"/>
              </a:solidFill>
            </a:endParaRPr>
          </a:p>
        </p:txBody>
      </p:sp>
      <p:sp>
        <p:nvSpPr>
          <p:cNvPr id="176" name="Google Shape;176;p20"/>
          <p:cNvSpPr/>
          <p:nvPr/>
        </p:nvSpPr>
        <p:spPr>
          <a:xfrm>
            <a:off x="230350"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B005</a:t>
            </a:r>
            <a:endParaRPr sz="1100">
              <a:solidFill>
                <a:srgbClr val="434343"/>
              </a:solidFill>
            </a:endParaRPr>
          </a:p>
        </p:txBody>
      </p:sp>
      <p:sp>
        <p:nvSpPr>
          <p:cNvPr id="177" name="Google Shape;177;p20"/>
          <p:cNvSpPr/>
          <p:nvPr/>
        </p:nvSpPr>
        <p:spPr>
          <a:xfrm>
            <a:off x="1299884"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B006</a:t>
            </a:r>
            <a:endParaRPr sz="1100">
              <a:solidFill>
                <a:srgbClr val="434343"/>
              </a:solidFill>
            </a:endParaRPr>
          </a:p>
        </p:txBody>
      </p:sp>
      <p:sp>
        <p:nvSpPr>
          <p:cNvPr id="178" name="Google Shape;178;p20"/>
          <p:cNvSpPr/>
          <p:nvPr/>
        </p:nvSpPr>
        <p:spPr>
          <a:xfrm>
            <a:off x="2369418" y="128003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K001</a:t>
            </a:r>
            <a:endParaRPr sz="1100">
              <a:solidFill>
                <a:srgbClr val="434343"/>
              </a:solidFill>
            </a:endParaRPr>
          </a:p>
        </p:txBody>
      </p:sp>
      <p:sp>
        <p:nvSpPr>
          <p:cNvPr id="179" name="Google Shape;179;p20"/>
          <p:cNvSpPr/>
          <p:nvPr/>
        </p:nvSpPr>
        <p:spPr>
          <a:xfrm>
            <a:off x="3438953"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K002</a:t>
            </a:r>
            <a:endParaRPr sz="1100">
              <a:solidFill>
                <a:srgbClr val="434343"/>
              </a:solidFill>
            </a:endParaRPr>
          </a:p>
        </p:txBody>
      </p:sp>
      <p:sp>
        <p:nvSpPr>
          <p:cNvPr id="180" name="Google Shape;180;p20"/>
          <p:cNvSpPr/>
          <p:nvPr/>
        </p:nvSpPr>
        <p:spPr>
          <a:xfrm>
            <a:off x="230350"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K003</a:t>
            </a:r>
            <a:endParaRPr sz="1100">
              <a:solidFill>
                <a:srgbClr val="434343"/>
              </a:solidFill>
            </a:endParaRPr>
          </a:p>
        </p:txBody>
      </p:sp>
      <p:sp>
        <p:nvSpPr>
          <p:cNvPr id="181" name="Google Shape;181;p20"/>
          <p:cNvSpPr/>
          <p:nvPr/>
        </p:nvSpPr>
        <p:spPr>
          <a:xfrm>
            <a:off x="1299884" y="203559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K004</a:t>
            </a:r>
            <a:endParaRPr sz="1100">
              <a:solidFill>
                <a:srgbClr val="434343"/>
              </a:solidFill>
            </a:endParaRPr>
          </a:p>
        </p:txBody>
      </p:sp>
      <p:sp>
        <p:nvSpPr>
          <p:cNvPr id="182" name="Google Shape;182;p20"/>
          <p:cNvSpPr/>
          <p:nvPr/>
        </p:nvSpPr>
        <p:spPr>
          <a:xfrm>
            <a:off x="2369418" y="2035594"/>
            <a:ext cx="947100" cy="671700"/>
          </a:xfrm>
          <a:prstGeom prst="roundRect">
            <a:avLst>
              <a:gd fmla="val 16667" name="adj"/>
            </a:avLst>
          </a:prstGeom>
          <a:solidFill>
            <a:srgbClr val="D9EAD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K005</a:t>
            </a:r>
            <a:endParaRPr sz="1100">
              <a:solidFill>
                <a:srgbClr val="434343"/>
              </a:solidFill>
            </a:endParaRPr>
          </a:p>
        </p:txBody>
      </p:sp>
      <p:sp>
        <p:nvSpPr>
          <p:cNvPr id="183" name="Google Shape;183;p20"/>
          <p:cNvSpPr/>
          <p:nvPr/>
        </p:nvSpPr>
        <p:spPr>
          <a:xfrm>
            <a:off x="3438953"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K006</a:t>
            </a:r>
            <a:endParaRPr sz="1100">
              <a:solidFill>
                <a:srgbClr val="434343"/>
              </a:solidFill>
            </a:endParaRPr>
          </a:p>
        </p:txBody>
      </p:sp>
      <p:sp>
        <p:nvSpPr>
          <p:cNvPr id="184" name="Google Shape;184;p20"/>
          <p:cNvSpPr/>
          <p:nvPr/>
        </p:nvSpPr>
        <p:spPr>
          <a:xfrm>
            <a:off x="230350"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S001</a:t>
            </a:r>
            <a:endParaRPr sz="1100">
              <a:solidFill>
                <a:srgbClr val="434343"/>
              </a:solidFill>
            </a:endParaRPr>
          </a:p>
        </p:txBody>
      </p:sp>
      <p:sp>
        <p:nvSpPr>
          <p:cNvPr id="185" name="Google Shape;185;p20"/>
          <p:cNvSpPr/>
          <p:nvPr/>
        </p:nvSpPr>
        <p:spPr>
          <a:xfrm>
            <a:off x="1299884"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S002</a:t>
            </a:r>
            <a:endParaRPr sz="1100">
              <a:solidFill>
                <a:srgbClr val="434343"/>
              </a:solidFill>
            </a:endParaRPr>
          </a:p>
        </p:txBody>
      </p:sp>
      <p:sp>
        <p:nvSpPr>
          <p:cNvPr id="186" name="Google Shape;186;p20"/>
          <p:cNvSpPr/>
          <p:nvPr/>
        </p:nvSpPr>
        <p:spPr>
          <a:xfrm>
            <a:off x="2369418"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S003</a:t>
            </a:r>
            <a:endParaRPr sz="1100">
              <a:solidFill>
                <a:srgbClr val="434343"/>
              </a:solidFill>
            </a:endParaRPr>
          </a:p>
        </p:txBody>
      </p:sp>
      <p:sp>
        <p:nvSpPr>
          <p:cNvPr id="187" name="Google Shape;187;p20"/>
          <p:cNvSpPr/>
          <p:nvPr/>
        </p:nvSpPr>
        <p:spPr>
          <a:xfrm>
            <a:off x="3438953"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S004</a:t>
            </a:r>
            <a:endParaRPr sz="1100">
              <a:solidFill>
                <a:srgbClr val="434343"/>
              </a:solidFill>
            </a:endParaRPr>
          </a:p>
        </p:txBody>
      </p:sp>
      <p:sp>
        <p:nvSpPr>
          <p:cNvPr id="188" name="Google Shape;188;p20"/>
          <p:cNvSpPr txBox="1"/>
          <p:nvPr/>
        </p:nvSpPr>
        <p:spPr>
          <a:xfrm>
            <a:off x="4632550" y="569492"/>
            <a:ext cx="23490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Courier New"/>
                <a:ea typeface="Courier New"/>
                <a:cs typeface="Courier New"/>
                <a:sym typeface="Courier New"/>
              </a:rPr>
              <a:t>Serie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Desc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base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hora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Estado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Cliente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Inicio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189" name="Google Shape;189;p20"/>
          <p:cNvSpPr/>
          <p:nvPr/>
        </p:nvSpPr>
        <p:spPr>
          <a:xfrm>
            <a:off x="6416875" y="626300"/>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K005</a:t>
            </a:r>
            <a:endParaRPr sz="1100">
              <a:solidFill>
                <a:srgbClr val="434343"/>
              </a:solidFill>
            </a:endParaRPr>
          </a:p>
        </p:txBody>
      </p:sp>
      <p:sp>
        <p:nvSpPr>
          <p:cNvPr id="190" name="Google Shape;190;p20"/>
          <p:cNvSpPr/>
          <p:nvPr/>
        </p:nvSpPr>
        <p:spPr>
          <a:xfrm>
            <a:off x="6416875" y="1034799"/>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Kayak para 2 personas</a:t>
            </a:r>
            <a:endParaRPr sz="1100">
              <a:solidFill>
                <a:srgbClr val="434343"/>
              </a:solidFill>
            </a:endParaRPr>
          </a:p>
        </p:txBody>
      </p:sp>
      <p:sp>
        <p:nvSpPr>
          <p:cNvPr id="191" name="Google Shape;191;p20"/>
          <p:cNvSpPr/>
          <p:nvPr/>
        </p:nvSpPr>
        <p:spPr>
          <a:xfrm>
            <a:off x="6416875" y="1443286"/>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2500</a:t>
            </a:r>
            <a:endParaRPr sz="1100">
              <a:solidFill>
                <a:srgbClr val="434343"/>
              </a:solidFill>
            </a:endParaRPr>
          </a:p>
        </p:txBody>
      </p:sp>
      <p:sp>
        <p:nvSpPr>
          <p:cNvPr id="192" name="Google Shape;192;p20"/>
          <p:cNvSpPr/>
          <p:nvPr/>
        </p:nvSpPr>
        <p:spPr>
          <a:xfrm>
            <a:off x="6416875" y="185177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4000</a:t>
            </a:r>
            <a:endParaRPr sz="1100">
              <a:solidFill>
                <a:srgbClr val="434343"/>
              </a:solidFill>
            </a:endParaRPr>
          </a:p>
        </p:txBody>
      </p:sp>
      <p:sp>
        <p:nvSpPr>
          <p:cNvPr id="193" name="Google Shape;193;p20"/>
          <p:cNvSpPr/>
          <p:nvPr/>
        </p:nvSpPr>
        <p:spPr>
          <a:xfrm>
            <a:off x="7638393" y="2244367"/>
            <a:ext cx="1149300" cy="306600"/>
          </a:xfrm>
          <a:prstGeom prst="roundRect">
            <a:avLst>
              <a:gd fmla="val 16667" name="adj"/>
            </a:avLst>
          </a:prstGeom>
          <a:solidFill>
            <a:srgbClr val="6AA84F"/>
          </a:solid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Arrendar</a:t>
            </a:r>
            <a:endParaRPr sz="1100">
              <a:solidFill>
                <a:srgbClr val="FFFFFF"/>
              </a:solidFill>
            </a:endParaRPr>
          </a:p>
        </p:txBody>
      </p:sp>
      <p:sp>
        <p:nvSpPr>
          <p:cNvPr id="194" name="Google Shape;194;p20"/>
          <p:cNvSpPr/>
          <p:nvPr/>
        </p:nvSpPr>
        <p:spPr>
          <a:xfrm>
            <a:off x="6416875" y="264699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endParaRPr>
          </a:p>
        </p:txBody>
      </p:sp>
      <p:sp>
        <p:nvSpPr>
          <p:cNvPr id="195" name="Google Shape;195;p20"/>
          <p:cNvSpPr/>
          <p:nvPr/>
        </p:nvSpPr>
        <p:spPr>
          <a:xfrm>
            <a:off x="6416875" y="3044602"/>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solidFill>
                <a:srgbClr val="434343"/>
              </a:solidFill>
            </a:endParaRPr>
          </a:p>
        </p:txBody>
      </p:sp>
      <p:sp>
        <p:nvSpPr>
          <p:cNvPr id="196" name="Google Shape;196;p20"/>
          <p:cNvSpPr/>
          <p:nvPr/>
        </p:nvSpPr>
        <p:spPr>
          <a:xfrm>
            <a:off x="295350" y="3842603"/>
            <a:ext cx="4155600" cy="1164600"/>
          </a:xfrm>
          <a:prstGeom prst="roundRect">
            <a:avLst>
              <a:gd fmla="val 3193"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13:15	  1:32   $  6.067</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11:45	  0:45   $  4:500</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9:32	  2:01   $  7.033</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rPr>
              <a:t>	</a:t>
            </a:r>
            <a:endParaRPr sz="1100">
              <a:solidFill>
                <a:srgbClr val="434343"/>
              </a:solidFill>
            </a:endParaRPr>
          </a:p>
        </p:txBody>
      </p:sp>
      <p:sp>
        <p:nvSpPr>
          <p:cNvPr id="197" name="Google Shape;197;p20"/>
          <p:cNvSpPr txBox="1"/>
          <p:nvPr/>
        </p:nvSpPr>
        <p:spPr>
          <a:xfrm>
            <a:off x="6405520" y="2164884"/>
            <a:ext cx="13992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38761D"/>
                </a:solidFill>
                <a:latin typeface="Courier New"/>
                <a:ea typeface="Courier New"/>
                <a:cs typeface="Courier New"/>
                <a:sym typeface="Courier New"/>
              </a:rPr>
              <a:t>disponible</a:t>
            </a:r>
            <a:endParaRPr b="1">
              <a:solidFill>
                <a:srgbClr val="38761D"/>
              </a:solidFill>
              <a:latin typeface="Courier New"/>
              <a:ea typeface="Courier New"/>
              <a:cs typeface="Courier New"/>
              <a:sym typeface="Courier New"/>
            </a:endParaRPr>
          </a:p>
        </p:txBody>
      </p:sp>
      <p:sp>
        <p:nvSpPr>
          <p:cNvPr id="198" name="Google Shape;198;p20"/>
          <p:cNvSpPr/>
          <p:nvPr/>
        </p:nvSpPr>
        <p:spPr>
          <a:xfrm>
            <a:off x="0" y="0"/>
            <a:ext cx="9144000" cy="3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87882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85205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82528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273425" y="3532590"/>
            <a:ext cx="30000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Últimas boletas</a:t>
            </a:r>
            <a:endParaRPr>
              <a:solidFill>
                <a:schemeClr val="dk1"/>
              </a:solidFill>
              <a:latin typeface="Courier New"/>
              <a:ea typeface="Courier New"/>
              <a:cs typeface="Courier New"/>
              <a:sym typeface="Courier New"/>
            </a:endParaRPr>
          </a:p>
        </p:txBody>
      </p:sp>
      <p:sp>
        <p:nvSpPr>
          <p:cNvPr id="203" name="Google Shape;203;p20"/>
          <p:cNvSpPr/>
          <p:nvPr/>
        </p:nvSpPr>
        <p:spPr>
          <a:xfrm>
            <a:off x="7347850" y="4606650"/>
            <a:ext cx="15780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Salir</a:t>
            </a:r>
            <a:endParaRPr sz="1100"/>
          </a:p>
        </p:txBody>
      </p:sp>
      <p:sp>
        <p:nvSpPr>
          <p:cNvPr id="204" name="Google Shape;204;p20"/>
          <p:cNvSpPr/>
          <p:nvPr/>
        </p:nvSpPr>
        <p:spPr>
          <a:xfrm>
            <a:off x="4598475" y="4606650"/>
            <a:ext cx="26463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Exportar boletas</a:t>
            </a:r>
            <a:endParaRPr sz="1100"/>
          </a:p>
        </p:txBody>
      </p:sp>
      <p:sp>
        <p:nvSpPr>
          <p:cNvPr id="205" name="Google Shape;205;p20"/>
          <p:cNvSpPr/>
          <p:nvPr/>
        </p:nvSpPr>
        <p:spPr>
          <a:xfrm>
            <a:off x="2610625" y="1736981"/>
            <a:ext cx="3594600" cy="1788600"/>
          </a:xfrm>
          <a:prstGeom prst="roundRect">
            <a:avLst>
              <a:gd fmla="val 2707" name="adj"/>
            </a:avLst>
          </a:prstGeom>
          <a:solidFill>
            <a:srgbClr val="F3F3F3"/>
          </a:solidFill>
          <a:ln cap="flat" cmpd="sng" w="9525">
            <a:solidFill>
              <a:schemeClr val="dk2"/>
            </a:solidFill>
            <a:prstDash val="solid"/>
            <a:round/>
            <a:headEnd len="sm" w="sm" type="none"/>
            <a:tailEnd len="sm" w="sm" type="none"/>
          </a:ln>
          <a:effectLst>
            <a:outerShdw blurRad="285750" rotWithShape="0" algn="bl" dir="2580000" dist="762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endParaRPr>
          </a:p>
        </p:txBody>
      </p:sp>
      <p:sp>
        <p:nvSpPr>
          <p:cNvPr id="206" name="Google Shape;206;p20"/>
          <p:cNvSpPr txBox="1"/>
          <p:nvPr/>
        </p:nvSpPr>
        <p:spPr>
          <a:xfrm>
            <a:off x="2730750" y="1851777"/>
            <a:ext cx="30000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Arrendar item K005 </a:t>
            </a:r>
            <a:endParaRPr>
              <a:solidFill>
                <a:schemeClr val="dk1"/>
              </a:solidFill>
              <a:latin typeface="Courier New"/>
              <a:ea typeface="Courier New"/>
              <a:cs typeface="Courier New"/>
              <a:sym typeface="Courier New"/>
            </a:endParaRPr>
          </a:p>
        </p:txBody>
      </p:sp>
      <p:sp>
        <p:nvSpPr>
          <p:cNvPr id="207" name="Google Shape;207;p20"/>
          <p:cNvSpPr/>
          <p:nvPr/>
        </p:nvSpPr>
        <p:spPr>
          <a:xfrm>
            <a:off x="4025900" y="2484425"/>
            <a:ext cx="19464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pedro</a:t>
            </a:r>
            <a:endParaRPr sz="1100">
              <a:solidFill>
                <a:srgbClr val="434343"/>
              </a:solidFill>
            </a:endParaRPr>
          </a:p>
        </p:txBody>
      </p:sp>
      <p:sp>
        <p:nvSpPr>
          <p:cNvPr id="208" name="Google Shape;208;p20"/>
          <p:cNvSpPr txBox="1"/>
          <p:nvPr/>
        </p:nvSpPr>
        <p:spPr>
          <a:xfrm>
            <a:off x="2730750" y="2438225"/>
            <a:ext cx="12093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cliente: </a:t>
            </a:r>
            <a:endParaRPr>
              <a:solidFill>
                <a:schemeClr val="dk1"/>
              </a:solidFill>
              <a:latin typeface="Courier New"/>
              <a:ea typeface="Courier New"/>
              <a:cs typeface="Courier New"/>
              <a:sym typeface="Courier New"/>
            </a:endParaRPr>
          </a:p>
        </p:txBody>
      </p:sp>
      <p:sp>
        <p:nvSpPr>
          <p:cNvPr id="209" name="Google Shape;209;p20"/>
          <p:cNvSpPr/>
          <p:nvPr/>
        </p:nvSpPr>
        <p:spPr>
          <a:xfrm>
            <a:off x="4508475" y="3075850"/>
            <a:ext cx="1578000" cy="2937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Ok</a:t>
            </a:r>
            <a:endParaRPr sz="1100"/>
          </a:p>
        </p:txBody>
      </p:sp>
      <p:sp>
        <p:nvSpPr>
          <p:cNvPr id="210" name="Google Shape;210;p20"/>
          <p:cNvSpPr/>
          <p:nvPr/>
        </p:nvSpPr>
        <p:spPr>
          <a:xfrm>
            <a:off x="2799150" y="3075850"/>
            <a:ext cx="1578000" cy="293700"/>
          </a:xfrm>
          <a:prstGeom prst="roundRect">
            <a:avLst>
              <a:gd fmla="val 16667" name="adj"/>
            </a:avLst>
          </a:prstGeom>
          <a:solidFill>
            <a:srgbClr val="CCCCCC"/>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Cancelar</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p:nvPr/>
        </p:nvSpPr>
        <p:spPr>
          <a:xfrm>
            <a:off x="4598475" y="524475"/>
            <a:ext cx="4326300" cy="2938500"/>
          </a:xfrm>
          <a:prstGeom prst="roundRect">
            <a:avLst>
              <a:gd fmla="val 270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rgbClr val="434343"/>
              </a:solidFill>
            </a:endParaRPr>
          </a:p>
        </p:txBody>
      </p:sp>
      <p:sp>
        <p:nvSpPr>
          <p:cNvPr id="216" name="Google Shape;216;p21"/>
          <p:cNvSpPr/>
          <p:nvPr/>
        </p:nvSpPr>
        <p:spPr>
          <a:xfrm>
            <a:off x="369150" y="3919115"/>
            <a:ext cx="4008000" cy="238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230350" y="52447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B001</a:t>
            </a:r>
            <a:endParaRPr sz="1100">
              <a:solidFill>
                <a:srgbClr val="434343"/>
              </a:solidFill>
            </a:endParaRPr>
          </a:p>
        </p:txBody>
      </p:sp>
      <p:sp>
        <p:nvSpPr>
          <p:cNvPr id="218" name="Google Shape;218;p21"/>
          <p:cNvSpPr/>
          <p:nvPr/>
        </p:nvSpPr>
        <p:spPr>
          <a:xfrm>
            <a:off x="1299884"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B002</a:t>
            </a:r>
            <a:endParaRPr sz="1100">
              <a:solidFill>
                <a:srgbClr val="434343"/>
              </a:solidFill>
            </a:endParaRPr>
          </a:p>
        </p:txBody>
      </p:sp>
      <p:sp>
        <p:nvSpPr>
          <p:cNvPr id="219" name="Google Shape;219;p21"/>
          <p:cNvSpPr/>
          <p:nvPr/>
        </p:nvSpPr>
        <p:spPr>
          <a:xfrm>
            <a:off x="2369418" y="52447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B003</a:t>
            </a:r>
            <a:endParaRPr sz="1100">
              <a:solidFill>
                <a:srgbClr val="434343"/>
              </a:solidFill>
            </a:endParaRPr>
          </a:p>
        </p:txBody>
      </p:sp>
      <p:sp>
        <p:nvSpPr>
          <p:cNvPr id="220" name="Google Shape;220;p21"/>
          <p:cNvSpPr/>
          <p:nvPr/>
        </p:nvSpPr>
        <p:spPr>
          <a:xfrm>
            <a:off x="3438953" y="52447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B004</a:t>
            </a:r>
            <a:endParaRPr sz="1100">
              <a:solidFill>
                <a:srgbClr val="434343"/>
              </a:solidFill>
            </a:endParaRPr>
          </a:p>
        </p:txBody>
      </p:sp>
      <p:sp>
        <p:nvSpPr>
          <p:cNvPr id="221" name="Google Shape;221;p21"/>
          <p:cNvSpPr/>
          <p:nvPr/>
        </p:nvSpPr>
        <p:spPr>
          <a:xfrm>
            <a:off x="230350"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B005</a:t>
            </a:r>
            <a:endParaRPr sz="1100">
              <a:solidFill>
                <a:srgbClr val="434343"/>
              </a:solidFill>
            </a:endParaRPr>
          </a:p>
        </p:txBody>
      </p:sp>
      <p:sp>
        <p:nvSpPr>
          <p:cNvPr id="222" name="Google Shape;222;p21"/>
          <p:cNvSpPr/>
          <p:nvPr/>
        </p:nvSpPr>
        <p:spPr>
          <a:xfrm>
            <a:off x="1299884"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B006</a:t>
            </a:r>
            <a:endParaRPr sz="1100">
              <a:solidFill>
                <a:srgbClr val="434343"/>
              </a:solidFill>
            </a:endParaRPr>
          </a:p>
        </p:txBody>
      </p:sp>
      <p:sp>
        <p:nvSpPr>
          <p:cNvPr id="223" name="Google Shape;223;p21"/>
          <p:cNvSpPr/>
          <p:nvPr/>
        </p:nvSpPr>
        <p:spPr>
          <a:xfrm>
            <a:off x="2369418" y="1280035"/>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K001</a:t>
            </a:r>
            <a:endParaRPr sz="1100">
              <a:solidFill>
                <a:srgbClr val="434343"/>
              </a:solidFill>
            </a:endParaRPr>
          </a:p>
        </p:txBody>
      </p:sp>
      <p:sp>
        <p:nvSpPr>
          <p:cNvPr id="224" name="Google Shape;224;p21"/>
          <p:cNvSpPr/>
          <p:nvPr/>
        </p:nvSpPr>
        <p:spPr>
          <a:xfrm>
            <a:off x="3438953" y="1280035"/>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K002</a:t>
            </a:r>
            <a:endParaRPr sz="1100">
              <a:solidFill>
                <a:srgbClr val="434343"/>
              </a:solidFill>
            </a:endParaRPr>
          </a:p>
        </p:txBody>
      </p:sp>
      <p:sp>
        <p:nvSpPr>
          <p:cNvPr id="225" name="Google Shape;225;p21"/>
          <p:cNvSpPr/>
          <p:nvPr/>
        </p:nvSpPr>
        <p:spPr>
          <a:xfrm>
            <a:off x="230350"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K003</a:t>
            </a:r>
            <a:endParaRPr sz="1100">
              <a:solidFill>
                <a:srgbClr val="434343"/>
              </a:solidFill>
            </a:endParaRPr>
          </a:p>
        </p:txBody>
      </p:sp>
      <p:sp>
        <p:nvSpPr>
          <p:cNvPr id="226" name="Google Shape;226;p21"/>
          <p:cNvSpPr/>
          <p:nvPr/>
        </p:nvSpPr>
        <p:spPr>
          <a:xfrm>
            <a:off x="1299884" y="203559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K004</a:t>
            </a:r>
            <a:endParaRPr sz="1100">
              <a:solidFill>
                <a:srgbClr val="434343"/>
              </a:solidFill>
            </a:endParaRPr>
          </a:p>
        </p:txBody>
      </p:sp>
      <p:sp>
        <p:nvSpPr>
          <p:cNvPr id="227" name="Google Shape;227;p21"/>
          <p:cNvSpPr/>
          <p:nvPr/>
        </p:nvSpPr>
        <p:spPr>
          <a:xfrm>
            <a:off x="2369418" y="2035594"/>
            <a:ext cx="947100" cy="671700"/>
          </a:xfrm>
          <a:prstGeom prst="roundRect">
            <a:avLst>
              <a:gd fmla="val 16667" name="adj"/>
            </a:avLst>
          </a:prstGeom>
          <a:solidFill>
            <a:srgbClr val="FCE5CD"/>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K005</a:t>
            </a:r>
            <a:endParaRPr sz="1100">
              <a:solidFill>
                <a:srgbClr val="434343"/>
              </a:solidFill>
            </a:endParaRPr>
          </a:p>
        </p:txBody>
      </p:sp>
      <p:sp>
        <p:nvSpPr>
          <p:cNvPr id="228" name="Google Shape;228;p21"/>
          <p:cNvSpPr/>
          <p:nvPr/>
        </p:nvSpPr>
        <p:spPr>
          <a:xfrm>
            <a:off x="3438953" y="203559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K006</a:t>
            </a:r>
            <a:endParaRPr sz="1100">
              <a:solidFill>
                <a:srgbClr val="434343"/>
              </a:solidFill>
            </a:endParaRPr>
          </a:p>
        </p:txBody>
      </p:sp>
      <p:sp>
        <p:nvSpPr>
          <p:cNvPr id="229" name="Google Shape;229;p21"/>
          <p:cNvSpPr/>
          <p:nvPr/>
        </p:nvSpPr>
        <p:spPr>
          <a:xfrm>
            <a:off x="230350"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S001</a:t>
            </a:r>
            <a:endParaRPr sz="1100">
              <a:solidFill>
                <a:srgbClr val="434343"/>
              </a:solidFill>
            </a:endParaRPr>
          </a:p>
        </p:txBody>
      </p:sp>
      <p:sp>
        <p:nvSpPr>
          <p:cNvPr id="230" name="Google Shape;230;p21"/>
          <p:cNvSpPr/>
          <p:nvPr/>
        </p:nvSpPr>
        <p:spPr>
          <a:xfrm>
            <a:off x="1299884"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S002</a:t>
            </a:r>
            <a:endParaRPr sz="1100">
              <a:solidFill>
                <a:srgbClr val="434343"/>
              </a:solidFill>
            </a:endParaRPr>
          </a:p>
        </p:txBody>
      </p:sp>
      <p:sp>
        <p:nvSpPr>
          <p:cNvPr id="231" name="Google Shape;231;p21"/>
          <p:cNvSpPr/>
          <p:nvPr/>
        </p:nvSpPr>
        <p:spPr>
          <a:xfrm>
            <a:off x="2369418" y="2791154"/>
            <a:ext cx="947100" cy="671700"/>
          </a:xfrm>
          <a:prstGeom prst="roundRect">
            <a:avLst>
              <a:gd fmla="val 16667"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S003</a:t>
            </a:r>
            <a:endParaRPr sz="1100">
              <a:solidFill>
                <a:srgbClr val="434343"/>
              </a:solidFill>
            </a:endParaRPr>
          </a:p>
        </p:txBody>
      </p:sp>
      <p:sp>
        <p:nvSpPr>
          <p:cNvPr id="232" name="Google Shape;232;p21"/>
          <p:cNvSpPr/>
          <p:nvPr/>
        </p:nvSpPr>
        <p:spPr>
          <a:xfrm>
            <a:off x="3438953" y="2791154"/>
            <a:ext cx="947100" cy="6717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434343"/>
                </a:solidFill>
              </a:rPr>
              <a:t>S004</a:t>
            </a:r>
            <a:endParaRPr sz="1100">
              <a:solidFill>
                <a:srgbClr val="434343"/>
              </a:solidFill>
            </a:endParaRPr>
          </a:p>
        </p:txBody>
      </p:sp>
      <p:sp>
        <p:nvSpPr>
          <p:cNvPr id="233" name="Google Shape;233;p21"/>
          <p:cNvSpPr txBox="1"/>
          <p:nvPr/>
        </p:nvSpPr>
        <p:spPr>
          <a:xfrm>
            <a:off x="4632550" y="569492"/>
            <a:ext cx="23490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latin typeface="Courier New"/>
                <a:ea typeface="Courier New"/>
                <a:cs typeface="Courier New"/>
                <a:sym typeface="Courier New"/>
              </a:rPr>
              <a:t>Serie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Desc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base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Valor hora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Estado     :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Cliente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rPr lang="en" sz="1300">
                <a:latin typeface="Courier New"/>
                <a:ea typeface="Courier New"/>
                <a:cs typeface="Courier New"/>
                <a:sym typeface="Courier New"/>
              </a:rPr>
              <a:t>Inicio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234" name="Google Shape;234;p21"/>
          <p:cNvSpPr/>
          <p:nvPr/>
        </p:nvSpPr>
        <p:spPr>
          <a:xfrm>
            <a:off x="6416875" y="626300"/>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K005</a:t>
            </a:r>
            <a:endParaRPr sz="1100">
              <a:solidFill>
                <a:srgbClr val="434343"/>
              </a:solidFill>
            </a:endParaRPr>
          </a:p>
        </p:txBody>
      </p:sp>
      <p:sp>
        <p:nvSpPr>
          <p:cNvPr id="235" name="Google Shape;235;p21"/>
          <p:cNvSpPr/>
          <p:nvPr/>
        </p:nvSpPr>
        <p:spPr>
          <a:xfrm>
            <a:off x="6416875" y="1034799"/>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Kayak para 2 personas</a:t>
            </a:r>
            <a:endParaRPr sz="1100">
              <a:solidFill>
                <a:srgbClr val="434343"/>
              </a:solidFill>
            </a:endParaRPr>
          </a:p>
        </p:txBody>
      </p:sp>
      <p:sp>
        <p:nvSpPr>
          <p:cNvPr id="236" name="Google Shape;236;p21"/>
          <p:cNvSpPr/>
          <p:nvPr/>
        </p:nvSpPr>
        <p:spPr>
          <a:xfrm>
            <a:off x="6416875" y="1443286"/>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2500</a:t>
            </a:r>
            <a:endParaRPr sz="1100">
              <a:solidFill>
                <a:srgbClr val="434343"/>
              </a:solidFill>
            </a:endParaRPr>
          </a:p>
        </p:txBody>
      </p:sp>
      <p:sp>
        <p:nvSpPr>
          <p:cNvPr id="237" name="Google Shape;237;p21"/>
          <p:cNvSpPr/>
          <p:nvPr/>
        </p:nvSpPr>
        <p:spPr>
          <a:xfrm>
            <a:off x="6416875" y="185177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4000</a:t>
            </a:r>
            <a:endParaRPr sz="1100">
              <a:solidFill>
                <a:srgbClr val="434343"/>
              </a:solidFill>
            </a:endParaRPr>
          </a:p>
        </p:txBody>
      </p:sp>
      <p:sp>
        <p:nvSpPr>
          <p:cNvPr id="238" name="Google Shape;238;p21"/>
          <p:cNvSpPr/>
          <p:nvPr/>
        </p:nvSpPr>
        <p:spPr>
          <a:xfrm>
            <a:off x="6416875" y="2646993"/>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pedro</a:t>
            </a:r>
            <a:endParaRPr sz="1100">
              <a:solidFill>
                <a:srgbClr val="434343"/>
              </a:solidFill>
            </a:endParaRPr>
          </a:p>
        </p:txBody>
      </p:sp>
      <p:sp>
        <p:nvSpPr>
          <p:cNvPr id="239" name="Google Shape;239;p21"/>
          <p:cNvSpPr/>
          <p:nvPr/>
        </p:nvSpPr>
        <p:spPr>
          <a:xfrm>
            <a:off x="6416875" y="3044602"/>
            <a:ext cx="2371200" cy="293700"/>
          </a:xfrm>
          <a:prstGeom prst="roundRect">
            <a:avLst>
              <a:gd fmla="val 16667" name="adj"/>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434343"/>
                </a:solidFill>
              </a:rPr>
              <a:t>19/01/2021 17:04</a:t>
            </a:r>
            <a:endParaRPr sz="1100">
              <a:solidFill>
                <a:srgbClr val="434343"/>
              </a:solidFill>
            </a:endParaRPr>
          </a:p>
        </p:txBody>
      </p:sp>
      <p:sp>
        <p:nvSpPr>
          <p:cNvPr id="240" name="Google Shape;240;p21"/>
          <p:cNvSpPr/>
          <p:nvPr/>
        </p:nvSpPr>
        <p:spPr>
          <a:xfrm>
            <a:off x="295350" y="3842603"/>
            <a:ext cx="4155600" cy="1164600"/>
          </a:xfrm>
          <a:prstGeom prst="roundRect">
            <a:avLst>
              <a:gd fmla="val 3193" name="adj"/>
            </a:avLst>
          </a:prstGeom>
          <a:no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13:15	  1:32   $  6.067</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11:45	  0:45   $  4:500</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latin typeface="Courier New"/>
                <a:ea typeface="Courier New"/>
                <a:cs typeface="Courier New"/>
                <a:sym typeface="Courier New"/>
              </a:rPr>
              <a:t>19/01/2021	 9:32	  2:01   $  7.033</a:t>
            </a:r>
            <a:endParaRPr sz="1100">
              <a:solidFill>
                <a:srgbClr val="434343"/>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100">
                <a:solidFill>
                  <a:srgbClr val="434343"/>
                </a:solidFill>
              </a:rPr>
              <a:t>	</a:t>
            </a:r>
            <a:endParaRPr sz="1100">
              <a:solidFill>
                <a:srgbClr val="434343"/>
              </a:solidFill>
            </a:endParaRPr>
          </a:p>
        </p:txBody>
      </p:sp>
      <p:sp>
        <p:nvSpPr>
          <p:cNvPr id="241" name="Google Shape;241;p21"/>
          <p:cNvSpPr/>
          <p:nvPr/>
        </p:nvSpPr>
        <p:spPr>
          <a:xfrm>
            <a:off x="0" y="0"/>
            <a:ext cx="9144000" cy="3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87882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85205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8252825" y="113550"/>
            <a:ext cx="170400" cy="18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txBox="1"/>
          <p:nvPr/>
        </p:nvSpPr>
        <p:spPr>
          <a:xfrm>
            <a:off x="273425" y="3532590"/>
            <a:ext cx="3000000" cy="3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Courier New"/>
                <a:ea typeface="Courier New"/>
                <a:cs typeface="Courier New"/>
                <a:sym typeface="Courier New"/>
              </a:rPr>
              <a:t>Últimas boletas</a:t>
            </a:r>
            <a:endParaRPr>
              <a:solidFill>
                <a:schemeClr val="dk1"/>
              </a:solidFill>
              <a:latin typeface="Courier New"/>
              <a:ea typeface="Courier New"/>
              <a:cs typeface="Courier New"/>
              <a:sym typeface="Courier New"/>
            </a:endParaRPr>
          </a:p>
        </p:txBody>
      </p:sp>
      <p:sp>
        <p:nvSpPr>
          <p:cNvPr id="246" name="Google Shape;246;p21"/>
          <p:cNvSpPr/>
          <p:nvPr/>
        </p:nvSpPr>
        <p:spPr>
          <a:xfrm>
            <a:off x="7347850" y="4606650"/>
            <a:ext cx="15780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Salir</a:t>
            </a:r>
            <a:endParaRPr sz="1100"/>
          </a:p>
        </p:txBody>
      </p:sp>
      <p:sp>
        <p:nvSpPr>
          <p:cNvPr id="247" name="Google Shape;247;p21"/>
          <p:cNvSpPr/>
          <p:nvPr/>
        </p:nvSpPr>
        <p:spPr>
          <a:xfrm>
            <a:off x="4598475" y="4606650"/>
            <a:ext cx="2646300" cy="386100"/>
          </a:xfrm>
          <a:prstGeom prst="roundRect">
            <a:avLst>
              <a:gd fmla="val 16667" name="adj"/>
            </a:avLst>
          </a:prstGeom>
          <a:solidFill>
            <a:srgbClr val="B7B7B7"/>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Exportar boletas</a:t>
            </a:r>
            <a:endParaRPr sz="1100"/>
          </a:p>
        </p:txBody>
      </p:sp>
      <p:sp>
        <p:nvSpPr>
          <p:cNvPr id="248" name="Google Shape;248;p21"/>
          <p:cNvSpPr/>
          <p:nvPr/>
        </p:nvSpPr>
        <p:spPr>
          <a:xfrm>
            <a:off x="7638393" y="2244367"/>
            <a:ext cx="1149300" cy="306600"/>
          </a:xfrm>
          <a:prstGeom prst="roundRect">
            <a:avLst>
              <a:gd fmla="val 16667" name="adj"/>
            </a:avLst>
          </a:prstGeom>
          <a:solidFill>
            <a:srgbClr val="E06666"/>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rgbClr val="FFFFFF"/>
                </a:solidFill>
              </a:rPr>
              <a:t>Finalizar</a:t>
            </a:r>
            <a:endParaRPr sz="1100">
              <a:solidFill>
                <a:srgbClr val="FFFFFF"/>
              </a:solidFill>
            </a:endParaRPr>
          </a:p>
        </p:txBody>
      </p:sp>
      <p:sp>
        <p:nvSpPr>
          <p:cNvPr id="249" name="Google Shape;249;p21"/>
          <p:cNvSpPr txBox="1"/>
          <p:nvPr/>
        </p:nvSpPr>
        <p:spPr>
          <a:xfrm>
            <a:off x="6405520" y="2164884"/>
            <a:ext cx="1399200" cy="30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solidFill>
                  <a:srgbClr val="CC0000"/>
                </a:solidFill>
                <a:latin typeface="Courier New"/>
                <a:ea typeface="Courier New"/>
                <a:cs typeface="Courier New"/>
                <a:sym typeface="Courier New"/>
              </a:rPr>
              <a:t>arrendado</a:t>
            </a:r>
            <a:endParaRPr b="1">
              <a:solidFill>
                <a:srgbClr val="CC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