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6" r:id="rId2"/>
    <p:sldId id="257" r:id="rId3"/>
    <p:sldId id="260" r:id="rId4"/>
    <p:sldId id="258" r:id="rId5"/>
    <p:sldId id="259"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fr-FR"/>
              <a:t>Modifiez le style du titre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110D7289-33E8-48B6-80FF-902AFB555577}" type="datetimeFigureOut">
              <a:rPr lang="fr-FR" smtClean="0"/>
              <a:t>31/01/2020</a:t>
            </a:fld>
            <a:endParaRPr lang="fr-FR"/>
          </a:p>
        </p:txBody>
      </p:sp>
      <p:sp>
        <p:nvSpPr>
          <p:cNvPr id="5" name="Footer Placeholder 4"/>
          <p:cNvSpPr>
            <a:spLocks noGrp="1"/>
          </p:cNvSpPr>
          <p:nvPr>
            <p:ph type="ftr" sz="quarter" idx="11"/>
          </p:nvPr>
        </p:nvSpPr>
        <p:spPr>
          <a:xfrm>
            <a:off x="1371600" y="4323845"/>
            <a:ext cx="6400800" cy="365125"/>
          </a:xfrm>
        </p:spPr>
        <p:txBody>
          <a:bodyPr/>
          <a:lstStyle/>
          <a:p>
            <a:endParaRPr lang="fr-FR"/>
          </a:p>
        </p:txBody>
      </p:sp>
      <p:sp>
        <p:nvSpPr>
          <p:cNvPr id="6" name="Slide Number Placeholder 5"/>
          <p:cNvSpPr>
            <a:spLocks noGrp="1"/>
          </p:cNvSpPr>
          <p:nvPr>
            <p:ph type="sldNum" sz="quarter" idx="12"/>
          </p:nvPr>
        </p:nvSpPr>
        <p:spPr>
          <a:xfrm>
            <a:off x="8077200" y="1430866"/>
            <a:ext cx="2743200" cy="365125"/>
          </a:xfrm>
        </p:spPr>
        <p:txBody>
          <a:bodyPr/>
          <a:lstStyle/>
          <a:p>
            <a:fld id="{2C82CC26-3BE5-40FB-816B-41F9C6D563A7}" type="slidenum">
              <a:rPr lang="fr-FR" smtClean="0"/>
              <a:t>‹N°›</a:t>
            </a:fld>
            <a:endParaRPr lang="fr-FR"/>
          </a:p>
        </p:txBody>
      </p:sp>
    </p:spTree>
    <p:extLst>
      <p:ext uri="{BB962C8B-B14F-4D97-AF65-F5344CB8AC3E}">
        <p14:creationId xmlns:p14="http://schemas.microsoft.com/office/powerpoint/2010/main" val="33864933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110D7289-33E8-48B6-80FF-902AFB555577}" type="datetimeFigureOut">
              <a:rPr lang="fr-FR" smtClean="0"/>
              <a:t>31/01/2020</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2C82CC26-3BE5-40FB-816B-41F9C6D563A7}" type="slidenum">
              <a:rPr lang="fr-FR" smtClean="0"/>
              <a:t>‹N°›</a:t>
            </a:fld>
            <a:endParaRPr lang="fr-FR"/>
          </a:p>
        </p:txBody>
      </p:sp>
    </p:spTree>
    <p:extLst>
      <p:ext uri="{BB962C8B-B14F-4D97-AF65-F5344CB8AC3E}">
        <p14:creationId xmlns:p14="http://schemas.microsoft.com/office/powerpoint/2010/main" val="22442589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re et légende">
    <p:spTree>
      <p:nvGrpSpPr>
        <p:cNvPr id="1" name=""/>
        <p:cNvGrpSpPr/>
        <p:nvPr/>
      </p:nvGrpSpPr>
      <p:grpSpPr>
        <a:xfrm>
          <a:off x="0" y="0"/>
          <a:ext cx="0" cy="0"/>
          <a:chOff x="0" y="0"/>
          <a:chExt cx="0" cy="0"/>
        </a:xfrm>
      </p:grpSpPr>
      <p:pic>
        <p:nvPicPr>
          <p:cNvPr id="9" name="Picture 8"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fr-FR"/>
              <a:t>Modifiez le style du titre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110D7289-33E8-48B6-80FF-902AFB555577}" type="datetimeFigureOut">
              <a:rPr lang="fr-FR" smtClean="0"/>
              <a:t>31/01/2020</a:t>
            </a:fld>
            <a:endParaRPr lang="fr-FR"/>
          </a:p>
        </p:txBody>
      </p:sp>
      <p:sp>
        <p:nvSpPr>
          <p:cNvPr id="6" name="Footer Placeholder 5"/>
          <p:cNvSpPr>
            <a:spLocks noGrp="1"/>
          </p:cNvSpPr>
          <p:nvPr>
            <p:ph type="ftr" sz="quarter" idx="11"/>
          </p:nvPr>
        </p:nvSpPr>
        <p:spPr>
          <a:xfrm>
            <a:off x="685800" y="379941"/>
            <a:ext cx="6991492" cy="365125"/>
          </a:xfrm>
        </p:spPr>
        <p:txBody>
          <a:bodyPr/>
          <a:lstStyle/>
          <a:p>
            <a:endParaRPr lang="fr-FR"/>
          </a:p>
        </p:txBody>
      </p:sp>
      <p:sp>
        <p:nvSpPr>
          <p:cNvPr id="7" name="Slide Number Placeholder 6"/>
          <p:cNvSpPr>
            <a:spLocks noGrp="1"/>
          </p:cNvSpPr>
          <p:nvPr>
            <p:ph type="sldNum" sz="quarter" idx="12"/>
          </p:nvPr>
        </p:nvSpPr>
        <p:spPr>
          <a:xfrm>
            <a:off x="10862452" y="381000"/>
            <a:ext cx="643748" cy="365125"/>
          </a:xfrm>
        </p:spPr>
        <p:txBody>
          <a:bodyPr/>
          <a:lstStyle/>
          <a:p>
            <a:fld id="{2C82CC26-3BE5-40FB-816B-41F9C6D563A7}" type="slidenum">
              <a:rPr lang="fr-FR" smtClean="0"/>
              <a:t>‹N°›</a:t>
            </a:fld>
            <a:endParaRPr lang="fr-FR"/>
          </a:p>
        </p:txBody>
      </p:sp>
    </p:spTree>
    <p:extLst>
      <p:ext uri="{BB962C8B-B14F-4D97-AF65-F5344CB8AC3E}">
        <p14:creationId xmlns:p14="http://schemas.microsoft.com/office/powerpoint/2010/main" val="16942472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tion avec légende">
    <p:spTree>
      <p:nvGrpSpPr>
        <p:cNvPr id="1" name=""/>
        <p:cNvGrpSpPr/>
        <p:nvPr/>
      </p:nvGrpSpPr>
      <p:grpSpPr>
        <a:xfrm>
          <a:off x="0" y="0"/>
          <a:ext cx="0" cy="0"/>
          <a:chOff x="0" y="0"/>
          <a:chExt cx="0" cy="0"/>
        </a:xfrm>
      </p:grpSpPr>
      <p:pic>
        <p:nvPicPr>
          <p:cNvPr id="11" name="Picture 10"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fr-FR"/>
              <a:t>Modifiez le style du titre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110D7289-33E8-48B6-80FF-902AFB555577}" type="datetimeFigureOut">
              <a:rPr lang="fr-FR" smtClean="0"/>
              <a:t>31/01/2020</a:t>
            </a:fld>
            <a:endParaRPr lang="fr-FR"/>
          </a:p>
        </p:txBody>
      </p:sp>
      <p:sp>
        <p:nvSpPr>
          <p:cNvPr id="6" name="Footer Placeholder 5"/>
          <p:cNvSpPr>
            <a:spLocks noGrp="1"/>
          </p:cNvSpPr>
          <p:nvPr>
            <p:ph type="ftr" sz="quarter" idx="11"/>
          </p:nvPr>
        </p:nvSpPr>
        <p:spPr>
          <a:xfrm>
            <a:off x="685800" y="379941"/>
            <a:ext cx="6991492" cy="365125"/>
          </a:xfrm>
        </p:spPr>
        <p:txBody>
          <a:bodyPr/>
          <a:lstStyle/>
          <a:p>
            <a:endParaRPr lang="fr-FR"/>
          </a:p>
        </p:txBody>
      </p:sp>
      <p:sp>
        <p:nvSpPr>
          <p:cNvPr id="7" name="Slide Number Placeholder 6"/>
          <p:cNvSpPr>
            <a:spLocks noGrp="1"/>
          </p:cNvSpPr>
          <p:nvPr>
            <p:ph type="sldNum" sz="quarter" idx="12"/>
          </p:nvPr>
        </p:nvSpPr>
        <p:spPr>
          <a:xfrm>
            <a:off x="10862452" y="381000"/>
            <a:ext cx="643748" cy="365125"/>
          </a:xfrm>
        </p:spPr>
        <p:txBody>
          <a:bodyPr/>
          <a:lstStyle/>
          <a:p>
            <a:fld id="{2C82CC26-3BE5-40FB-816B-41F9C6D563A7}" type="slidenum">
              <a:rPr lang="fr-FR" smtClean="0"/>
              <a:t>‹N°›</a:t>
            </a:fld>
            <a:endParaRPr lang="fr-FR"/>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9603184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Carte nom">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fr-FR"/>
              <a:t>Modifiez le style du titre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110D7289-33E8-48B6-80FF-902AFB555577}" type="datetimeFigureOut">
              <a:rPr lang="fr-FR" smtClean="0"/>
              <a:t>31/01/2020</a:t>
            </a:fld>
            <a:endParaRPr lang="fr-FR"/>
          </a:p>
        </p:txBody>
      </p:sp>
      <p:sp>
        <p:nvSpPr>
          <p:cNvPr id="6" name="Footer Placeholder 5"/>
          <p:cNvSpPr>
            <a:spLocks noGrp="1"/>
          </p:cNvSpPr>
          <p:nvPr>
            <p:ph type="ftr" sz="quarter" idx="11"/>
          </p:nvPr>
        </p:nvSpPr>
        <p:spPr>
          <a:xfrm>
            <a:off x="685800" y="378883"/>
            <a:ext cx="6991492" cy="365125"/>
          </a:xfrm>
        </p:spPr>
        <p:txBody>
          <a:bodyPr/>
          <a:lstStyle/>
          <a:p>
            <a:endParaRPr lang="fr-FR"/>
          </a:p>
        </p:txBody>
      </p:sp>
      <p:sp>
        <p:nvSpPr>
          <p:cNvPr id="7" name="Slide Number Placeholder 6"/>
          <p:cNvSpPr>
            <a:spLocks noGrp="1"/>
          </p:cNvSpPr>
          <p:nvPr>
            <p:ph type="sldNum" sz="quarter" idx="12"/>
          </p:nvPr>
        </p:nvSpPr>
        <p:spPr>
          <a:xfrm>
            <a:off x="10862452" y="381000"/>
            <a:ext cx="643748" cy="365125"/>
          </a:xfrm>
        </p:spPr>
        <p:txBody>
          <a:bodyPr/>
          <a:lstStyle/>
          <a:p>
            <a:fld id="{2C82CC26-3BE5-40FB-816B-41F9C6D563A7}" type="slidenum">
              <a:rPr lang="fr-FR" smtClean="0"/>
              <a:t>‹N°›</a:t>
            </a:fld>
            <a:endParaRPr lang="fr-FR"/>
          </a:p>
        </p:txBody>
      </p:sp>
    </p:spTree>
    <p:extLst>
      <p:ext uri="{BB962C8B-B14F-4D97-AF65-F5344CB8AC3E}">
        <p14:creationId xmlns:p14="http://schemas.microsoft.com/office/powerpoint/2010/main" val="28820870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fr-FR"/>
              <a:t>Modifiez le style du titre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110D7289-33E8-48B6-80FF-902AFB555577}" type="datetimeFigureOut">
              <a:rPr lang="fr-FR" smtClean="0"/>
              <a:t>31/01/2020</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2C82CC26-3BE5-40FB-816B-41F9C6D563A7}" type="slidenum">
              <a:rPr lang="fr-FR" smtClean="0"/>
              <a:t>‹N°›</a:t>
            </a:fld>
            <a:endParaRPr lang="fr-FR"/>
          </a:p>
        </p:txBody>
      </p:sp>
    </p:spTree>
    <p:extLst>
      <p:ext uri="{BB962C8B-B14F-4D97-AF65-F5344CB8AC3E}">
        <p14:creationId xmlns:p14="http://schemas.microsoft.com/office/powerpoint/2010/main" val="8463895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fr-FR"/>
              <a:t>Modifiez le style du titre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110D7289-33E8-48B6-80FF-902AFB555577}" type="datetimeFigureOut">
              <a:rPr lang="fr-FR" smtClean="0"/>
              <a:t>31/01/2020</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2C82CC26-3BE5-40FB-816B-41F9C6D563A7}" type="slidenum">
              <a:rPr lang="fr-FR" smtClean="0"/>
              <a:t>‹N°›</a:t>
            </a:fld>
            <a:endParaRPr lang="fr-FR"/>
          </a:p>
        </p:txBody>
      </p:sp>
    </p:spTree>
    <p:extLst>
      <p:ext uri="{BB962C8B-B14F-4D97-AF65-F5344CB8AC3E}">
        <p14:creationId xmlns:p14="http://schemas.microsoft.com/office/powerpoint/2010/main" val="36632102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110D7289-33E8-48B6-80FF-902AFB555577}" type="datetimeFigureOut">
              <a:rPr lang="fr-FR" smtClean="0"/>
              <a:t>31/01/2020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2C82CC26-3BE5-40FB-816B-41F9C6D563A7}" type="slidenum">
              <a:rPr lang="fr-FR" smtClean="0"/>
              <a:t>‹N°›</a:t>
            </a:fld>
            <a:endParaRPr lang="fr-FR"/>
          </a:p>
        </p:txBody>
      </p:sp>
    </p:spTree>
    <p:extLst>
      <p:ext uri="{BB962C8B-B14F-4D97-AF65-F5344CB8AC3E}">
        <p14:creationId xmlns:p14="http://schemas.microsoft.com/office/powerpoint/2010/main" val="20234764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pic>
        <p:nvPicPr>
          <p:cNvPr id="9" name="Picture 8"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fr-FR"/>
              <a:t>Modifiez le style du titre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110D7289-33E8-48B6-80FF-902AFB555577}" type="datetimeFigureOut">
              <a:rPr lang="fr-FR" smtClean="0"/>
              <a:t>31/01/2020</a:t>
            </a:fld>
            <a:endParaRPr lang="fr-FR"/>
          </a:p>
        </p:txBody>
      </p:sp>
      <p:sp>
        <p:nvSpPr>
          <p:cNvPr id="5" name="Footer Placeholder 4"/>
          <p:cNvSpPr>
            <a:spLocks noGrp="1"/>
          </p:cNvSpPr>
          <p:nvPr>
            <p:ph type="ftr" sz="quarter" idx="11"/>
          </p:nvPr>
        </p:nvSpPr>
        <p:spPr>
          <a:xfrm>
            <a:off x="685800" y="381000"/>
            <a:ext cx="6991492" cy="365125"/>
          </a:xfrm>
        </p:spPr>
        <p:txBody>
          <a:bodyPr/>
          <a:lstStyle/>
          <a:p>
            <a:endParaRPr lang="fr-FR"/>
          </a:p>
        </p:txBody>
      </p:sp>
      <p:sp>
        <p:nvSpPr>
          <p:cNvPr id="6" name="Slide Number Placeholder 5"/>
          <p:cNvSpPr>
            <a:spLocks noGrp="1"/>
          </p:cNvSpPr>
          <p:nvPr>
            <p:ph type="sldNum" sz="quarter" idx="12"/>
          </p:nvPr>
        </p:nvSpPr>
        <p:spPr>
          <a:xfrm>
            <a:off x="10862452" y="381000"/>
            <a:ext cx="643748" cy="365125"/>
          </a:xfrm>
        </p:spPr>
        <p:txBody>
          <a:bodyPr/>
          <a:lstStyle/>
          <a:p>
            <a:fld id="{2C82CC26-3BE5-40FB-816B-41F9C6D563A7}" type="slidenum">
              <a:rPr lang="fr-FR" smtClean="0"/>
              <a:t>‹N°›</a:t>
            </a:fld>
            <a:endParaRPr lang="fr-FR"/>
          </a:p>
        </p:txBody>
      </p:sp>
    </p:spTree>
    <p:extLst>
      <p:ext uri="{BB962C8B-B14F-4D97-AF65-F5344CB8AC3E}">
        <p14:creationId xmlns:p14="http://schemas.microsoft.com/office/powerpoint/2010/main" val="26224406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110D7289-33E8-48B6-80FF-902AFB555577}" type="datetimeFigureOut">
              <a:rPr lang="fr-FR" smtClean="0"/>
              <a:t>31/01/2020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2C82CC26-3BE5-40FB-816B-41F9C6D563A7}" type="slidenum">
              <a:rPr lang="fr-FR" smtClean="0"/>
              <a:t>‹N°›</a:t>
            </a:fld>
            <a:endParaRPr lang="fr-FR"/>
          </a:p>
        </p:txBody>
      </p:sp>
    </p:spTree>
    <p:extLst>
      <p:ext uri="{BB962C8B-B14F-4D97-AF65-F5344CB8AC3E}">
        <p14:creationId xmlns:p14="http://schemas.microsoft.com/office/powerpoint/2010/main" val="2899612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fr-FR"/>
              <a:t>Modifiez le style du titre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110D7289-33E8-48B6-80FF-902AFB555577}" type="datetimeFigureOut">
              <a:rPr lang="fr-FR" smtClean="0"/>
              <a:t>31/01/2020</a:t>
            </a:fld>
            <a:endParaRPr lang="fr-FR"/>
          </a:p>
        </p:txBody>
      </p:sp>
      <p:sp>
        <p:nvSpPr>
          <p:cNvPr id="5" name="Footer Placeholder 4"/>
          <p:cNvSpPr>
            <a:spLocks noGrp="1"/>
          </p:cNvSpPr>
          <p:nvPr>
            <p:ph type="ftr" sz="quarter" idx="11"/>
          </p:nvPr>
        </p:nvSpPr>
        <p:spPr>
          <a:xfrm>
            <a:off x="685800" y="381001"/>
            <a:ext cx="6991492" cy="364065"/>
          </a:xfrm>
        </p:spPr>
        <p:txBody>
          <a:bodyPr/>
          <a:lstStyle/>
          <a:p>
            <a:endParaRPr lang="fr-FR"/>
          </a:p>
        </p:txBody>
      </p:sp>
      <p:sp>
        <p:nvSpPr>
          <p:cNvPr id="6" name="Slide Number Placeholder 5"/>
          <p:cNvSpPr>
            <a:spLocks noGrp="1"/>
          </p:cNvSpPr>
          <p:nvPr>
            <p:ph type="sldNum" sz="quarter" idx="12"/>
          </p:nvPr>
        </p:nvSpPr>
        <p:spPr>
          <a:xfrm>
            <a:off x="10862452" y="381000"/>
            <a:ext cx="643748" cy="365125"/>
          </a:xfrm>
        </p:spPr>
        <p:txBody>
          <a:bodyPr/>
          <a:lstStyle/>
          <a:p>
            <a:fld id="{2C82CC26-3BE5-40FB-816B-41F9C6D563A7}" type="slidenum">
              <a:rPr lang="fr-FR" smtClean="0"/>
              <a:t>‹N°›</a:t>
            </a:fld>
            <a:endParaRPr lang="fr-FR"/>
          </a:p>
        </p:txBody>
      </p:sp>
    </p:spTree>
    <p:extLst>
      <p:ext uri="{BB962C8B-B14F-4D97-AF65-F5344CB8AC3E}">
        <p14:creationId xmlns:p14="http://schemas.microsoft.com/office/powerpoint/2010/main" val="13016386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110D7289-33E8-48B6-80FF-902AFB555577}" type="datetimeFigureOut">
              <a:rPr lang="fr-FR" smtClean="0"/>
              <a:t>31/01/2020</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2C82CC26-3BE5-40FB-816B-41F9C6D563A7}" type="slidenum">
              <a:rPr lang="fr-FR" smtClean="0"/>
              <a:t>‹N°›</a:t>
            </a:fld>
            <a:endParaRPr lang="fr-FR"/>
          </a:p>
        </p:txBody>
      </p:sp>
    </p:spTree>
    <p:extLst>
      <p:ext uri="{BB962C8B-B14F-4D97-AF65-F5344CB8AC3E}">
        <p14:creationId xmlns:p14="http://schemas.microsoft.com/office/powerpoint/2010/main" val="26258553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fr-FR"/>
              <a:t>Modifiez le style du titre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685800" y="3132666"/>
            <a:ext cx="5311775" cy="3086019"/>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172200" y="3132666"/>
            <a:ext cx="5334000" cy="3086019"/>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110D7289-33E8-48B6-80FF-902AFB555577}" type="datetimeFigureOut">
              <a:rPr lang="fr-FR" smtClean="0"/>
              <a:t>31/01/2020</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2C82CC26-3BE5-40FB-816B-41F9C6D563A7}" type="slidenum">
              <a:rPr lang="fr-FR" smtClean="0"/>
              <a:t>‹N°›</a:t>
            </a:fld>
            <a:endParaRPr lang="fr-FR"/>
          </a:p>
        </p:txBody>
      </p:sp>
    </p:spTree>
    <p:extLst>
      <p:ext uri="{BB962C8B-B14F-4D97-AF65-F5344CB8AC3E}">
        <p14:creationId xmlns:p14="http://schemas.microsoft.com/office/powerpoint/2010/main" val="34228817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110D7289-33E8-48B6-80FF-902AFB555577}" type="datetimeFigureOut">
              <a:rPr lang="fr-FR" smtClean="0"/>
              <a:t>31/01/2020</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2C82CC26-3BE5-40FB-816B-41F9C6D563A7}" type="slidenum">
              <a:rPr lang="fr-FR" smtClean="0"/>
              <a:t>‹N°›</a:t>
            </a:fld>
            <a:endParaRPr lang="fr-FR"/>
          </a:p>
        </p:txBody>
      </p:sp>
    </p:spTree>
    <p:extLst>
      <p:ext uri="{BB962C8B-B14F-4D97-AF65-F5344CB8AC3E}">
        <p14:creationId xmlns:p14="http://schemas.microsoft.com/office/powerpoint/2010/main" val="20588110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0D7289-33E8-48B6-80FF-902AFB555577}" type="datetimeFigureOut">
              <a:rPr lang="fr-FR" smtClean="0"/>
              <a:t>31/01/2020</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2C82CC26-3BE5-40FB-816B-41F9C6D563A7}" type="slidenum">
              <a:rPr lang="fr-FR" smtClean="0"/>
              <a:t>‹N°›</a:t>
            </a:fld>
            <a:endParaRPr lang="fr-FR"/>
          </a:p>
        </p:txBody>
      </p:sp>
    </p:spTree>
    <p:extLst>
      <p:ext uri="{BB962C8B-B14F-4D97-AF65-F5344CB8AC3E}">
        <p14:creationId xmlns:p14="http://schemas.microsoft.com/office/powerpoint/2010/main" val="23170808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fr-FR"/>
              <a:t>Modifiez le style du titre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110D7289-33E8-48B6-80FF-902AFB555577}" type="datetimeFigureOut">
              <a:rPr lang="fr-FR" smtClean="0"/>
              <a:t>31/01/2020</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2C82CC26-3BE5-40FB-816B-41F9C6D563A7}" type="slidenum">
              <a:rPr lang="fr-FR" smtClean="0"/>
              <a:t>‹N°›</a:t>
            </a:fld>
            <a:endParaRPr lang="fr-FR"/>
          </a:p>
        </p:txBody>
      </p:sp>
    </p:spTree>
    <p:extLst>
      <p:ext uri="{BB962C8B-B14F-4D97-AF65-F5344CB8AC3E}">
        <p14:creationId xmlns:p14="http://schemas.microsoft.com/office/powerpoint/2010/main" val="20755661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110D7289-33E8-48B6-80FF-902AFB555577}" type="datetimeFigureOut">
              <a:rPr lang="fr-FR" smtClean="0"/>
              <a:t>31/01/2020</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2C82CC26-3BE5-40FB-816B-41F9C6D563A7}" type="slidenum">
              <a:rPr lang="fr-FR" smtClean="0"/>
              <a:t>‹N°›</a:t>
            </a:fld>
            <a:endParaRPr lang="fr-FR"/>
          </a:p>
        </p:txBody>
      </p:sp>
    </p:spTree>
    <p:extLst>
      <p:ext uri="{BB962C8B-B14F-4D97-AF65-F5344CB8AC3E}">
        <p14:creationId xmlns:p14="http://schemas.microsoft.com/office/powerpoint/2010/main" val="1004999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1-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10D7289-33E8-48B6-80FF-902AFB555577}" type="datetimeFigureOut">
              <a:rPr lang="fr-FR" smtClean="0"/>
              <a:t>31/01/2020</a:t>
            </a:fld>
            <a:endParaRPr lang="fr-FR"/>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C82CC26-3BE5-40FB-816B-41F9C6D563A7}" type="slidenum">
              <a:rPr lang="fr-FR" smtClean="0"/>
              <a:t>‹N°›</a:t>
            </a:fld>
            <a:endParaRPr lang="fr-FR"/>
          </a:p>
        </p:txBody>
      </p:sp>
    </p:spTree>
    <p:extLst>
      <p:ext uri="{BB962C8B-B14F-4D97-AF65-F5344CB8AC3E}">
        <p14:creationId xmlns:p14="http://schemas.microsoft.com/office/powerpoint/2010/main" val="4027841503"/>
      </p:ext>
    </p:extLst>
  </p:cSld>
  <p:clrMap bg1="dk1" tx1="lt1" bg2="dk2" tx2="lt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FE00310-F1C2-485D-87EA-4099CEBFC1F8}"/>
              </a:ext>
            </a:extLst>
          </p:cNvPr>
          <p:cNvSpPr>
            <a:spLocks noGrp="1"/>
          </p:cNvSpPr>
          <p:nvPr>
            <p:ph type="ctrTitle"/>
          </p:nvPr>
        </p:nvSpPr>
        <p:spPr>
          <a:xfrm>
            <a:off x="289089" y="1600609"/>
            <a:ext cx="11613822" cy="1809128"/>
          </a:xfrm>
        </p:spPr>
        <p:txBody>
          <a:bodyPr>
            <a:noAutofit/>
          </a:bodyPr>
          <a:lstStyle/>
          <a:p>
            <a:r>
              <a:rPr lang="fr-FR" sz="4800" dirty="0"/>
              <a:t>Python For data </a:t>
            </a:r>
            <a:r>
              <a:rPr lang="fr-FR" sz="4800" dirty="0" err="1"/>
              <a:t>Analysis</a:t>
            </a:r>
            <a:r>
              <a:rPr lang="fr-FR" sz="4800" dirty="0"/>
              <a:t> </a:t>
            </a:r>
            <a:r>
              <a:rPr lang="fr-FR" sz="4800" dirty="0" err="1"/>
              <a:t>project</a:t>
            </a:r>
            <a:r>
              <a:rPr lang="fr-FR" sz="4800" dirty="0"/>
              <a:t>: </a:t>
            </a:r>
            <a:br>
              <a:rPr lang="fr-FR" sz="4800" dirty="0"/>
            </a:br>
            <a:r>
              <a:rPr lang="fr-FR" sz="4800" dirty="0"/>
              <a:t>PPG Dalia Classification</a:t>
            </a:r>
          </a:p>
        </p:txBody>
      </p:sp>
      <p:sp>
        <p:nvSpPr>
          <p:cNvPr id="3" name="Sous-titre 2">
            <a:extLst>
              <a:ext uri="{FF2B5EF4-FFF2-40B4-BE49-F238E27FC236}">
                <a16:creationId xmlns:a16="http://schemas.microsoft.com/office/drawing/2014/main" id="{1AD56B90-CDD4-422F-97D4-0C0DC4A8A409}"/>
              </a:ext>
            </a:extLst>
          </p:cNvPr>
          <p:cNvSpPr>
            <a:spLocks noGrp="1"/>
          </p:cNvSpPr>
          <p:nvPr>
            <p:ph type="subTitle" idx="1"/>
          </p:nvPr>
        </p:nvSpPr>
        <p:spPr>
          <a:xfrm>
            <a:off x="985886" y="3735896"/>
            <a:ext cx="9792878" cy="685800"/>
          </a:xfrm>
        </p:spPr>
        <p:txBody>
          <a:bodyPr/>
          <a:lstStyle/>
          <a:p>
            <a:r>
              <a:rPr lang="fr-FR" dirty="0"/>
              <a:t>Comment prédire l’activité physique d’un sujet à partir des données de </a:t>
            </a:r>
            <a:r>
              <a:rPr lang="fr-FR" dirty="0" err="1"/>
              <a:t>photopléthysmographie</a:t>
            </a:r>
            <a:r>
              <a:rPr lang="fr-FR" dirty="0"/>
              <a:t> et d’électrocardiogrammes?</a:t>
            </a:r>
          </a:p>
        </p:txBody>
      </p:sp>
      <p:pic>
        <p:nvPicPr>
          <p:cNvPr id="5" name="Image 4">
            <a:extLst>
              <a:ext uri="{FF2B5EF4-FFF2-40B4-BE49-F238E27FC236}">
                <a16:creationId xmlns:a16="http://schemas.microsoft.com/office/drawing/2014/main" id="{01FD7FE6-D768-4049-B5FB-F1C13B6AAF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1157" y="126953"/>
            <a:ext cx="5040014" cy="1464754"/>
          </a:xfrm>
          <a:prstGeom prst="rect">
            <a:avLst/>
          </a:prstGeom>
        </p:spPr>
      </p:pic>
      <p:sp>
        <p:nvSpPr>
          <p:cNvPr id="6" name="ZoneTexte 5">
            <a:extLst>
              <a:ext uri="{FF2B5EF4-FFF2-40B4-BE49-F238E27FC236}">
                <a16:creationId xmlns:a16="http://schemas.microsoft.com/office/drawing/2014/main" id="{E76DD5F5-19AC-4479-8F8C-C4C5B1B45811}"/>
              </a:ext>
            </a:extLst>
          </p:cNvPr>
          <p:cNvSpPr txBox="1"/>
          <p:nvPr/>
        </p:nvSpPr>
        <p:spPr>
          <a:xfrm>
            <a:off x="2384982" y="4888059"/>
            <a:ext cx="3120272" cy="369332"/>
          </a:xfrm>
          <a:prstGeom prst="rect">
            <a:avLst/>
          </a:prstGeom>
          <a:noFill/>
        </p:spPr>
        <p:txBody>
          <a:bodyPr wrap="square" rtlCol="0">
            <a:spAutoFit/>
          </a:bodyPr>
          <a:lstStyle/>
          <a:p>
            <a:r>
              <a:rPr lang="fr-FR" dirty="0"/>
              <a:t>Nicola Berte IBO1</a:t>
            </a:r>
          </a:p>
        </p:txBody>
      </p:sp>
    </p:spTree>
    <p:extLst>
      <p:ext uri="{BB962C8B-B14F-4D97-AF65-F5344CB8AC3E}">
        <p14:creationId xmlns:p14="http://schemas.microsoft.com/office/powerpoint/2010/main" val="20370906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2180D34-FBA2-41A1-84C8-93E42DB929E8}"/>
              </a:ext>
            </a:extLst>
          </p:cNvPr>
          <p:cNvSpPr>
            <a:spLocks noGrp="1"/>
          </p:cNvSpPr>
          <p:nvPr>
            <p:ph type="title"/>
          </p:nvPr>
        </p:nvSpPr>
        <p:spPr>
          <a:xfrm>
            <a:off x="2895600" y="639315"/>
            <a:ext cx="8610600" cy="1293028"/>
          </a:xfrm>
        </p:spPr>
        <p:txBody>
          <a:bodyPr>
            <a:normAutofit/>
          </a:bodyPr>
          <a:lstStyle/>
          <a:p>
            <a:r>
              <a:rPr lang="fr-FR" dirty="0"/>
              <a:t>problématique </a:t>
            </a:r>
          </a:p>
        </p:txBody>
      </p:sp>
      <p:sp>
        <p:nvSpPr>
          <p:cNvPr id="3" name="Espace réservé du contenu 2">
            <a:extLst>
              <a:ext uri="{FF2B5EF4-FFF2-40B4-BE49-F238E27FC236}">
                <a16:creationId xmlns:a16="http://schemas.microsoft.com/office/drawing/2014/main" id="{A0221076-8B04-4355-B7BC-02D043B8C4EF}"/>
              </a:ext>
            </a:extLst>
          </p:cNvPr>
          <p:cNvSpPr>
            <a:spLocks noGrp="1"/>
          </p:cNvSpPr>
          <p:nvPr>
            <p:ph idx="1"/>
          </p:nvPr>
        </p:nvSpPr>
        <p:spPr>
          <a:xfrm>
            <a:off x="685800" y="2017336"/>
            <a:ext cx="10820400" cy="4201349"/>
          </a:xfrm>
        </p:spPr>
        <p:txBody>
          <a:bodyPr/>
          <a:lstStyle/>
          <a:p>
            <a:pPr algn="just"/>
            <a:r>
              <a:rPr lang="fr-FR" dirty="0"/>
              <a:t>L’estimation du rythme cardiaque pour aider les patients souffrant de troubles cardiovasculaires ou bien la prévention de ces maladies chez des personnes en bonne santé est un sujet de recherche important pour la communauté scientifique.</a:t>
            </a:r>
          </a:p>
          <a:p>
            <a:pPr algn="just"/>
            <a:r>
              <a:rPr lang="fr-FR" dirty="0"/>
              <a:t>Les résultats de la PPG bien que très utile pour la surveillance continue du rythme cardiaque sont cependant plus difficiles à exploiter pour la prédiction à cause des bruits générés par le mouvement.</a:t>
            </a:r>
          </a:p>
          <a:p>
            <a:pPr algn="just"/>
            <a:r>
              <a:rPr lang="fr-FR" dirty="0"/>
              <a:t>Le </a:t>
            </a:r>
            <a:r>
              <a:rPr lang="fr-FR" dirty="0" err="1"/>
              <a:t>dataset</a:t>
            </a:r>
            <a:r>
              <a:rPr lang="fr-FR" dirty="0"/>
              <a:t> PPG Dalia constitue un effort pour la communauté de procurer des données riches et fiables, grâce à des tests sur des longues périodes avec des activités variées pour reproduire au mieux des conditions réalistes.</a:t>
            </a:r>
          </a:p>
          <a:p>
            <a:pPr algn="just"/>
            <a:r>
              <a:rPr lang="fr-FR" dirty="0"/>
              <a:t>L’objectif sera de prédire les activités des sujets en fonction des données.</a:t>
            </a:r>
          </a:p>
        </p:txBody>
      </p:sp>
    </p:spTree>
    <p:extLst>
      <p:ext uri="{BB962C8B-B14F-4D97-AF65-F5344CB8AC3E}">
        <p14:creationId xmlns:p14="http://schemas.microsoft.com/office/powerpoint/2010/main" val="34223135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10F15B7-43A1-48B7-8D13-24FCCBFD48FD}"/>
              </a:ext>
            </a:extLst>
          </p:cNvPr>
          <p:cNvSpPr>
            <a:spLocks noGrp="1"/>
          </p:cNvSpPr>
          <p:nvPr>
            <p:ph type="title"/>
          </p:nvPr>
        </p:nvSpPr>
        <p:spPr/>
        <p:txBody>
          <a:bodyPr/>
          <a:lstStyle/>
          <a:p>
            <a:r>
              <a:rPr lang="fr-FR" dirty="0"/>
              <a:t>contexte</a:t>
            </a:r>
          </a:p>
        </p:txBody>
      </p:sp>
      <p:sp>
        <p:nvSpPr>
          <p:cNvPr id="3" name="Espace réservé du contenu 2">
            <a:extLst>
              <a:ext uri="{FF2B5EF4-FFF2-40B4-BE49-F238E27FC236}">
                <a16:creationId xmlns:a16="http://schemas.microsoft.com/office/drawing/2014/main" id="{EB34F9E1-2663-4874-8953-4067B706DEB6}"/>
              </a:ext>
            </a:extLst>
          </p:cNvPr>
          <p:cNvSpPr>
            <a:spLocks noGrp="1"/>
          </p:cNvSpPr>
          <p:nvPr>
            <p:ph idx="1"/>
          </p:nvPr>
        </p:nvSpPr>
        <p:spPr>
          <a:xfrm>
            <a:off x="685800" y="1828800"/>
            <a:ext cx="10820400" cy="4788816"/>
          </a:xfrm>
        </p:spPr>
        <p:txBody>
          <a:bodyPr>
            <a:normAutofit fontScale="92500" lnSpcReduction="10000"/>
          </a:bodyPr>
          <a:lstStyle/>
          <a:p>
            <a:pPr algn="just"/>
            <a:r>
              <a:rPr lang="fr-FR" dirty="0"/>
              <a:t>15 sujets, 7 hommes et 8 femmes âgés entre 20 et 50 ans, chacun ayant un fichier </a:t>
            </a:r>
            <a:r>
              <a:rPr lang="fr-FR" dirty="0" err="1"/>
              <a:t>SX.pkl</a:t>
            </a:r>
            <a:r>
              <a:rPr lang="fr-FR" dirty="0"/>
              <a:t> associé, donc 15 dictionnaires contenant 20 Go de données</a:t>
            </a:r>
          </a:p>
          <a:p>
            <a:pPr algn="just"/>
            <a:r>
              <a:rPr lang="fr-FR" dirty="0"/>
              <a:t>Chaque dico contient 6 clés dont 4 nous intéressent: </a:t>
            </a:r>
          </a:p>
          <a:p>
            <a:pPr marL="0" indent="0" algn="just">
              <a:buNone/>
            </a:pPr>
            <a:r>
              <a:rPr lang="fr-FR" dirty="0"/>
              <a:t>- Les </a:t>
            </a:r>
            <a:r>
              <a:rPr lang="fr-FR" dirty="0" err="1"/>
              <a:t>rpeaks</a:t>
            </a:r>
            <a:r>
              <a:rPr lang="fr-FR" dirty="0"/>
              <a:t>, les pics d’activité cardiaque qui on été enregistrés avec une fréquence de 700Hz;</a:t>
            </a:r>
          </a:p>
          <a:p>
            <a:pPr algn="just">
              <a:buFontTx/>
              <a:buChar char="-"/>
            </a:pPr>
            <a:r>
              <a:rPr lang="fr-FR" dirty="0"/>
              <a:t>Les labels, le rythme cardiaque effectif obtenu à partir de l’ECG;</a:t>
            </a:r>
          </a:p>
          <a:p>
            <a:pPr algn="just">
              <a:buFontTx/>
              <a:buChar char="-"/>
            </a:pPr>
            <a:r>
              <a:rPr lang="fr-FR" dirty="0"/>
              <a:t>Le signal, regroupe le plus gros des données obtenues à partir du </a:t>
            </a:r>
            <a:r>
              <a:rPr lang="fr-FR" dirty="0" err="1"/>
              <a:t>RespiBAN</a:t>
            </a:r>
            <a:r>
              <a:rPr lang="fr-FR" dirty="0"/>
              <a:t> installé sur le torse et l’</a:t>
            </a:r>
            <a:r>
              <a:rPr lang="fr-FR" dirty="0" err="1"/>
              <a:t>Empatica</a:t>
            </a:r>
            <a:r>
              <a:rPr lang="fr-FR" dirty="0"/>
              <a:t> E4 sur le poignet. Les données du </a:t>
            </a:r>
            <a:r>
              <a:rPr lang="fr-FR" dirty="0" err="1"/>
              <a:t>RespiBAN</a:t>
            </a:r>
            <a:r>
              <a:rPr lang="fr-FR" dirty="0"/>
              <a:t> ont une fréquence de 700Hz, les deux machines ont un accéléromètre 3D nommé ACC, celui du poignet (E4) a une fréquence de 32Hz, et le fichier BVP regroupant des données de PPG sur le poignet a une fréquence de 64Hz.</a:t>
            </a:r>
          </a:p>
          <a:p>
            <a:pPr algn="just">
              <a:buFontTx/>
              <a:buChar char="-"/>
            </a:pPr>
            <a:r>
              <a:rPr lang="fr-FR" dirty="0"/>
              <a:t>Les </a:t>
            </a:r>
            <a:r>
              <a:rPr lang="fr-FR" dirty="0" err="1"/>
              <a:t>activity</a:t>
            </a:r>
            <a:r>
              <a:rPr lang="fr-FR" dirty="0"/>
              <a:t>, enregistrées à une fréquence de 4Hz;</a:t>
            </a:r>
          </a:p>
          <a:p>
            <a:pPr algn="just"/>
            <a:r>
              <a:rPr lang="fr-FR" dirty="0"/>
              <a:t>8 activités et 1 période de transition: 9 états possibles de prédiction (assis, monter les escaliers, babyfoot, vélo, voiture, déjeuner, marche, travail) sur une période de 9000 secondes d’enregistrement (2h30)</a:t>
            </a:r>
          </a:p>
          <a:p>
            <a:endParaRPr lang="fr-FR" dirty="0"/>
          </a:p>
          <a:p>
            <a:endParaRPr lang="fr-FR" dirty="0"/>
          </a:p>
          <a:p>
            <a:endParaRPr lang="fr-FR" dirty="0"/>
          </a:p>
        </p:txBody>
      </p:sp>
    </p:spTree>
    <p:extLst>
      <p:ext uri="{BB962C8B-B14F-4D97-AF65-F5344CB8AC3E}">
        <p14:creationId xmlns:p14="http://schemas.microsoft.com/office/powerpoint/2010/main" val="35320402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C0C6A71-23FA-4733-BED6-302BE8972122}"/>
              </a:ext>
            </a:extLst>
          </p:cNvPr>
          <p:cNvSpPr>
            <a:spLocks noGrp="1"/>
          </p:cNvSpPr>
          <p:nvPr>
            <p:ph type="title"/>
          </p:nvPr>
        </p:nvSpPr>
        <p:spPr/>
        <p:txBody>
          <a:bodyPr/>
          <a:lstStyle/>
          <a:p>
            <a:r>
              <a:rPr lang="fr-FR" dirty="0"/>
              <a:t>Choix effectués</a:t>
            </a:r>
          </a:p>
        </p:txBody>
      </p:sp>
      <p:sp>
        <p:nvSpPr>
          <p:cNvPr id="3" name="Espace réservé du contenu 2">
            <a:extLst>
              <a:ext uri="{FF2B5EF4-FFF2-40B4-BE49-F238E27FC236}">
                <a16:creationId xmlns:a16="http://schemas.microsoft.com/office/drawing/2014/main" id="{56227B50-FBE4-44B9-B55D-57FFFFCEB6FF}"/>
              </a:ext>
            </a:extLst>
          </p:cNvPr>
          <p:cNvSpPr>
            <a:spLocks noGrp="1"/>
          </p:cNvSpPr>
          <p:nvPr>
            <p:ph idx="1"/>
          </p:nvPr>
        </p:nvSpPr>
        <p:spPr/>
        <p:txBody>
          <a:bodyPr>
            <a:normAutofit fontScale="92500"/>
          </a:bodyPr>
          <a:lstStyle/>
          <a:p>
            <a:r>
              <a:rPr lang="fr-FR" dirty="0"/>
              <a:t>Il y a 4000+ labels enregistrés pour chaque sujet, soit un rythme cardiaque calculé toutes les 2 secondes environ. On choisit de partir sur cette fréquence et de diviser les autres volumes de données pour établir une correspondance temporelle cohérente. On ignorera le sujet 6 à qui il manque 1h de données.</a:t>
            </a:r>
          </a:p>
          <a:p>
            <a:r>
              <a:rPr lang="fr-FR" dirty="0"/>
              <a:t>Les activités ont été enregistrées à une fréquence de 4 Hz soit une période de 0,25 seconde donc on prendra une donnée toutes les 8 pour rejoindre la période de 2 secondes et  ainsi passer de 32000+ données à 4000+.</a:t>
            </a:r>
          </a:p>
          <a:p>
            <a:r>
              <a:rPr lang="fr-FR" dirty="0"/>
              <a:t>Les nombres de </a:t>
            </a:r>
            <a:r>
              <a:rPr lang="fr-FR" dirty="0" err="1"/>
              <a:t>rpeaks</a:t>
            </a:r>
            <a:r>
              <a:rPr lang="fr-FR" dirty="0"/>
              <a:t> par seconde peuvent nous indiquer, si ils sont constants sur une période donnée, l’état de l’effort physique et donc l’activité de la personne.</a:t>
            </a:r>
          </a:p>
          <a:p>
            <a:r>
              <a:rPr lang="fr-FR" dirty="0"/>
              <a:t>Les données du signal qui nous intéressent sont celles de l’accéléromètre des deux machines et du fichier BVP lié au PPG sur le poignet, dont il faut diviser les volumes en fonction de leur fréquence également.</a:t>
            </a:r>
          </a:p>
        </p:txBody>
      </p:sp>
    </p:spTree>
    <p:extLst>
      <p:ext uri="{BB962C8B-B14F-4D97-AF65-F5344CB8AC3E}">
        <p14:creationId xmlns:p14="http://schemas.microsoft.com/office/powerpoint/2010/main" val="28311477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A068DB8-08F0-4C5A-A5BC-334C52A765B9}"/>
              </a:ext>
            </a:extLst>
          </p:cNvPr>
          <p:cNvSpPr>
            <a:spLocks noGrp="1"/>
          </p:cNvSpPr>
          <p:nvPr>
            <p:ph type="title"/>
          </p:nvPr>
        </p:nvSpPr>
        <p:spPr/>
        <p:txBody>
          <a:bodyPr/>
          <a:lstStyle/>
          <a:p>
            <a:r>
              <a:rPr lang="fr-FR" dirty="0"/>
              <a:t>variables créées</a:t>
            </a:r>
          </a:p>
        </p:txBody>
      </p:sp>
      <p:sp>
        <p:nvSpPr>
          <p:cNvPr id="3" name="Espace réservé du contenu 2">
            <a:extLst>
              <a:ext uri="{FF2B5EF4-FFF2-40B4-BE49-F238E27FC236}">
                <a16:creationId xmlns:a16="http://schemas.microsoft.com/office/drawing/2014/main" id="{BAD290CB-96C5-45DA-8686-CF6F4B5798E1}"/>
              </a:ext>
            </a:extLst>
          </p:cNvPr>
          <p:cNvSpPr>
            <a:spLocks noGrp="1"/>
          </p:cNvSpPr>
          <p:nvPr>
            <p:ph idx="1"/>
          </p:nvPr>
        </p:nvSpPr>
        <p:spPr/>
        <p:txBody>
          <a:bodyPr/>
          <a:lstStyle/>
          <a:p>
            <a:r>
              <a:rPr lang="fr-FR" dirty="0"/>
              <a:t>On a choisi d’utiliser les labels comme base que l’on pourra stocker sous la variable « </a:t>
            </a:r>
            <a:r>
              <a:rPr lang="fr-FR" dirty="0" err="1"/>
              <a:t>rythms</a:t>
            </a:r>
            <a:r>
              <a:rPr lang="fr-FR" dirty="0"/>
              <a:t> ».</a:t>
            </a:r>
          </a:p>
          <a:p>
            <a:r>
              <a:rPr lang="fr-FR" dirty="0"/>
              <a:t>Le </a:t>
            </a:r>
            <a:r>
              <a:rPr lang="fr-FR" dirty="0" err="1"/>
              <a:t>dataframe</a:t>
            </a:r>
            <a:r>
              <a:rPr lang="fr-FR" dirty="0"/>
              <a:t> des activités divisé par 8 sera la variable « </a:t>
            </a:r>
            <a:r>
              <a:rPr lang="fr-FR" dirty="0" err="1"/>
              <a:t>activities</a:t>
            </a:r>
            <a:r>
              <a:rPr lang="fr-FR" dirty="0"/>
              <a:t> »</a:t>
            </a:r>
          </a:p>
          <a:p>
            <a:r>
              <a:rPr lang="fr-FR" dirty="0"/>
              <a:t>Le nombre de </a:t>
            </a:r>
            <a:r>
              <a:rPr lang="fr-FR" dirty="0" err="1"/>
              <a:t>rpeaks</a:t>
            </a:r>
            <a:r>
              <a:rPr lang="fr-FR" dirty="0"/>
              <a:t> par seconde sera la variable « </a:t>
            </a:r>
            <a:r>
              <a:rPr lang="fr-FR" dirty="0" err="1"/>
              <a:t>rpeaksec</a:t>
            </a:r>
            <a:r>
              <a:rPr lang="fr-FR" dirty="0"/>
              <a:t> »</a:t>
            </a:r>
          </a:p>
          <a:p>
            <a:r>
              <a:rPr lang="fr-FR" dirty="0"/>
              <a:t>Les données de l’accéléromètre du </a:t>
            </a:r>
            <a:r>
              <a:rPr lang="fr-FR" dirty="0" err="1"/>
              <a:t>respiBAN</a:t>
            </a:r>
            <a:r>
              <a:rPr lang="fr-FR" dirty="0"/>
              <a:t> seront dans la variable « 3dChest » et celles du poignet dans « 3dWrist », et les données du BVP seront dans la variable « </a:t>
            </a:r>
            <a:r>
              <a:rPr lang="fr-FR" dirty="0" err="1"/>
              <a:t>ppgWrist</a:t>
            </a:r>
            <a:r>
              <a:rPr lang="fr-FR"/>
              <a:t> » </a:t>
            </a:r>
            <a:r>
              <a:rPr lang="fr-FR" dirty="0"/>
              <a:t>après avoir extrait et subdivisé les </a:t>
            </a:r>
            <a:r>
              <a:rPr lang="fr-FR" dirty="0" err="1"/>
              <a:t>dataset</a:t>
            </a:r>
            <a:r>
              <a:rPr lang="fr-FR" dirty="0"/>
              <a:t> depuis le </a:t>
            </a:r>
            <a:r>
              <a:rPr lang="fr-FR" dirty="0" err="1"/>
              <a:t>dataframe</a:t>
            </a:r>
            <a:r>
              <a:rPr lang="fr-FR" dirty="0"/>
              <a:t> ‘signal’</a:t>
            </a:r>
          </a:p>
          <a:p>
            <a:endParaRPr lang="fr-FR" dirty="0"/>
          </a:p>
          <a:p>
            <a:endParaRPr lang="fr-FR" dirty="0"/>
          </a:p>
        </p:txBody>
      </p:sp>
    </p:spTree>
    <p:extLst>
      <p:ext uri="{BB962C8B-B14F-4D97-AF65-F5344CB8AC3E}">
        <p14:creationId xmlns:p14="http://schemas.microsoft.com/office/powerpoint/2010/main" val="2286958317"/>
      </p:ext>
    </p:extLst>
  </p:cSld>
  <p:clrMapOvr>
    <a:masterClrMapping/>
  </p:clrMapOvr>
</p:sld>
</file>

<file path=ppt/theme/theme1.xml><?xml version="1.0" encoding="utf-8"?>
<a:theme xmlns:a="http://schemas.openxmlformats.org/drawingml/2006/main" name="Traînée de condensation">
  <a:themeElements>
    <a:clrScheme name="Traînée de condensation">
      <a:dk1>
        <a:sysClr val="windowText" lastClr="000000"/>
      </a:dk1>
      <a:lt1>
        <a:sysClr val="window" lastClr="FFFFFF"/>
      </a:lt1>
      <a:dk2>
        <a:srgbClr val="454545"/>
      </a:dk2>
      <a:lt2>
        <a:srgbClr val="DADADA"/>
      </a:lt2>
      <a:accent1>
        <a:srgbClr val="01D17D"/>
      </a:accent1>
      <a:accent2>
        <a:srgbClr val="84C72A"/>
      </a:accent2>
      <a:accent3>
        <a:srgbClr val="E1D126"/>
      </a:accent3>
      <a:accent4>
        <a:srgbClr val="E29932"/>
      </a:accent4>
      <a:accent5>
        <a:srgbClr val="E56526"/>
      </a:accent5>
      <a:accent6>
        <a:srgbClr val="D63731"/>
      </a:accent6>
      <a:hlink>
        <a:srgbClr val="35FA7F"/>
      </a:hlink>
      <a:folHlink>
        <a:srgbClr val="BAFC85"/>
      </a:folHlink>
    </a:clrScheme>
    <a:fontScheme name="Traînée de condensation">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raînée de condensation">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2B2A868B-6BC2-4B3E-98B9-1258F41035DE}"/>
    </a:ext>
  </a:extLst>
</a:theme>
</file>

<file path=docProps/app.xml><?xml version="1.0" encoding="utf-8"?>
<Properties xmlns="http://schemas.openxmlformats.org/officeDocument/2006/extended-properties" xmlns:vt="http://schemas.openxmlformats.org/officeDocument/2006/docPropsVTypes">
  <Template>Traînée de condensation</Template>
  <TotalTime>216</TotalTime>
  <Words>611</Words>
  <Application>Microsoft Office PowerPoint</Application>
  <PresentationFormat>Grand écran</PresentationFormat>
  <Paragraphs>27</Paragraphs>
  <Slides>5</Slides>
  <Notes>0</Notes>
  <HiddenSlides>0</HiddenSlides>
  <MMClips>0</MMClips>
  <ScaleCrop>false</ScaleCrop>
  <HeadingPairs>
    <vt:vector size="6" baseType="variant">
      <vt:variant>
        <vt:lpstr>Polices utilisées</vt:lpstr>
      </vt:variant>
      <vt:variant>
        <vt:i4>2</vt:i4>
      </vt:variant>
      <vt:variant>
        <vt:lpstr>Thème</vt:lpstr>
      </vt:variant>
      <vt:variant>
        <vt:i4>1</vt:i4>
      </vt:variant>
      <vt:variant>
        <vt:lpstr>Titres des diapositives</vt:lpstr>
      </vt:variant>
      <vt:variant>
        <vt:i4>5</vt:i4>
      </vt:variant>
    </vt:vector>
  </HeadingPairs>
  <TitlesOfParts>
    <vt:vector size="8" baseType="lpstr">
      <vt:lpstr>Arial</vt:lpstr>
      <vt:lpstr>Century Gothic</vt:lpstr>
      <vt:lpstr>Traînée de condensation</vt:lpstr>
      <vt:lpstr>Python For data Analysis project:  PPG Dalia Classification</vt:lpstr>
      <vt:lpstr>problématique </vt:lpstr>
      <vt:lpstr>contexte</vt:lpstr>
      <vt:lpstr>Choix effectués</vt:lpstr>
      <vt:lpstr>variables créées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Classification </dc:title>
  <dc:creator>Nicoladministrator</dc:creator>
  <cp:lastModifiedBy>Nicoladministrator</cp:lastModifiedBy>
  <cp:revision>19</cp:revision>
  <dcterms:created xsi:type="dcterms:W3CDTF">2020-01-31T18:45:42Z</dcterms:created>
  <dcterms:modified xsi:type="dcterms:W3CDTF">2020-01-31T22:22:22Z</dcterms:modified>
</cp:coreProperties>
</file>