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Bold" panose="00000800000000000000" charset="0"/>
      <p:regular r:id="rId15"/>
    </p:embeddedFont>
    <p:embeddedFont>
      <p:font typeface="Montserrat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085098" cy="9892408"/>
            <a:chOff x="0" y="0"/>
            <a:chExt cx="1951647" cy="27249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1647" cy="2724943"/>
            </a:xfrm>
            <a:custGeom>
              <a:avLst/>
              <a:gdLst/>
              <a:ahLst/>
              <a:cxnLst/>
              <a:rect l="l" t="t" r="r" b="b"/>
              <a:pathLst>
                <a:path w="1951647" h="2724943">
                  <a:moveTo>
                    <a:pt x="0" y="0"/>
                  </a:moveTo>
                  <a:lnTo>
                    <a:pt x="1951647" y="0"/>
                  </a:lnTo>
                  <a:lnTo>
                    <a:pt x="1951647" y="2724943"/>
                  </a:lnTo>
                  <a:lnTo>
                    <a:pt x="0" y="2724943"/>
                  </a:ln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70240" y="4563570"/>
            <a:ext cx="417760" cy="2111559"/>
            <a:chOff x="0" y="0"/>
            <a:chExt cx="152400" cy="7703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2400" cy="770303"/>
            </a:xfrm>
            <a:custGeom>
              <a:avLst/>
              <a:gdLst/>
              <a:ahLst/>
              <a:cxnLst/>
              <a:rect l="l" t="t" r="r" b="b"/>
              <a:pathLst>
                <a:path w="152400" h="770303">
                  <a:moveTo>
                    <a:pt x="0" y="0"/>
                  </a:moveTo>
                  <a:lnTo>
                    <a:pt x="152400" y="0"/>
                  </a:lnTo>
                  <a:lnTo>
                    <a:pt x="152400" y="770303"/>
                  </a:lnTo>
                  <a:lnTo>
                    <a:pt x="0" y="77030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23495" y="4017028"/>
            <a:ext cx="4341207" cy="1617749"/>
            <a:chOff x="0" y="0"/>
            <a:chExt cx="1583684" cy="590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83684" cy="590159"/>
            </a:xfrm>
            <a:custGeom>
              <a:avLst/>
              <a:gdLst/>
              <a:ahLst/>
              <a:cxnLst/>
              <a:rect l="l" t="t" r="r" b="b"/>
              <a:pathLst>
                <a:path w="1583684" h="590159">
                  <a:moveTo>
                    <a:pt x="0" y="0"/>
                  </a:moveTo>
                  <a:lnTo>
                    <a:pt x="1583684" y="0"/>
                  </a:lnTo>
                  <a:lnTo>
                    <a:pt x="1583684" y="590159"/>
                  </a:lnTo>
                  <a:lnTo>
                    <a:pt x="0" y="590159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3354" y="3129075"/>
            <a:ext cx="6432988" cy="358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7"/>
              </a:lnSpc>
            </a:pPr>
            <a:r>
              <a:rPr lang="en-US" sz="13283" dirty="0">
                <a:solidFill>
                  <a:srgbClr val="FFFFFF"/>
                </a:solidFill>
                <a:latin typeface="Montserrat Bold"/>
              </a:rPr>
              <a:t>E N </a:t>
            </a:r>
            <a:r>
              <a:rPr lang="en-US" sz="13283" dirty="0" err="1">
                <a:solidFill>
                  <a:srgbClr val="FFFFFF"/>
                </a:solidFill>
                <a:latin typeface="Montserrat Bold"/>
              </a:rPr>
              <a:t>N</a:t>
            </a:r>
            <a:r>
              <a:rPr lang="en-US" sz="13283" dirty="0">
                <a:solidFill>
                  <a:srgbClr val="FFFFFF"/>
                </a:solidFill>
                <a:latin typeface="Montserrat Bold"/>
              </a:rPr>
              <a:t> E</a:t>
            </a:r>
          </a:p>
          <a:p>
            <a:pPr>
              <a:lnSpc>
                <a:spcPts val="13947"/>
              </a:lnSpc>
            </a:pPr>
            <a:r>
              <a:rPr lang="en-US" sz="13283" dirty="0">
                <a:solidFill>
                  <a:srgbClr val="FFFFFF"/>
                </a:solidFill>
                <a:latin typeface="Montserrat Bold"/>
              </a:rPr>
              <a:t>SHOES</a:t>
            </a:r>
          </a:p>
        </p:txBody>
      </p:sp>
      <p:sp>
        <p:nvSpPr>
          <p:cNvPr id="9" name="Freeform 9"/>
          <p:cNvSpPr/>
          <p:nvPr/>
        </p:nvSpPr>
        <p:spPr>
          <a:xfrm>
            <a:off x="395441" y="178893"/>
            <a:ext cx="6294216" cy="9534622"/>
          </a:xfrm>
          <a:custGeom>
            <a:avLst/>
            <a:gdLst/>
            <a:ahLst/>
            <a:cxnLst/>
            <a:rect l="l" t="t" r="r" b="b"/>
            <a:pathLst>
              <a:path w="6294216" h="9534622">
                <a:moveTo>
                  <a:pt x="0" y="0"/>
                </a:moveTo>
                <a:lnTo>
                  <a:pt x="6294216" y="0"/>
                </a:lnTo>
                <a:lnTo>
                  <a:pt x="6294216" y="9534622"/>
                </a:lnTo>
                <a:lnTo>
                  <a:pt x="0" y="95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40" r="-6692" b="-234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AutoShape 10"/>
          <p:cNvSpPr/>
          <p:nvPr/>
        </p:nvSpPr>
        <p:spPr>
          <a:xfrm>
            <a:off x="7823620" y="6694180"/>
            <a:ext cx="8132721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7823495" y="7730695"/>
            <a:ext cx="1320505" cy="1299156"/>
          </a:xfrm>
          <a:custGeom>
            <a:avLst/>
            <a:gdLst/>
            <a:ahLst/>
            <a:cxnLst/>
            <a:rect l="l" t="t" r="r" b="b"/>
            <a:pathLst>
              <a:path w="1320505" h="1299156">
                <a:moveTo>
                  <a:pt x="0" y="0"/>
                </a:moveTo>
                <a:lnTo>
                  <a:pt x="1320505" y="0"/>
                </a:lnTo>
                <a:lnTo>
                  <a:pt x="1320505" y="1299155"/>
                </a:lnTo>
                <a:lnTo>
                  <a:pt x="0" y="12991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6207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7823576" y="6936311"/>
            <a:ext cx="8863703" cy="412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 spc="44">
                <a:solidFill>
                  <a:srgbClr val="FFFFFF"/>
                </a:solidFill>
                <a:latin typeface="Montserrat"/>
              </a:rPr>
              <a:t>E-COMMERCE PER LA VENDITA DI SNEAKERS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12292" y="7912276"/>
            <a:ext cx="4442904" cy="85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9"/>
              </a:lnSpc>
            </a:pPr>
            <a:r>
              <a:rPr lang="en-US" sz="2199" spc="43" dirty="0">
                <a:solidFill>
                  <a:srgbClr val="FFFFFF"/>
                </a:solidFill>
                <a:latin typeface="Montserrat"/>
              </a:rPr>
              <a:t>Nicola </a:t>
            </a:r>
            <a:r>
              <a:rPr lang="en-US" sz="2199" spc="43" dirty="0" err="1">
                <a:solidFill>
                  <a:srgbClr val="FFFFFF"/>
                </a:solidFill>
                <a:latin typeface="Montserrat"/>
              </a:rPr>
              <a:t>Viscillo</a:t>
            </a:r>
            <a:r>
              <a:rPr lang="en-US" sz="2199" spc="43" dirty="0">
                <a:solidFill>
                  <a:srgbClr val="FFFFFF"/>
                </a:solidFill>
                <a:latin typeface="Montserrat"/>
              </a:rPr>
              <a:t> 0124002557</a:t>
            </a:r>
          </a:p>
          <a:p>
            <a:pPr>
              <a:lnSpc>
                <a:spcPts val="3519"/>
              </a:lnSpc>
            </a:pPr>
            <a:r>
              <a:rPr lang="en-US" sz="2199" spc="43" dirty="0">
                <a:solidFill>
                  <a:srgbClr val="FFFFFF"/>
                </a:solidFill>
                <a:latin typeface="Montserrat"/>
              </a:rPr>
              <a:t>Nicola </a:t>
            </a:r>
            <a:r>
              <a:rPr lang="en-US" sz="2199" spc="43" dirty="0" err="1">
                <a:solidFill>
                  <a:srgbClr val="FFFFFF"/>
                </a:solidFill>
                <a:latin typeface="Montserrat"/>
              </a:rPr>
              <a:t>Galiero</a:t>
            </a:r>
            <a:r>
              <a:rPr lang="en-US" sz="2199" spc="43" dirty="0">
                <a:solidFill>
                  <a:srgbClr val="FFFFFF"/>
                </a:solidFill>
                <a:latin typeface="Montserrat"/>
              </a:rPr>
              <a:t> 0124002671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54918" y="7912277"/>
            <a:ext cx="3247824" cy="85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 spc="44">
                <a:solidFill>
                  <a:srgbClr val="FFFFFF"/>
                </a:solidFill>
                <a:latin typeface="Montserrat"/>
              </a:rPr>
              <a:t>Università degli Studi</a:t>
            </a:r>
          </a:p>
          <a:p>
            <a:pPr>
              <a:lnSpc>
                <a:spcPts val="3520"/>
              </a:lnSpc>
            </a:pPr>
            <a:r>
              <a:rPr lang="en-US" sz="2200" spc="44">
                <a:solidFill>
                  <a:srgbClr val="FFFFFF"/>
                </a:solidFill>
                <a:latin typeface="Montserrat"/>
              </a:rPr>
              <a:t>di Napoli Parthenope</a:t>
            </a:r>
          </a:p>
        </p:txBody>
      </p:sp>
      <p:sp>
        <p:nvSpPr>
          <p:cNvPr id="15" name="AutoShape 15"/>
          <p:cNvSpPr/>
          <p:nvPr/>
        </p:nvSpPr>
        <p:spPr>
          <a:xfrm flipH="1">
            <a:off x="13354051" y="9021896"/>
            <a:ext cx="2602218" cy="15909"/>
          </a:xfrm>
          <a:prstGeom prst="line">
            <a:avLst/>
          </a:prstGeom>
          <a:ln w="38100" cap="flat">
            <a:gradFill>
              <a:gsLst>
                <a:gs pos="0">
                  <a:srgbClr val="2B59ED">
                    <a:alpha val="100000"/>
                  </a:srgbClr>
                </a:gs>
                <a:gs pos="25000">
                  <a:srgbClr val="7366F6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C900FE">
                    <a:alpha val="100000"/>
                  </a:srgbClr>
                </a:gs>
                <a:gs pos="100000">
                  <a:srgbClr val="F600FE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2821" y="636933"/>
            <a:ext cx="17177026" cy="8995198"/>
            <a:chOff x="0" y="0"/>
            <a:chExt cx="4523990" cy="236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3990" cy="2369106"/>
            </a:xfrm>
            <a:custGeom>
              <a:avLst/>
              <a:gdLst/>
              <a:ahLst/>
              <a:cxnLst/>
              <a:rect l="l" t="t" r="r" b="b"/>
              <a:pathLst>
                <a:path w="4523990" h="2369106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707276" y="3999604"/>
            <a:ext cx="3628085" cy="4414507"/>
            <a:chOff x="0" y="0"/>
            <a:chExt cx="1693662" cy="2060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89881" y="4179895"/>
            <a:ext cx="3262874" cy="4031036"/>
            <a:chOff x="0" y="0"/>
            <a:chExt cx="1523174" cy="18817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570085" y="3237011"/>
            <a:ext cx="1902465" cy="19024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383110" y="3999604"/>
            <a:ext cx="3628085" cy="4414507"/>
            <a:chOff x="0" y="0"/>
            <a:chExt cx="1693662" cy="20607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65715" y="4179895"/>
            <a:ext cx="3262874" cy="4031036"/>
            <a:chOff x="0" y="0"/>
            <a:chExt cx="1523174" cy="18817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45920" y="3237011"/>
            <a:ext cx="1902465" cy="190246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058945" y="3999604"/>
            <a:ext cx="3628085" cy="4414507"/>
            <a:chOff x="0" y="0"/>
            <a:chExt cx="1693662" cy="20607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241550" y="4179895"/>
            <a:ext cx="3262874" cy="4031036"/>
            <a:chOff x="0" y="0"/>
            <a:chExt cx="1523174" cy="188176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921755" y="3237011"/>
            <a:ext cx="1902465" cy="190246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3325759" y="3584795"/>
            <a:ext cx="1215301" cy="1171109"/>
          </a:xfrm>
          <a:custGeom>
            <a:avLst/>
            <a:gdLst/>
            <a:ahLst/>
            <a:cxnLst/>
            <a:rect l="l" t="t" r="r" b="b"/>
            <a:pathLst>
              <a:path w="1215301" h="1171109">
                <a:moveTo>
                  <a:pt x="0" y="0"/>
                </a:moveTo>
                <a:lnTo>
                  <a:pt x="1215301" y="0"/>
                </a:lnTo>
                <a:lnTo>
                  <a:pt x="1215301" y="1171108"/>
                </a:lnTo>
                <a:lnTo>
                  <a:pt x="0" y="1171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3" name="Freeform 33"/>
          <p:cNvSpPr/>
          <p:nvPr/>
        </p:nvSpPr>
        <p:spPr>
          <a:xfrm>
            <a:off x="8524017" y="3609347"/>
            <a:ext cx="1346271" cy="1157793"/>
          </a:xfrm>
          <a:custGeom>
            <a:avLst/>
            <a:gdLst/>
            <a:ahLst/>
            <a:cxnLst/>
            <a:rect l="l" t="t" r="r" b="b"/>
            <a:pathLst>
              <a:path w="1346271" h="1157793">
                <a:moveTo>
                  <a:pt x="0" y="0"/>
                </a:moveTo>
                <a:lnTo>
                  <a:pt x="1346271" y="0"/>
                </a:lnTo>
                <a:lnTo>
                  <a:pt x="1346271" y="1157793"/>
                </a:lnTo>
                <a:lnTo>
                  <a:pt x="0" y="1157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4" name="Freeform 34"/>
          <p:cNvSpPr/>
          <p:nvPr/>
        </p:nvSpPr>
        <p:spPr>
          <a:xfrm>
            <a:off x="4039076" y="3584795"/>
            <a:ext cx="1165205" cy="1206898"/>
          </a:xfrm>
          <a:custGeom>
            <a:avLst/>
            <a:gdLst/>
            <a:ahLst/>
            <a:cxnLst/>
            <a:rect l="l" t="t" r="r" b="b"/>
            <a:pathLst>
              <a:path w="1165205" h="1206898">
                <a:moveTo>
                  <a:pt x="0" y="0"/>
                </a:moveTo>
                <a:lnTo>
                  <a:pt x="1165205" y="0"/>
                </a:lnTo>
                <a:lnTo>
                  <a:pt x="1165205" y="1206898"/>
                </a:lnTo>
                <a:lnTo>
                  <a:pt x="0" y="12068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5" name="TextBox 35"/>
          <p:cNvSpPr txBox="1"/>
          <p:nvPr/>
        </p:nvSpPr>
        <p:spPr>
          <a:xfrm>
            <a:off x="3050147" y="5902876"/>
            <a:ext cx="2736615" cy="108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9"/>
              </a:lnSpc>
              <a:spcBef>
                <a:spcPct val="0"/>
              </a:spcBef>
            </a:pPr>
            <a:r>
              <a:rPr lang="en-US" sz="3206" dirty="0" err="1">
                <a:solidFill>
                  <a:srgbClr val="000000"/>
                </a:solidFill>
                <a:latin typeface="Montserrat Bold"/>
              </a:rPr>
              <a:t>Gestione</a:t>
            </a:r>
            <a:r>
              <a:rPr lang="en-US" sz="3206" dirty="0">
                <a:solidFill>
                  <a:srgbClr val="000000"/>
                </a:solidFill>
                <a:latin typeface="Montserrat Bold"/>
              </a:rPr>
              <a:t> del </a:t>
            </a:r>
            <a:r>
              <a:rPr lang="en-US" sz="3206" dirty="0" err="1">
                <a:solidFill>
                  <a:srgbClr val="000000"/>
                </a:solidFill>
                <a:latin typeface="Montserrat Bold"/>
              </a:rPr>
              <a:t>catalogo</a:t>
            </a:r>
            <a:endParaRPr lang="en-US" sz="3206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658622" y="931615"/>
            <a:ext cx="1326371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OBIETTIVI DEL PROGETTO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474432" y="5902876"/>
            <a:ext cx="3427946" cy="108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9"/>
              </a:lnSpc>
              <a:spcBef>
                <a:spcPct val="0"/>
              </a:spcBef>
            </a:pPr>
            <a:r>
              <a:rPr lang="en-US" sz="3206" dirty="0" err="1">
                <a:solidFill>
                  <a:srgbClr val="000000"/>
                </a:solidFill>
                <a:latin typeface="Montserrat Bold"/>
              </a:rPr>
              <a:t>Elaborazione</a:t>
            </a:r>
            <a:r>
              <a:rPr lang="en-US" sz="3206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3206" dirty="0" err="1">
                <a:solidFill>
                  <a:srgbClr val="000000"/>
                </a:solidFill>
                <a:latin typeface="Montserrat Bold"/>
              </a:rPr>
              <a:t>degli</a:t>
            </a:r>
            <a:r>
              <a:rPr lang="en-US" sz="3206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3206" dirty="0" err="1">
                <a:solidFill>
                  <a:srgbClr val="000000"/>
                </a:solidFill>
                <a:latin typeface="Montserrat Bold"/>
              </a:rPr>
              <a:t>ordini</a:t>
            </a:r>
            <a:endParaRPr lang="en-US" sz="3206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601870" y="5818980"/>
            <a:ext cx="2726690" cy="116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9"/>
              </a:lnSpc>
              <a:spcBef>
                <a:spcPct val="0"/>
              </a:spcBef>
            </a:pPr>
            <a:r>
              <a:rPr lang="en-US" sz="3406" dirty="0" err="1">
                <a:solidFill>
                  <a:srgbClr val="000000"/>
                </a:solidFill>
                <a:latin typeface="Montserrat Bold"/>
              </a:rPr>
              <a:t>Gestione</a:t>
            </a:r>
            <a:r>
              <a:rPr lang="en-US" sz="3406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3406" dirty="0" err="1">
                <a:solidFill>
                  <a:srgbClr val="000000"/>
                </a:solidFill>
                <a:latin typeface="Montserrat Bold"/>
              </a:rPr>
              <a:t>degli</a:t>
            </a:r>
            <a:r>
              <a:rPr lang="en-US" sz="3406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3406" dirty="0" err="1">
                <a:solidFill>
                  <a:srgbClr val="000000"/>
                </a:solidFill>
                <a:latin typeface="Montserrat Bold"/>
              </a:rPr>
              <a:t>utenti</a:t>
            </a:r>
            <a:endParaRPr lang="en-US" sz="3406" dirty="0">
              <a:solidFill>
                <a:srgbClr val="000000"/>
              </a:solidFill>
              <a:latin typeface="Montserrat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16730"/>
            <a:ext cx="18288000" cy="1043610"/>
            <a:chOff x="0" y="0"/>
            <a:chExt cx="4816593" cy="274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4860"/>
            </a:xfrm>
            <a:custGeom>
              <a:avLst/>
              <a:gdLst/>
              <a:ahLst/>
              <a:cxnLst/>
              <a:rect l="l" t="t" r="r" b="b"/>
              <a:pathLst>
                <a:path w="4816592" h="274860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53270"/>
                  </a:lnTo>
                  <a:cubicBezTo>
                    <a:pt x="4816592" y="258996"/>
                    <a:pt x="4814318" y="264488"/>
                    <a:pt x="4810269" y="268537"/>
                  </a:cubicBezTo>
                  <a:cubicBezTo>
                    <a:pt x="4806220" y="272586"/>
                    <a:pt x="4800728" y="274860"/>
                    <a:pt x="4795002" y="274860"/>
                  </a:cubicBezTo>
                  <a:lnTo>
                    <a:pt x="21590" y="274860"/>
                  </a:lnTo>
                  <a:cubicBezTo>
                    <a:pt x="9666" y="274860"/>
                    <a:pt x="0" y="265194"/>
                    <a:pt x="0" y="25327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B59ED">
                    <a:alpha val="100000"/>
                  </a:srgbClr>
                </a:gs>
                <a:gs pos="25000">
                  <a:srgbClr val="7366F6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C900FE">
                    <a:alpha val="100000"/>
                  </a:srgbClr>
                </a:gs>
                <a:gs pos="100000">
                  <a:srgbClr val="F600FE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2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063659"/>
            <a:ext cx="3828516" cy="1054365"/>
            <a:chOff x="0" y="0"/>
            <a:chExt cx="1008333" cy="277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03131" y="0"/>
                  </a:moveTo>
                  <a:lnTo>
                    <a:pt x="905203" y="0"/>
                  </a:lnTo>
                  <a:cubicBezTo>
                    <a:pt x="932555" y="0"/>
                    <a:pt x="958786" y="10866"/>
                    <a:pt x="978127" y="30206"/>
                  </a:cubicBezTo>
                  <a:cubicBezTo>
                    <a:pt x="997468" y="49547"/>
                    <a:pt x="1008333" y="75779"/>
                    <a:pt x="1008333" y="103131"/>
                  </a:cubicBezTo>
                  <a:lnTo>
                    <a:pt x="1008333" y="174562"/>
                  </a:lnTo>
                  <a:cubicBezTo>
                    <a:pt x="1008333" y="231520"/>
                    <a:pt x="962160" y="277693"/>
                    <a:pt x="905203" y="277693"/>
                  </a:cubicBezTo>
                  <a:lnTo>
                    <a:pt x="103131" y="277693"/>
                  </a:lnTo>
                  <a:cubicBezTo>
                    <a:pt x="75779" y="277693"/>
                    <a:pt x="49547" y="266827"/>
                    <a:pt x="30206" y="247487"/>
                  </a:cubicBezTo>
                  <a:cubicBezTo>
                    <a:pt x="10866" y="228146"/>
                    <a:pt x="0" y="201914"/>
                    <a:pt x="0" y="174562"/>
                  </a:cubicBezTo>
                  <a:lnTo>
                    <a:pt x="0" y="103131"/>
                  </a:lnTo>
                  <a:cubicBezTo>
                    <a:pt x="0" y="75779"/>
                    <a:pt x="10866" y="49547"/>
                    <a:pt x="30206" y="30206"/>
                  </a:cubicBezTo>
                  <a:cubicBezTo>
                    <a:pt x="49547" y="10866"/>
                    <a:pt x="75779" y="0"/>
                    <a:pt x="1031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400" y="238446"/>
            <a:ext cx="10559906" cy="92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23"/>
              </a:lnSpc>
              <a:spcBef>
                <a:spcPct val="0"/>
              </a:spcBef>
            </a:pPr>
            <a:r>
              <a:rPr lang="en-US" sz="6102">
                <a:solidFill>
                  <a:srgbClr val="101010"/>
                </a:solidFill>
                <a:latin typeface="Montserrat Bold"/>
              </a:rPr>
              <a:t>TECNOLOGIE UTILIZZATE: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232897" y="2325573"/>
            <a:ext cx="2680069" cy="738086"/>
            <a:chOff x="0" y="0"/>
            <a:chExt cx="1008333" cy="2776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701579" y="2427130"/>
            <a:ext cx="1742705" cy="487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REACT.JS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9239" y="3198777"/>
            <a:ext cx="3307437" cy="70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2"/>
              </a:lnSpc>
            </a:pPr>
            <a:r>
              <a:rPr lang="en-US" sz="4144" dirty="0">
                <a:solidFill>
                  <a:srgbClr val="101010"/>
                </a:solidFill>
                <a:latin typeface="Montserrat Italics"/>
              </a:rPr>
              <a:t>JAVASCRIPT</a:t>
            </a:r>
          </a:p>
        </p:txBody>
      </p:sp>
      <p:sp>
        <p:nvSpPr>
          <p:cNvPr id="14" name="AutoShape 14"/>
          <p:cNvSpPr/>
          <p:nvPr/>
        </p:nvSpPr>
        <p:spPr>
          <a:xfrm>
            <a:off x="5111993" y="2759877"/>
            <a:ext cx="0" cy="1803658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5" name="AutoShape 15"/>
          <p:cNvSpPr/>
          <p:nvPr/>
        </p:nvSpPr>
        <p:spPr>
          <a:xfrm>
            <a:off x="5111993" y="2778927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6" name="AutoShape 16"/>
          <p:cNvSpPr/>
          <p:nvPr/>
        </p:nvSpPr>
        <p:spPr>
          <a:xfrm>
            <a:off x="5111993" y="3609892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7" name="AutoShape 17"/>
          <p:cNvSpPr/>
          <p:nvPr/>
        </p:nvSpPr>
        <p:spPr>
          <a:xfrm>
            <a:off x="5111993" y="4544485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0033D9">
                    <a:alpha val="100000"/>
                  </a:srgbClr>
                </a:gs>
                <a:gs pos="25000">
                  <a:srgbClr val="5142F0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C900FE">
                    <a:alpha val="100000"/>
                  </a:srgbClr>
                </a:gs>
                <a:gs pos="100000">
                  <a:srgbClr val="F600FE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32897" y="3220009"/>
            <a:ext cx="2680069" cy="738086"/>
            <a:chOff x="0" y="0"/>
            <a:chExt cx="1008333" cy="2776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748545" y="3321566"/>
            <a:ext cx="1695739" cy="48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NODE.JS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232897" y="4114445"/>
            <a:ext cx="2680069" cy="738086"/>
            <a:chOff x="0" y="0"/>
            <a:chExt cx="1008333" cy="2776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828683" y="4216002"/>
            <a:ext cx="1488496" cy="487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NEXT.JS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28700" y="6647891"/>
            <a:ext cx="3828516" cy="1054365"/>
            <a:chOff x="0" y="0"/>
            <a:chExt cx="1008333" cy="27769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03131" y="0"/>
                  </a:moveTo>
                  <a:lnTo>
                    <a:pt x="905203" y="0"/>
                  </a:lnTo>
                  <a:cubicBezTo>
                    <a:pt x="932555" y="0"/>
                    <a:pt x="958786" y="10866"/>
                    <a:pt x="978127" y="30206"/>
                  </a:cubicBezTo>
                  <a:cubicBezTo>
                    <a:pt x="997468" y="49547"/>
                    <a:pt x="1008333" y="75779"/>
                    <a:pt x="1008333" y="103131"/>
                  </a:cubicBezTo>
                  <a:lnTo>
                    <a:pt x="1008333" y="174562"/>
                  </a:lnTo>
                  <a:cubicBezTo>
                    <a:pt x="1008333" y="231520"/>
                    <a:pt x="962160" y="277693"/>
                    <a:pt x="905203" y="277693"/>
                  </a:cubicBezTo>
                  <a:lnTo>
                    <a:pt x="103131" y="277693"/>
                  </a:lnTo>
                  <a:cubicBezTo>
                    <a:pt x="75779" y="277693"/>
                    <a:pt x="49547" y="266827"/>
                    <a:pt x="30206" y="247487"/>
                  </a:cubicBezTo>
                  <a:cubicBezTo>
                    <a:pt x="10866" y="228146"/>
                    <a:pt x="0" y="201914"/>
                    <a:pt x="0" y="174562"/>
                  </a:cubicBezTo>
                  <a:lnTo>
                    <a:pt x="0" y="103131"/>
                  </a:lnTo>
                  <a:cubicBezTo>
                    <a:pt x="0" y="75779"/>
                    <a:pt x="10866" y="49547"/>
                    <a:pt x="30206" y="30206"/>
                  </a:cubicBezTo>
                  <a:cubicBezTo>
                    <a:pt x="49547" y="10866"/>
                    <a:pt x="75779" y="0"/>
                    <a:pt x="1031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485818" y="6783009"/>
            <a:ext cx="1019382" cy="70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02"/>
              </a:lnSpc>
            </a:pPr>
            <a:r>
              <a:rPr lang="en-US" sz="4144" dirty="0">
                <a:solidFill>
                  <a:srgbClr val="101010"/>
                </a:solidFill>
                <a:latin typeface="Montserrat Italics"/>
              </a:rPr>
              <a:t>API</a:t>
            </a:r>
          </a:p>
        </p:txBody>
      </p:sp>
      <p:sp>
        <p:nvSpPr>
          <p:cNvPr id="30" name="AutoShape 30"/>
          <p:cNvSpPr/>
          <p:nvPr/>
        </p:nvSpPr>
        <p:spPr>
          <a:xfrm>
            <a:off x="5076489" y="6738752"/>
            <a:ext cx="0" cy="876685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31" name="AutoShape 31"/>
          <p:cNvSpPr/>
          <p:nvPr/>
        </p:nvSpPr>
        <p:spPr>
          <a:xfrm>
            <a:off x="5076489" y="6757802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32" name="AutoShape 32"/>
          <p:cNvSpPr/>
          <p:nvPr/>
        </p:nvSpPr>
        <p:spPr>
          <a:xfrm flipV="1">
            <a:off x="5076489" y="7596386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0033D9">
                    <a:alpha val="100000"/>
                  </a:srgbClr>
                </a:gs>
                <a:gs pos="25000">
                  <a:srgbClr val="5142F0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C900FE">
                    <a:alpha val="100000"/>
                  </a:srgbClr>
                </a:gs>
                <a:gs pos="100000">
                  <a:srgbClr val="F600FE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33" name="Group 33"/>
          <p:cNvGrpSpPr/>
          <p:nvPr/>
        </p:nvGrpSpPr>
        <p:grpSpPr>
          <a:xfrm>
            <a:off x="6159293" y="6328905"/>
            <a:ext cx="2680069" cy="738086"/>
            <a:chOff x="0" y="0"/>
            <a:chExt cx="1008333" cy="2776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106476" y="6478221"/>
            <a:ext cx="2806490" cy="439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2628" dirty="0">
                <a:solidFill>
                  <a:srgbClr val="101010"/>
                </a:solidFill>
                <a:latin typeface="Montserrat Italics"/>
              </a:rPr>
              <a:t>GOOGLE AUTH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6159293" y="7223341"/>
            <a:ext cx="2680069" cy="738086"/>
            <a:chOff x="0" y="0"/>
            <a:chExt cx="1008333" cy="27769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6835926" y="7324898"/>
            <a:ext cx="1481253" cy="48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STRIPE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9555822" y="4759895"/>
            <a:ext cx="3944425" cy="1751733"/>
            <a:chOff x="0" y="0"/>
            <a:chExt cx="1038861" cy="46136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038861" cy="461362"/>
            </a:xfrm>
            <a:custGeom>
              <a:avLst/>
              <a:gdLst/>
              <a:ahLst/>
              <a:cxnLst/>
              <a:rect l="l" t="t" r="r" b="b"/>
              <a:pathLst>
                <a:path w="1038861" h="461362">
                  <a:moveTo>
                    <a:pt x="100100" y="0"/>
                  </a:moveTo>
                  <a:lnTo>
                    <a:pt x="938761" y="0"/>
                  </a:lnTo>
                  <a:cubicBezTo>
                    <a:pt x="994044" y="0"/>
                    <a:pt x="1038861" y="44816"/>
                    <a:pt x="1038861" y="100100"/>
                  </a:cubicBezTo>
                  <a:lnTo>
                    <a:pt x="1038861" y="361262"/>
                  </a:lnTo>
                  <a:cubicBezTo>
                    <a:pt x="1038861" y="416546"/>
                    <a:pt x="994044" y="461362"/>
                    <a:pt x="938761" y="461362"/>
                  </a:cubicBezTo>
                  <a:lnTo>
                    <a:pt x="100100" y="461362"/>
                  </a:lnTo>
                  <a:cubicBezTo>
                    <a:pt x="44816" y="461362"/>
                    <a:pt x="0" y="416546"/>
                    <a:pt x="0" y="361262"/>
                  </a:cubicBezTo>
                  <a:lnTo>
                    <a:pt x="0" y="100100"/>
                  </a:lnTo>
                  <a:cubicBezTo>
                    <a:pt x="0" y="44816"/>
                    <a:pt x="44816" y="0"/>
                    <a:pt x="1001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85725"/>
              <a:ext cx="1038861" cy="547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813971" y="4170991"/>
            <a:ext cx="2680069" cy="738086"/>
            <a:chOff x="0" y="0"/>
            <a:chExt cx="1008333" cy="27769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5189804" y="4272548"/>
            <a:ext cx="1955195" cy="48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TAILWIND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958696" y="4746243"/>
            <a:ext cx="3138675" cy="1731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8"/>
              </a:lnSpc>
            </a:pPr>
            <a:r>
              <a:rPr lang="en-US" sz="3313" dirty="0">
                <a:solidFill>
                  <a:srgbClr val="101010"/>
                </a:solidFill>
                <a:latin typeface="Montserrat Italics"/>
              </a:rPr>
              <a:t>ALTRE TECNOLOGIE/FRAMEWORK</a:t>
            </a:r>
          </a:p>
        </p:txBody>
      </p:sp>
      <p:sp>
        <p:nvSpPr>
          <p:cNvPr id="49" name="AutoShape 49"/>
          <p:cNvSpPr/>
          <p:nvPr/>
        </p:nvSpPr>
        <p:spPr>
          <a:xfrm>
            <a:off x="13693067" y="4605295"/>
            <a:ext cx="0" cy="1803658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0" name="AutoShape 50"/>
          <p:cNvSpPr/>
          <p:nvPr/>
        </p:nvSpPr>
        <p:spPr>
          <a:xfrm>
            <a:off x="13693067" y="4624345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1" name="AutoShape 51"/>
          <p:cNvSpPr/>
          <p:nvPr/>
        </p:nvSpPr>
        <p:spPr>
          <a:xfrm>
            <a:off x="13693067" y="5455309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2" name="AutoShape 52"/>
          <p:cNvSpPr/>
          <p:nvPr/>
        </p:nvSpPr>
        <p:spPr>
          <a:xfrm>
            <a:off x="13693067" y="6389903"/>
            <a:ext cx="882779" cy="0"/>
          </a:xfrm>
          <a:prstGeom prst="line">
            <a:avLst/>
          </a:prstGeom>
          <a:ln w="38100" cap="flat">
            <a:gradFill>
              <a:gsLst>
                <a:gs pos="0">
                  <a:srgbClr val="0033D9">
                    <a:alpha val="100000"/>
                  </a:srgbClr>
                </a:gs>
                <a:gs pos="25000">
                  <a:srgbClr val="5142F0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C900FE">
                    <a:alpha val="100000"/>
                  </a:srgbClr>
                </a:gs>
                <a:gs pos="100000">
                  <a:srgbClr val="F600FE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53" name="Group 53"/>
          <p:cNvGrpSpPr/>
          <p:nvPr/>
        </p:nvGrpSpPr>
        <p:grpSpPr>
          <a:xfrm>
            <a:off x="14813971" y="5065427"/>
            <a:ext cx="2680069" cy="738086"/>
            <a:chOff x="0" y="0"/>
            <a:chExt cx="1008333" cy="277693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6114916" y="5166984"/>
            <a:ext cx="78180" cy="487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 dirty="0">
                <a:solidFill>
                  <a:srgbClr val="101010"/>
                </a:solidFill>
                <a:latin typeface="Montserrat Italics"/>
              </a:rPr>
              <a:t>.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4813971" y="5959863"/>
            <a:ext cx="2680069" cy="738086"/>
            <a:chOff x="0" y="0"/>
            <a:chExt cx="1008333" cy="2776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008333" cy="277693"/>
            </a:xfrm>
            <a:custGeom>
              <a:avLst/>
              <a:gdLst/>
              <a:ahLst/>
              <a:cxnLst/>
              <a:rect l="l" t="t" r="r" b="b"/>
              <a:pathLst>
                <a:path w="1008333" h="277693">
                  <a:moveTo>
                    <a:pt x="138846" y="0"/>
                  </a:moveTo>
                  <a:lnTo>
                    <a:pt x="869487" y="0"/>
                  </a:lnTo>
                  <a:cubicBezTo>
                    <a:pt x="906311" y="0"/>
                    <a:pt x="941628" y="14628"/>
                    <a:pt x="967666" y="40667"/>
                  </a:cubicBezTo>
                  <a:cubicBezTo>
                    <a:pt x="993705" y="66706"/>
                    <a:pt x="1008333" y="102022"/>
                    <a:pt x="1008333" y="138846"/>
                  </a:cubicBezTo>
                  <a:lnTo>
                    <a:pt x="1008333" y="138846"/>
                  </a:lnTo>
                  <a:cubicBezTo>
                    <a:pt x="1008333" y="215529"/>
                    <a:pt x="946170" y="277693"/>
                    <a:pt x="869487" y="277693"/>
                  </a:cubicBezTo>
                  <a:lnTo>
                    <a:pt x="138846" y="277693"/>
                  </a:lnTo>
                  <a:cubicBezTo>
                    <a:pt x="62164" y="277693"/>
                    <a:pt x="0" y="215529"/>
                    <a:pt x="0" y="138846"/>
                  </a:cubicBezTo>
                  <a:lnTo>
                    <a:pt x="0" y="138846"/>
                  </a:lnTo>
                  <a:cubicBezTo>
                    <a:pt x="0" y="62164"/>
                    <a:pt x="62164" y="0"/>
                    <a:pt x="1388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80000"/>
                  </a:srgbClr>
                </a:gs>
                <a:gs pos="25000">
                  <a:srgbClr val="C900FE">
                    <a:alpha val="80000"/>
                  </a:srgbClr>
                </a:gs>
                <a:gs pos="50000">
                  <a:srgbClr val="A136FF">
                    <a:alpha val="80000"/>
                  </a:srgbClr>
                </a:gs>
                <a:gs pos="75000">
                  <a:srgbClr val="5142F0">
                    <a:alpha val="80000"/>
                  </a:srgbClr>
                </a:gs>
                <a:gs pos="100000">
                  <a:srgbClr val="0033D9">
                    <a:alpha val="8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85725"/>
              <a:ext cx="1008333" cy="363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859"/>
                </a:lnSpc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6114916" y="6061419"/>
            <a:ext cx="78180" cy="487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2901">
                <a:solidFill>
                  <a:srgbClr val="101010"/>
                </a:solidFill>
                <a:latin typeface="Montserrat Italic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1" grpId="0"/>
      <p:bldP spid="25" grpId="0"/>
      <p:bldP spid="29" grpId="0"/>
      <p:bldP spid="30" grpId="0" animBg="1"/>
      <p:bldP spid="31" grpId="0" animBg="1"/>
      <p:bldP spid="32" grpId="0" animBg="1"/>
      <p:bldP spid="36" grpId="0"/>
      <p:bldP spid="40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6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292629"/>
            <a:ext cx="10568054" cy="7965671"/>
          </a:xfrm>
          <a:custGeom>
            <a:avLst/>
            <a:gdLst/>
            <a:ahLst/>
            <a:cxnLst/>
            <a:rect l="l" t="t" r="r" b="b"/>
            <a:pathLst>
              <a:path w="10568054" h="7965671">
                <a:moveTo>
                  <a:pt x="0" y="0"/>
                </a:moveTo>
                <a:lnTo>
                  <a:pt x="10568054" y="0"/>
                </a:lnTo>
                <a:lnTo>
                  <a:pt x="10568054" y="7965671"/>
                </a:lnTo>
                <a:lnTo>
                  <a:pt x="0" y="7965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680440" y="1546082"/>
            <a:ext cx="9264575" cy="5025766"/>
          </a:xfrm>
          <a:custGeom>
            <a:avLst/>
            <a:gdLst/>
            <a:ahLst/>
            <a:cxnLst/>
            <a:rect l="l" t="t" r="r" b="b"/>
            <a:pathLst>
              <a:path w="9264575" h="5025766">
                <a:moveTo>
                  <a:pt x="0" y="0"/>
                </a:moveTo>
                <a:lnTo>
                  <a:pt x="9264575" y="0"/>
                </a:lnTo>
                <a:lnTo>
                  <a:pt x="9264575" y="5025766"/>
                </a:lnTo>
                <a:lnTo>
                  <a:pt x="0" y="5025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82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3977892" y="1877225"/>
            <a:ext cx="3072679" cy="6571896"/>
          </a:xfrm>
          <a:custGeom>
            <a:avLst/>
            <a:gdLst/>
            <a:ahLst/>
            <a:cxnLst/>
            <a:rect l="l" t="t" r="r" b="b"/>
            <a:pathLst>
              <a:path w="3072679" h="6571896">
                <a:moveTo>
                  <a:pt x="0" y="0"/>
                </a:moveTo>
                <a:lnTo>
                  <a:pt x="3072679" y="0"/>
                </a:lnTo>
                <a:lnTo>
                  <a:pt x="3072679" y="6571896"/>
                </a:lnTo>
                <a:lnTo>
                  <a:pt x="0" y="6571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1" b="-63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3769163" y="1653363"/>
            <a:ext cx="3490137" cy="6980274"/>
          </a:xfrm>
          <a:custGeom>
            <a:avLst/>
            <a:gdLst/>
            <a:ahLst/>
            <a:cxnLst/>
            <a:rect l="l" t="t" r="r" b="b"/>
            <a:pathLst>
              <a:path w="3490137" h="6980274">
                <a:moveTo>
                  <a:pt x="0" y="0"/>
                </a:moveTo>
                <a:lnTo>
                  <a:pt x="3490137" y="0"/>
                </a:lnTo>
                <a:lnTo>
                  <a:pt x="3490137" y="6980274"/>
                </a:lnTo>
                <a:lnTo>
                  <a:pt x="0" y="6980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5098184" y="225528"/>
            <a:ext cx="8091632" cy="74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6"/>
              </a:lnSpc>
            </a:pPr>
            <a:r>
              <a:rPr lang="en-US" sz="4476">
                <a:solidFill>
                  <a:srgbClr val="000000"/>
                </a:solidFill>
                <a:latin typeface="Montserrat Bold"/>
              </a:rPr>
              <a:t>FRONT-END E-COMMERCE:</a:t>
            </a:r>
          </a:p>
        </p:txBody>
      </p:sp>
      <p:sp>
        <p:nvSpPr>
          <p:cNvPr id="7" name="AutoShape 7"/>
          <p:cNvSpPr/>
          <p:nvPr/>
        </p:nvSpPr>
        <p:spPr>
          <a:xfrm>
            <a:off x="5912083" y="1000125"/>
            <a:ext cx="6463835" cy="0"/>
          </a:xfrm>
          <a:prstGeom prst="line">
            <a:avLst/>
          </a:prstGeom>
          <a:ln w="5715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292629"/>
            <a:ext cx="10568054" cy="7965671"/>
          </a:xfrm>
          <a:custGeom>
            <a:avLst/>
            <a:gdLst/>
            <a:ahLst/>
            <a:cxnLst/>
            <a:rect l="l" t="t" r="r" b="b"/>
            <a:pathLst>
              <a:path w="10568054" h="7965671">
                <a:moveTo>
                  <a:pt x="0" y="0"/>
                </a:moveTo>
                <a:lnTo>
                  <a:pt x="10568054" y="0"/>
                </a:lnTo>
                <a:lnTo>
                  <a:pt x="10568054" y="7965671"/>
                </a:lnTo>
                <a:lnTo>
                  <a:pt x="0" y="7965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3977892" y="1877225"/>
            <a:ext cx="3072679" cy="6571896"/>
          </a:xfrm>
          <a:custGeom>
            <a:avLst/>
            <a:gdLst/>
            <a:ahLst/>
            <a:cxnLst/>
            <a:rect l="l" t="t" r="r" b="b"/>
            <a:pathLst>
              <a:path w="3072679" h="6571896">
                <a:moveTo>
                  <a:pt x="0" y="0"/>
                </a:moveTo>
                <a:lnTo>
                  <a:pt x="3072679" y="0"/>
                </a:lnTo>
                <a:lnTo>
                  <a:pt x="3072679" y="6571896"/>
                </a:lnTo>
                <a:lnTo>
                  <a:pt x="0" y="6571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1" b="-631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3977892" y="5363021"/>
            <a:ext cx="3086100" cy="2950768"/>
            <a:chOff x="0" y="0"/>
            <a:chExt cx="812800" cy="77715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77157"/>
            </a:xfrm>
            <a:custGeom>
              <a:avLst/>
              <a:gdLst/>
              <a:ahLst/>
              <a:cxnLst/>
              <a:rect l="l" t="t" r="r" b="b"/>
              <a:pathLst>
                <a:path w="812800" h="777157">
                  <a:moveTo>
                    <a:pt x="0" y="0"/>
                  </a:moveTo>
                  <a:lnTo>
                    <a:pt x="812800" y="0"/>
                  </a:lnTo>
                  <a:lnTo>
                    <a:pt x="812800" y="777157"/>
                  </a:lnTo>
                  <a:lnTo>
                    <a:pt x="0" y="777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24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977892" y="2169666"/>
            <a:ext cx="3072679" cy="4401958"/>
          </a:xfrm>
          <a:custGeom>
            <a:avLst/>
            <a:gdLst/>
            <a:ahLst/>
            <a:cxnLst/>
            <a:rect l="l" t="t" r="r" b="b"/>
            <a:pathLst>
              <a:path w="3072679" h="4401958">
                <a:moveTo>
                  <a:pt x="0" y="0"/>
                </a:moveTo>
                <a:lnTo>
                  <a:pt x="3072679" y="0"/>
                </a:lnTo>
                <a:lnTo>
                  <a:pt x="3072679" y="4401958"/>
                </a:lnTo>
                <a:lnTo>
                  <a:pt x="0" y="440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3769163" y="1653363"/>
            <a:ext cx="3490137" cy="6980274"/>
          </a:xfrm>
          <a:custGeom>
            <a:avLst/>
            <a:gdLst/>
            <a:ahLst/>
            <a:cxnLst/>
            <a:rect l="l" t="t" r="r" b="b"/>
            <a:pathLst>
              <a:path w="3490137" h="6980274">
                <a:moveTo>
                  <a:pt x="0" y="0"/>
                </a:moveTo>
                <a:lnTo>
                  <a:pt x="3490137" y="0"/>
                </a:lnTo>
                <a:lnTo>
                  <a:pt x="3490137" y="6980274"/>
                </a:lnTo>
                <a:lnTo>
                  <a:pt x="0" y="6980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5280143" y="225528"/>
            <a:ext cx="7727714" cy="74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6"/>
              </a:lnSpc>
            </a:pPr>
            <a:r>
              <a:rPr lang="en-US" sz="4476">
                <a:solidFill>
                  <a:srgbClr val="000000"/>
                </a:solidFill>
                <a:latin typeface="Montserrat Bold"/>
              </a:rPr>
              <a:t>BACK-END E-COMMERCE: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912083" y="1000125"/>
            <a:ext cx="6463835" cy="0"/>
          </a:xfrm>
          <a:prstGeom prst="line">
            <a:avLst/>
          </a:prstGeom>
          <a:ln w="57150" cap="flat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lin ang="2700000"/>
            </a:gra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11" name="Group 11"/>
          <p:cNvGrpSpPr/>
          <p:nvPr/>
        </p:nvGrpSpPr>
        <p:grpSpPr>
          <a:xfrm>
            <a:off x="1680440" y="4475229"/>
            <a:ext cx="9264575" cy="2044995"/>
            <a:chOff x="0" y="0"/>
            <a:chExt cx="2440053" cy="538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40053" cy="538600"/>
            </a:xfrm>
            <a:custGeom>
              <a:avLst/>
              <a:gdLst/>
              <a:ahLst/>
              <a:cxnLst/>
              <a:rect l="l" t="t" r="r" b="b"/>
              <a:pathLst>
                <a:path w="2440053" h="538600">
                  <a:moveTo>
                    <a:pt x="0" y="0"/>
                  </a:moveTo>
                  <a:lnTo>
                    <a:pt x="2440053" y="0"/>
                  </a:lnTo>
                  <a:lnTo>
                    <a:pt x="2440053" y="538600"/>
                  </a:lnTo>
                  <a:lnTo>
                    <a:pt x="0" y="53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440053" cy="586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80440" y="1653363"/>
            <a:ext cx="9264575" cy="3778398"/>
          </a:xfrm>
          <a:custGeom>
            <a:avLst/>
            <a:gdLst/>
            <a:ahLst/>
            <a:cxnLst/>
            <a:rect l="l" t="t" r="r" b="b"/>
            <a:pathLst>
              <a:path w="9264575" h="3778398">
                <a:moveTo>
                  <a:pt x="0" y="0"/>
                </a:moveTo>
                <a:lnTo>
                  <a:pt x="9264575" y="0"/>
                </a:lnTo>
                <a:lnTo>
                  <a:pt x="9264575" y="3778398"/>
                </a:lnTo>
                <a:lnTo>
                  <a:pt x="0" y="37783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Personalizzato</PresentationFormat>
  <Paragraphs>25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Montserrat Italics</vt:lpstr>
      <vt:lpstr>Montserrat Bold</vt:lpstr>
      <vt:lpstr>Montserrat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N N E SHOES</dc:title>
  <cp:lastModifiedBy>Emanuela Giancone</cp:lastModifiedBy>
  <cp:revision>2</cp:revision>
  <dcterms:created xsi:type="dcterms:W3CDTF">2006-08-16T00:00:00Z</dcterms:created>
  <dcterms:modified xsi:type="dcterms:W3CDTF">2024-01-04T20:48:59Z</dcterms:modified>
  <dc:identifier>DAF0O_z-PKk</dc:identifier>
</cp:coreProperties>
</file>