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258" r:id="rId4"/>
    <p:sldId id="259" r:id="rId5"/>
    <p:sldId id="317" r:id="rId6"/>
    <p:sldId id="260" r:id="rId7"/>
    <p:sldId id="262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307" r:id="rId17"/>
    <p:sldId id="297" r:id="rId18"/>
    <p:sldId id="298" r:id="rId19"/>
    <p:sldId id="300" r:id="rId20"/>
    <p:sldId id="301" r:id="rId21"/>
    <p:sldId id="318" r:id="rId22"/>
    <p:sldId id="321" r:id="rId23"/>
    <p:sldId id="281" r:id="rId24"/>
    <p:sldId id="263" r:id="rId25"/>
    <p:sldId id="265" r:id="rId26"/>
    <p:sldId id="280" r:id="rId27"/>
    <p:sldId id="279" r:id="rId28"/>
    <p:sldId id="319" r:id="rId29"/>
    <p:sldId id="322" r:id="rId30"/>
    <p:sldId id="323" r:id="rId31"/>
    <p:sldId id="327" r:id="rId32"/>
    <p:sldId id="326" r:id="rId33"/>
    <p:sldId id="324" r:id="rId34"/>
    <p:sldId id="325" r:id="rId35"/>
    <p:sldId id="295" r:id="rId36"/>
    <p:sldId id="329" r:id="rId37"/>
    <p:sldId id="328" r:id="rId38"/>
    <p:sldId id="306" r:id="rId39"/>
    <p:sldId id="269" r:id="rId40"/>
    <p:sldId id="285" r:id="rId41"/>
    <p:sldId id="286" r:id="rId42"/>
    <p:sldId id="287" r:id="rId43"/>
    <p:sldId id="289" r:id="rId44"/>
    <p:sldId id="288" r:id="rId45"/>
    <p:sldId id="290" r:id="rId46"/>
    <p:sldId id="291" r:id="rId47"/>
    <p:sldId id="292" r:id="rId48"/>
    <p:sldId id="293" r:id="rId49"/>
    <p:sldId id="310" r:id="rId50"/>
    <p:sldId id="311" r:id="rId51"/>
    <p:sldId id="312" r:id="rId52"/>
    <p:sldId id="313" r:id="rId53"/>
    <p:sldId id="314" r:id="rId54"/>
    <p:sldId id="315" r:id="rId55"/>
    <p:sldId id="267" r:id="rId56"/>
    <p:sldId id="268" r:id="rId57"/>
    <p:sldId id="284" r:id="rId58"/>
    <p:sldId id="296" r:id="rId59"/>
    <p:sldId id="302" r:id="rId60"/>
    <p:sldId id="305" r:id="rId61"/>
    <p:sldId id="303" r:id="rId62"/>
    <p:sldId id="304" r:id="rId63"/>
    <p:sldId id="309" r:id="rId6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2"/>
    <p:restoredTop sz="94304"/>
  </p:normalViewPr>
  <p:slideViewPr>
    <p:cSldViewPr snapToGrid="0" snapToObjects="1">
      <p:cViewPr>
        <p:scale>
          <a:sx n="99" d="100"/>
          <a:sy n="99" d="100"/>
        </p:scale>
        <p:origin x="155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F1950BF-E05B-488C-AF09-C20DDF1F6D87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A60E3-47A0-458A-8473-B13357E4806E}" type="datetimeFigureOut">
              <a:rPr lang="en-US"/>
              <a:t>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49618-2AA1-4646-B27C-9EE319D35E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4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4F3B1-FC5A-448B-8D77-240037331276}" type="datetimeFigureOut">
              <a:rPr lang="en-US"/>
              <a:t>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6400F7D-017E-4C77-8BAE-021FF1CE8B4F}" type="slidenum"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F114F-2E90-40A5-8A96-B4B14190E2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4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E48E89-EADC-4448-B8B1-1999A06B18E2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DEA3B1-20F8-4564-826A-9BCD5996A33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r>
              <a:rPr lang="en-GB" dirty="0"/>
              <a:t>TODO: Change the date and potential names </a:t>
            </a:r>
          </a:p>
        </p:txBody>
      </p:sp>
    </p:spTree>
    <p:extLst>
      <p:ext uri="{BB962C8B-B14F-4D97-AF65-F5344CB8AC3E}">
        <p14:creationId xmlns:p14="http://schemas.microsoft.com/office/powerpoint/2010/main" val="627374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Takeaway message: Using this approach you will never be able to delete your files completely. No worries about accidental loss of files. Just don’t forget to commit &amp; push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6400F7D-017E-4C77-8BAE-021FF1CE8B4F}" type="slidenum">
              <a:rPr lang="en-GB" smtClean="0"/>
              <a:t>31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F114F-2E90-40A5-8A96-B4B14190E2C3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300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BBE682-EB8D-40B6-AFDC-11FBA6815931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3678AA-04A0-478F-B333-7EF4EAAA7B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3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23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27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44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372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9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732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709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8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BC7E47-8CC7-431C-8D3E-C0B3477957B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916717-F862-402C-B430-35649FCC513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83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968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113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658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87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25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697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72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2BF31D-6374-4FB8-ABCC-B0C1988C71D4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8B610D-5272-487E-8341-5CD7CC7E39D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996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17BD90-7BAF-4A44-8003-857BBBC1A5D6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375FF0-458E-4537-98F4-A502935A74B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940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BBE682-EB8D-40B6-AFDC-11FBA6815931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3678AA-04A0-478F-B333-7EF4EAAA7B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076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096F86-86A6-41E4-AF9C-0C175C727032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5C1939-7523-4D45-A02B-0D6969F6E5B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30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9C0D09-8F5B-4811-A597-30A4B7165DBC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18F966-0C4B-425C-9584-BAFE0213543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21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6157A5-D7A6-4B54-BA90-CB6EA96D92CB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68748-04A6-4D43-BEC8-D740B72ADDB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05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6F0232-E666-41C8-8A40-7802EA72C6E2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FCDB2-A27F-4021-9580-E1234C09BA9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r>
              <a:rPr lang="en-GB" dirty="0"/>
              <a:t>Or vim </a:t>
            </a:r>
          </a:p>
        </p:txBody>
      </p:sp>
    </p:spTree>
    <p:extLst>
      <p:ext uri="{BB962C8B-B14F-4D97-AF65-F5344CB8AC3E}">
        <p14:creationId xmlns:p14="http://schemas.microsoft.com/office/powerpoint/2010/main" val="1293821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use a short version too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6400F7D-017E-4C77-8BAE-021FF1CE8B4F}" type="slidenum">
              <a:rPr lang="en-GB" smtClean="0"/>
              <a:t>22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F114F-2E90-40A5-8A96-B4B14190E2C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56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CD61B7-CDFE-4CA0-8E93-50BB392BEEF1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B825BC-0560-4B20-8184-A985D028E61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167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281488" y="0"/>
            <a:ext cx="3276600" cy="536575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4F3B1-FC5A-448B-8D77-24003733127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1/18/19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B95745-ABC4-402B-8756-2D049F82B340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D2D51-536F-499D-97F0-DEAEC267192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iberation Serif" pitchFamily="18"/>
                <a:ea typeface="DejaVu Sans" pitchFamily="2"/>
                <a:cs typeface="DejaVu 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71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CF4F6149-1D30-4B71-BF05-CA5E78E7C62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01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999" y="1769040"/>
            <a:ext cx="9071640" cy="43844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A0D396A6-6B5F-41D4-A8F9-47307D20DD7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01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410E0DA-2EB1-487F-818C-A4C3AA9DF06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86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85A1ACB4-B800-42DF-824C-06D3DC74B9F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6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29ACCAFB-53C4-4B34-934F-FB2D874F97A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78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66241DC8-434B-4C81-87DE-7A0E781CA90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9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DBB4C59B-EACF-47C2-B6A3-968D4C52E2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7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4D551445-BDF3-4295-9C82-914D83C919E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5D8870DD-BA15-4745-93B0-0462B3F1B32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272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FFA619E6-D39F-4E8A-BC09-27D3AF08C24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20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3999" y="6887160"/>
            <a:ext cx="234828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47360" y="6887160"/>
            <a:ext cx="3195000" cy="521280"/>
          </a:xfrm>
        </p:spPr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27360" y="6887160"/>
            <a:ext cx="2348280" cy="521280"/>
          </a:xfrm>
        </p:spPr>
        <p:txBody>
          <a:bodyPr/>
          <a:lstStyle/>
          <a:p>
            <a:pPr lvl="0"/>
            <a:fld id="{93E0597E-7432-4A9E-949C-A9C47CA5195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30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E2026DE-E6A9-4435-BFEE-A7AA97C1A93C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GB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590"/>
        </a:spcBef>
        <a:spcAft>
          <a:spcPts val="0"/>
        </a:spcAft>
        <a:tabLst/>
        <a:defRPr lang="en-GB" sz="3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bib.di.ens.f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bib.di.ens.fr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nanaMan/exercise4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BananaMan/testwithcryptobib.git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it-tower.com/blog/git-cheat-shee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user.email=johndoe@example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34479" y="2922600"/>
            <a:ext cx="9071640" cy="1262160"/>
          </a:xfrm>
        </p:spPr>
        <p:txBody>
          <a:bodyPr/>
          <a:lstStyle/>
          <a:p>
            <a:pPr lvl="0"/>
            <a:r>
              <a:rPr lang="en-GB" sz="8800" dirty="0"/>
              <a:t>Git Training</a:t>
            </a:r>
            <a:br>
              <a:rPr lang="en-GB" sz="8800" dirty="0"/>
            </a:br>
            <a:r>
              <a:rPr lang="en-GB" sz="2000" dirty="0"/>
              <a:t>Rachel Player</a:t>
            </a:r>
            <a:br>
              <a:rPr lang="en-GB" sz="2000" dirty="0"/>
            </a:br>
            <a:r>
              <a:rPr lang="en-GB" sz="2000" dirty="0"/>
              <a:t>Jordy Gennissen</a:t>
            </a:r>
            <a:br>
              <a:rPr lang="en-GB" sz="2000" dirty="0"/>
            </a:br>
            <a:r>
              <a:rPr lang="en-GB" sz="2000" dirty="0"/>
              <a:t>+ kind volunteer(s)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Royal Holloway University of London</a:t>
            </a:r>
            <a:br>
              <a:rPr lang="en-GB" sz="2000" dirty="0"/>
            </a:br>
            <a:r>
              <a:rPr lang="en-GB" sz="2000" dirty="0"/>
              <a:t>15 February 2019 </a:t>
            </a:r>
            <a:endParaRPr lang="en-GB" sz="8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Lists the files which have been modified since the last commit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Lists the untracked files in your local directory</a:t>
            </a:r>
          </a:p>
        </p:txBody>
      </p:sp>
    </p:spTree>
    <p:extLst>
      <p:ext uri="{BB962C8B-B14F-4D97-AF65-F5344CB8AC3E}">
        <p14:creationId xmlns:p14="http://schemas.microsoft.com/office/powerpoint/2010/main" val="124086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8"/>
          <p:cNvSpPr/>
          <p:nvPr/>
        </p:nvSpPr>
        <p:spPr>
          <a:xfrm>
            <a:off x="936359" y="3816000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138564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Puts a file in the ‘staging area’ ready for a commit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You can add several files ready for one commit</a:t>
            </a:r>
          </a:p>
          <a:p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r>
              <a:rPr lang="en-GB" sz="2000" dirty="0"/>
              <a:t>Adds a new file called </a:t>
            </a:r>
            <a:r>
              <a:rPr lang="en-GB" sz="2000" dirty="0" err="1"/>
              <a:t>test.txt</a:t>
            </a:r>
            <a:r>
              <a:rPr lang="en-GB" sz="2000" dirty="0"/>
              <a:t> to the staging area (which can then be uploaded to the server)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36359" y="3753596"/>
            <a:ext cx="199956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add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9625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13"/>
          <p:cNvSpPr/>
          <p:nvPr/>
        </p:nvSpPr>
        <p:spPr>
          <a:xfrm>
            <a:off x="1007160" y="4806420"/>
            <a:ext cx="7050573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310776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Commits the files in the staging area (that have been added with the previous command)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Add a meaningful commit message so you/other people understand the change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Commits are labelled by a hash value (SHA-1)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sz="2000" dirty="0"/>
              <a:t>This means ‘Commit the file[s] that have been added to the local repository, with the message given after the symbol -m’.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99965" y="4771948"/>
            <a:ext cx="6264962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commit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–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 “refer to [XYZ17] in introduction”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4844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211716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dirty="0"/>
              <a:t>Upload the committed local changes to the remote repository</a:t>
            </a:r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07161" y="3377474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161" y="3321346"/>
            <a:ext cx="2861466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push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origin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master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2939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133992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dirty="0"/>
              <a:t>Download the latest remote change to the local repository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07161" y="3377474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161" y="3321346"/>
            <a:ext cx="2767337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pull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origin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master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93166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233052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Shows the history of commits (author/date/commit message)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07161" y="3377474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3321346"/>
            <a:ext cx="202290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log --graph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9851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>
                <a:sym typeface="Wingdings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2826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Setup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account (FYI: you already should’ve done this)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Tell us your username  (FYI: you already should’ve done this)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Start Exercises  	      (FYI: This is not something you 				       should’ve done already )</a:t>
            </a:r>
          </a:p>
          <a:p>
            <a:pPr marL="1257300" lvl="1" indent="-571500">
              <a:buFont typeface="Courier New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13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Create a new repository on </a:t>
            </a:r>
            <a:r>
              <a:rPr lang="en-US" dirty="0" err="1"/>
              <a:t>Github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Create a file named “</a:t>
            </a:r>
            <a:r>
              <a:rPr lang="en-US" dirty="0" err="1"/>
              <a:t>test.txt</a:t>
            </a:r>
            <a:r>
              <a:rPr lang="en-US" dirty="0"/>
              <a:t>”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Write your name in the text document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Upload the </a:t>
            </a:r>
            <a:r>
              <a:rPr lang="en-US" dirty="0" err="1"/>
              <a:t>textfile</a:t>
            </a:r>
            <a:r>
              <a:rPr lang="en-US" dirty="0"/>
              <a:t> to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199626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Checkout the following repository: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rachelplayer</a:t>
            </a:r>
            <a:r>
              <a:rPr lang="en-US" dirty="0"/>
              <a:t>/</a:t>
            </a:r>
            <a:r>
              <a:rPr lang="en-US" dirty="0" err="1"/>
              <a:t>isg-playground.git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Create a file “&lt;</a:t>
            </a:r>
            <a:r>
              <a:rPr lang="en-US" dirty="0" err="1"/>
              <a:t>your_firstname</a:t>
            </a:r>
            <a:r>
              <a:rPr lang="en-US" dirty="0"/>
              <a:t>&gt;.txt”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Upload your file to the repository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Download the files of the other people</a:t>
            </a:r>
          </a:p>
          <a:p>
            <a:pPr marL="571500" indent="-571500">
              <a:buFont typeface="Courier New" charset="0"/>
              <a:buChar char="o"/>
            </a:pPr>
            <a:endParaRPr lang="en-US" dirty="0"/>
          </a:p>
          <a:p>
            <a:pPr marL="571500" indent="-571500">
              <a:buFont typeface="Courier New" charset="0"/>
              <a:buChar char="o"/>
            </a:pPr>
            <a:endParaRPr lang="en-US" dirty="0"/>
          </a:p>
          <a:p>
            <a:pPr marL="571500" indent="-571500">
              <a:buFont typeface="Courier New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8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Motivation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Imagine a bunch of cryptographers want to write a paper together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They are sitting in different offices (all over the world)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They want to work together on one/more documents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They want to edit the documents at the same time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Under pressure, mistakes happen </a:t>
            </a:r>
          </a:p>
          <a:p>
            <a:pPr marL="1714500" lvl="2" indent="-571500">
              <a:buFont typeface="Courier New" charset="0"/>
              <a:buChar char="o"/>
            </a:pPr>
            <a:r>
              <a:rPr lang="en-GB" sz="2400" dirty="0"/>
              <a:t>Also when not under pressure 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Solution: Exchange files per email?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S*** loads of emails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Who has the latest version?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sz="2800" dirty="0"/>
              <a:t>Everyone has to wait until the other people finish</a:t>
            </a:r>
          </a:p>
          <a:p>
            <a:pPr marL="571500" indent="-571500">
              <a:buFont typeface="Courier New" charset="0"/>
              <a:buChar char="o"/>
            </a:pPr>
            <a:endParaRPr lang="en-GB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Use the repository from previous exercise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Write your name in the text document “</a:t>
            </a:r>
            <a:r>
              <a:rPr lang="en-US" dirty="0" err="1"/>
              <a:t>names.txt</a:t>
            </a:r>
            <a:r>
              <a:rPr lang="en-US" dirty="0"/>
              <a:t>”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Upload the changes in </a:t>
            </a:r>
            <a:r>
              <a:rPr lang="en-US" dirty="0" err="1"/>
              <a:t>names.txt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Overall goal: Everyone’s name should be in the file </a:t>
            </a:r>
            <a:r>
              <a:rPr lang="en-US" dirty="0" err="1"/>
              <a:t>names.txt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36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3116687"/>
            <a:ext cx="7559675" cy="752051"/>
          </a:xfrm>
        </p:spPr>
        <p:txBody>
          <a:bodyPr/>
          <a:lstStyle/>
          <a:p>
            <a:r>
              <a:rPr lang="en-GB" dirty="0"/>
              <a:t>Advanced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113A2-F5CB-EB4E-9CDC-954C7D8A7AE4}"/>
              </a:ext>
            </a:extLst>
          </p:cNvPr>
          <p:cNvSpPr txBox="1"/>
          <p:nvPr/>
        </p:nvSpPr>
        <p:spPr>
          <a:xfrm>
            <a:off x="3979572" y="2421228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(slightly)</a:t>
            </a:r>
          </a:p>
        </p:txBody>
      </p:sp>
    </p:spTree>
    <p:extLst>
      <p:ext uri="{BB962C8B-B14F-4D97-AF65-F5344CB8AC3E}">
        <p14:creationId xmlns:p14="http://schemas.microsoft.com/office/powerpoint/2010/main" val="166637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CB7B-1B77-8C4E-9AC2-30F6E693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2DE8C-C4FD-684E-AE37-8039DFAE1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Every git commit has a unique 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If you want to go back to a commit, use the ID!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To find the ID, use the website or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Git log example:  </a:t>
            </a:r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C03323B4-CB17-1446-8413-ED0ADAC3D3C6}"/>
              </a:ext>
            </a:extLst>
          </p:cNvPr>
          <p:cNvSpPr/>
          <p:nvPr/>
        </p:nvSpPr>
        <p:spPr>
          <a:xfrm>
            <a:off x="1114915" y="4568992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5744D-0566-B94B-BD36-1FFF5193B378}"/>
              </a:ext>
            </a:extLst>
          </p:cNvPr>
          <p:cNvSpPr txBox="1"/>
          <p:nvPr/>
        </p:nvSpPr>
        <p:spPr>
          <a:xfrm>
            <a:off x="1114915" y="4517287"/>
            <a:ext cx="1169849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log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E894D-A3F2-B44E-9137-8063E1079371}"/>
              </a:ext>
            </a:extLst>
          </p:cNvPr>
          <p:cNvSpPr txBox="1"/>
          <p:nvPr/>
        </p:nvSpPr>
        <p:spPr>
          <a:xfrm>
            <a:off x="1918952" y="5790635"/>
            <a:ext cx="55598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commit </a:t>
            </a:r>
            <a:r>
              <a:rPr lang="en-GB" dirty="0">
                <a:highlight>
                  <a:srgbClr val="FFFF00"/>
                </a:highlight>
              </a:rPr>
              <a:t>0cb46a492bd91e0b4389dfeacd83ed2701701222</a:t>
            </a:r>
          </a:p>
          <a:p>
            <a:r>
              <a:rPr lang="en-GB" dirty="0"/>
              <a:t>Author: Rachel Player &lt;</a:t>
            </a:r>
            <a:r>
              <a:rPr lang="en-GB" dirty="0" err="1"/>
              <a:t>rachelplayer@gmail.com</a:t>
            </a:r>
            <a:r>
              <a:rPr lang="en-GB" dirty="0"/>
              <a:t>&gt;</a:t>
            </a:r>
          </a:p>
          <a:p>
            <a:r>
              <a:rPr lang="en-GB" dirty="0"/>
              <a:t>Date:   Fri Jan 18 15:06:41 2019 +0000</a:t>
            </a:r>
          </a:p>
          <a:p>
            <a:endParaRPr lang="en-GB" dirty="0"/>
          </a:p>
          <a:p>
            <a:r>
              <a:rPr lang="en-GB" dirty="0"/>
              <a:t>    added the file </a:t>
            </a:r>
            <a:r>
              <a:rPr lang="en-GB" dirty="0" err="1"/>
              <a:t>rachel.txt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014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checkout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137040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Revert a file to a version of the file from a previous commit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37641" y="3100803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3061977"/>
            <a:ext cx="2610500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checkout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: Shape 6"/>
          <p:cNvSpPr/>
          <p:nvPr/>
        </p:nvSpPr>
        <p:spPr>
          <a:xfrm>
            <a:off x="1037641" y="4705846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7201" y="4650002"/>
            <a:ext cx="3793709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checkout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397344c2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7640" y="3750212"/>
            <a:ext cx="6231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restores the file </a:t>
            </a:r>
            <a:r>
              <a:rPr lang="en-US" sz="2000" dirty="0" err="1"/>
              <a:t>test.txt</a:t>
            </a:r>
            <a:r>
              <a:rPr lang="en-US" sz="2000" dirty="0"/>
              <a:t> to the last uploaded version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7640" y="5236800"/>
            <a:ext cx="7877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restores the file </a:t>
            </a:r>
            <a:r>
              <a:rPr lang="en-US" sz="2000" dirty="0" err="1"/>
              <a:t>test.txt</a:t>
            </a:r>
            <a:r>
              <a:rPr lang="en-US" sz="2000" dirty="0"/>
              <a:t> to the version with commit id 397344c2</a:t>
            </a:r>
          </a:p>
        </p:txBody>
      </p:sp>
    </p:spTree>
    <p:extLst>
      <p:ext uri="{BB962C8B-B14F-4D97-AF65-F5344CB8AC3E}">
        <p14:creationId xmlns:p14="http://schemas.microsoft.com/office/powerpoint/2010/main" val="1064869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diff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571500" lvl="0" indent="-571500">
              <a:buSzPct val="45000"/>
              <a:buFont typeface="Courier New" charset="0"/>
              <a:buChar char="o"/>
            </a:pPr>
            <a:r>
              <a:rPr lang="en-GB" sz="3200" dirty="0"/>
              <a:t>Shows the differences between your version and the latest commit </a:t>
            </a:r>
          </a:p>
        </p:txBody>
      </p:sp>
      <p:sp>
        <p:nvSpPr>
          <p:cNvPr id="4" name="Freeform: Shape 6"/>
          <p:cNvSpPr/>
          <p:nvPr/>
        </p:nvSpPr>
        <p:spPr>
          <a:xfrm>
            <a:off x="1037641" y="3113682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3061977"/>
            <a:ext cx="1163886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diff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.gitignore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123324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One can create a file and list all files that should be ignored by git</a:t>
            </a:r>
          </a:p>
          <a:p>
            <a:pPr marL="457200" lvl="0" indent="-457200">
              <a:buSzPct val="45000"/>
              <a:buFont typeface="Courier New" charset="0"/>
              <a:buChar char="o"/>
            </a:pPr>
            <a:endParaRPr lang="en-GB" sz="3200" dirty="0"/>
          </a:p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For example all intermediate files from </a:t>
            </a:r>
            <a:r>
              <a:rPr lang="en-GB" sz="3200" dirty="0" err="1"/>
              <a:t>LaTeX</a:t>
            </a:r>
            <a:r>
              <a:rPr lang="en-GB" sz="3200" dirty="0"/>
              <a:t>: </a:t>
            </a:r>
          </a:p>
          <a:p>
            <a:pPr lvl="0">
              <a:buSzPct val="45000"/>
            </a:pPr>
            <a:endParaRPr lang="en-GB" sz="3200" dirty="0"/>
          </a:p>
          <a:p>
            <a:pPr marL="457200" lvl="0" indent="-457200">
              <a:buSzPct val="45000"/>
              <a:buFont typeface="Courier New" charset="0"/>
              <a:buChar char="o"/>
            </a:pP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BCABD-4293-6341-A9A1-5700284D2E53}"/>
              </a:ext>
            </a:extLst>
          </p:cNvPr>
          <p:cNvSpPr txBox="1"/>
          <p:nvPr/>
        </p:nvSpPr>
        <p:spPr>
          <a:xfrm>
            <a:off x="3623143" y="4205585"/>
            <a:ext cx="28333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*.</a:t>
            </a:r>
            <a:r>
              <a:rPr lang="en-GB" sz="4000" dirty="0" err="1"/>
              <a:t>bbl</a:t>
            </a:r>
            <a:r>
              <a:rPr lang="en-GB" sz="4000" dirty="0"/>
              <a:t> </a:t>
            </a:r>
          </a:p>
          <a:p>
            <a:r>
              <a:rPr lang="en-GB" sz="4000" dirty="0"/>
              <a:t>*.</a:t>
            </a:r>
            <a:r>
              <a:rPr lang="en-GB" sz="4000" dirty="0" err="1"/>
              <a:t>blg</a:t>
            </a:r>
            <a:r>
              <a:rPr lang="en-GB" sz="4000" dirty="0"/>
              <a:t> </a:t>
            </a:r>
          </a:p>
          <a:p>
            <a:r>
              <a:rPr lang="en-GB" sz="4000" dirty="0"/>
              <a:t>*.aux </a:t>
            </a:r>
          </a:p>
          <a:p>
            <a:r>
              <a:rPr lang="en-GB" sz="4000" dirty="0"/>
              <a:t>*.out </a:t>
            </a:r>
          </a:p>
          <a:p>
            <a:r>
              <a:rPr lang="en-GB" sz="4000" dirty="0"/>
              <a:t>*.log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mv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76080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Move/Rename a file</a:t>
            </a:r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37641" y="2752433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2717929"/>
            <a:ext cx="3770497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mv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introduction.txt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7641" y="3383280"/>
            <a:ext cx="603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renames the file </a:t>
            </a:r>
            <a:r>
              <a:rPr lang="en-US" sz="2000" dirty="0" err="1"/>
              <a:t>test.txt</a:t>
            </a:r>
            <a:r>
              <a:rPr lang="en-US" sz="2000" dirty="0"/>
              <a:t> to </a:t>
            </a:r>
            <a:r>
              <a:rPr lang="en-US" sz="2000" dirty="0" err="1"/>
              <a:t>introduction.txt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233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</a:t>
            </a:r>
            <a:r>
              <a:rPr lang="en-GB" dirty="0" err="1"/>
              <a:t>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Deletes a file from the git repository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dirty="0"/>
              <a:t>If you delete the local file, but don’t commit the deletion, it can be recovered</a:t>
            </a:r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07161" y="3390353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3321346"/>
            <a:ext cx="190556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rm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57059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stash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How do we go back to the latest commit?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dirty="0"/>
              <a:t>We changed a lot of files, but it was a bad decision.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GB" dirty="0"/>
              <a:t>git checkout a; git checkout b; git checkout c; … ?</a:t>
            </a:r>
            <a:br>
              <a:rPr lang="en-GB" dirty="0"/>
            </a:br>
            <a:r>
              <a:rPr lang="en-GB" dirty="0"/>
              <a:t>OR:  </a:t>
            </a:r>
          </a:p>
          <a:p>
            <a:endParaRPr lang="en-GB" dirty="0"/>
          </a:p>
        </p:txBody>
      </p:sp>
      <p:sp>
        <p:nvSpPr>
          <p:cNvPr id="4" name="Freeform: Shape 6"/>
          <p:cNvSpPr/>
          <p:nvPr/>
        </p:nvSpPr>
        <p:spPr>
          <a:xfrm>
            <a:off x="1007161" y="3390353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641" y="3321346"/>
            <a:ext cx="3396292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stash</a:t>
            </a: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; </a:t>
            </a:r>
            <a:r>
              <a:rPr lang="de-AT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git</a:t>
            </a: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stash</a:t>
            </a: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de-AT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drop</a:t>
            </a:r>
            <a:r>
              <a:rPr lang="de-AT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35492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>
                <a:sym typeface="Wingdings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71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About Version Control (1)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24000" y="3384000"/>
            <a:ext cx="4464000" cy="38095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359" y="1769400"/>
            <a:ext cx="9071640" cy="137004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Store “several copies” of a file</a:t>
            </a:r>
          </a:p>
          <a:p>
            <a:pPr marL="571500" lvl="0" indent="-571500">
              <a:buSzPct val="45000"/>
              <a:buFont typeface="Courier New" charset="0"/>
              <a:buChar char="o"/>
            </a:pPr>
            <a:r>
              <a:rPr lang="en-GB" sz="3200" dirty="0"/>
              <a:t>History of the changes to a file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Go back to your own repo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Add 2 files: “test2.txt, </a:t>
            </a:r>
            <a:r>
              <a:rPr lang="en-US" dirty="0" err="1"/>
              <a:t>oops.txt</a:t>
            </a:r>
            <a:r>
              <a:rPr lang="en-US" dirty="0"/>
              <a:t>”.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Commit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Revert the changes using </a:t>
            </a:r>
            <a:r>
              <a:rPr lang="en-US" i="1" dirty="0"/>
              <a:t>only git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Commit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Recover these files using </a:t>
            </a:r>
            <a:r>
              <a:rPr lang="en-US" i="1" dirty="0"/>
              <a:t>only git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Remove </a:t>
            </a:r>
            <a:r>
              <a:rPr lang="en-US" dirty="0" err="1"/>
              <a:t>oops.txt</a:t>
            </a:r>
            <a:r>
              <a:rPr lang="en-US" dirty="0"/>
              <a:t> again </a:t>
            </a:r>
            <a:r>
              <a:rPr lang="en-US" i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</a:t>
            </a:r>
            <a:r>
              <a:rPr lang="en-GB" dirty="0">
                <a:sym typeface="Wingdings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831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>
                <a:sym typeface="Wingdings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505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86358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In pairs, invite someone to join your repo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Add a file “</a:t>
            </a:r>
            <a:r>
              <a:rPr lang="en-US" dirty="0" err="1"/>
              <a:t>review.txt</a:t>
            </a:r>
            <a:r>
              <a:rPr lang="en-US" dirty="0"/>
              <a:t>” and push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Both collaboratively write a review about this workshop. Push regularly, and resolve conflicts. </a:t>
            </a:r>
            <a:br>
              <a:rPr lang="en-US" dirty="0"/>
            </a:br>
            <a:r>
              <a:rPr lang="en-US" dirty="0"/>
              <a:t>Hint: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Git diff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Git log (also verify their useful commit messages!) </a:t>
            </a:r>
          </a:p>
        </p:txBody>
      </p:sp>
    </p:spTree>
    <p:extLst>
      <p:ext uri="{BB962C8B-B14F-4D97-AF65-F5344CB8AC3E}">
        <p14:creationId xmlns:p14="http://schemas.microsoft.com/office/powerpoint/2010/main" val="2639197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486358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/>
              <a:t>Copy the review into the shared repo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 err="1"/>
              <a:t>isg</a:t>
            </a:r>
            <a:r>
              <a:rPr lang="en-US" dirty="0"/>
              <a:t>-playground </a:t>
            </a:r>
          </a:p>
          <a:p>
            <a:pPr marL="571500" indent="-571500">
              <a:buFont typeface="Courier New" charset="0"/>
              <a:buChar char="o"/>
            </a:pPr>
            <a:r>
              <a:rPr lang="en-US" dirty="0"/>
              <a:t>add it, commit and push! </a:t>
            </a:r>
          </a:p>
          <a:p>
            <a:pPr marL="1257300" lvl="1" indent="-571500">
              <a:buFont typeface="Courier New" charset="0"/>
              <a:buChar char="o"/>
            </a:pPr>
            <a:r>
              <a:rPr lang="en-US" dirty="0"/>
              <a:t>Hint: git mv</a:t>
            </a:r>
          </a:p>
        </p:txBody>
      </p:sp>
    </p:spTree>
    <p:extLst>
      <p:ext uri="{BB962C8B-B14F-4D97-AF65-F5344CB8AC3E}">
        <p14:creationId xmlns:p14="http://schemas.microsoft.com/office/powerpoint/2010/main" val="238907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395" y="2044383"/>
            <a:ext cx="7559675" cy="2632075"/>
          </a:xfrm>
        </p:spPr>
        <p:txBody>
          <a:bodyPr/>
          <a:lstStyle/>
          <a:p>
            <a:r>
              <a:rPr lang="en-GB" dirty="0"/>
              <a:t>Useful Stuff for Paper Writing</a:t>
            </a:r>
          </a:p>
        </p:txBody>
      </p:sp>
    </p:spTree>
    <p:extLst>
      <p:ext uri="{BB962C8B-B14F-4D97-AF65-F5344CB8AC3E}">
        <p14:creationId xmlns:p14="http://schemas.microsoft.com/office/powerpoint/2010/main" val="1020086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5149920"/>
          </a:xfrm>
        </p:spPr>
        <p:txBody>
          <a:bodyPr>
            <a:norm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GB" sz="3200" dirty="0"/>
              <a:t>Web-based git/version control repository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Distributed version control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Source code management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20 million users (57 million repositories) </a:t>
            </a:r>
            <a:r>
              <a:rPr lang="mr-IN" sz="3200" dirty="0"/>
              <a:t>–</a:t>
            </a:r>
            <a:r>
              <a:rPr lang="en-GB" sz="3200" dirty="0"/>
              <a:t> largest host of source code in the world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Offers public and private repositories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Free private repositories with an academic email address</a:t>
            </a:r>
          </a:p>
        </p:txBody>
      </p:sp>
    </p:spTree>
    <p:extLst>
      <p:ext uri="{BB962C8B-B14F-4D97-AF65-F5344CB8AC3E}">
        <p14:creationId xmlns:p14="http://schemas.microsoft.com/office/powerpoint/2010/main" val="3019259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 err="1"/>
              <a:t>CryptoBib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r>
              <a:rPr lang="en-GB" dirty="0" err="1"/>
              <a:t>CryptoBib</a:t>
            </a:r>
            <a:r>
              <a:rPr lang="en-GB" dirty="0"/>
              <a:t> is a </a:t>
            </a:r>
            <a:r>
              <a:rPr lang="en-GB" dirty="0" err="1"/>
              <a:t>BibTeX</a:t>
            </a:r>
            <a:r>
              <a:rPr lang="en-GB" dirty="0"/>
              <a:t> database containing papers related to Cryptography, with manually checked entries and uniform </a:t>
            </a:r>
            <a:r>
              <a:rPr lang="en-GB" dirty="0" err="1"/>
              <a:t>BibTeX</a:t>
            </a:r>
            <a:r>
              <a:rPr lang="en-GB" dirty="0"/>
              <a:t> data. </a:t>
            </a:r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cryptobib.di.ens.fr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600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Advanced Commands</a:t>
            </a:r>
          </a:p>
        </p:txBody>
      </p:sp>
    </p:spTree>
    <p:extLst>
      <p:ext uri="{BB962C8B-B14F-4D97-AF65-F5344CB8AC3E}">
        <p14:creationId xmlns:p14="http://schemas.microsoft.com/office/powerpoint/2010/main" val="262639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Git Branches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4222680"/>
            <a:ext cx="9071640" cy="4384440"/>
          </a:xfrm>
        </p:spPr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A branch represents a independent line of development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There are local and remote branches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" y="1310640"/>
            <a:ext cx="5760720" cy="21413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4492" y="3148757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Free backups for everyone!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1022D3-CE89-F648-94ED-39D8CE26AF89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rtl="0" hangingPunct="0">
              <a:tabLst/>
              <a:defRPr lang="en-GB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en-GB" dirty="0">
                <a:solidFill>
                  <a:sysClr val="windowText" lastClr="000000"/>
                </a:solidFill>
              </a:rPr>
              <a:t>About Version Control (2)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992308" y="231095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Git Branches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999" y="1588633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List all branches in your repository: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2308" y="2221066"/>
            <a:ext cx="152924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998" y="2927351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Create a new branch: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997" y="4266069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Delete a branch: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8007" y="5604787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Switch to /checkout a branch:</a:t>
            </a:r>
          </a:p>
        </p:txBody>
      </p:sp>
      <p:sp>
        <p:nvSpPr>
          <p:cNvPr id="11" name="Freeform: Shape 6"/>
          <p:cNvSpPr/>
          <p:nvPr/>
        </p:nvSpPr>
        <p:spPr>
          <a:xfrm>
            <a:off x="992308" y="3684942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reeform: Shape 6"/>
          <p:cNvSpPr/>
          <p:nvPr/>
        </p:nvSpPr>
        <p:spPr>
          <a:xfrm>
            <a:off x="992308" y="5069942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reeform: Shape 6"/>
          <p:cNvSpPr/>
          <p:nvPr/>
        </p:nvSpPr>
        <p:spPr>
          <a:xfrm>
            <a:off x="992308" y="6517640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2308" y="3640180"/>
            <a:ext cx="2756052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2308" y="4994859"/>
            <a:ext cx="299105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 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-d &lt;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branch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2308" y="6470036"/>
            <a:ext cx="2936230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checkout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61642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1020179" y="3589023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-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0179" y="3544261"/>
            <a:ext cx="3366925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 &lt;some feature&gt;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319" y="1563480"/>
            <a:ext cx="4191000" cy="1714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9" y="4176797"/>
            <a:ext cx="3978623" cy="32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4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761099" y="1563480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-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7779" y="1518719"/>
            <a:ext cx="3617635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checkout &lt;some feature&gt;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80" y="1987166"/>
            <a:ext cx="3392667" cy="2418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339" y="5435150"/>
            <a:ext cx="4414061" cy="2124525"/>
          </a:xfrm>
          <a:prstGeom prst="rect">
            <a:avLst/>
          </a:prstGeom>
        </p:spPr>
      </p:pic>
      <p:sp>
        <p:nvSpPr>
          <p:cNvPr id="9" name="Freeform: Shape 6"/>
          <p:cNvSpPr/>
          <p:nvPr/>
        </p:nvSpPr>
        <p:spPr>
          <a:xfrm>
            <a:off x="761098" y="4441200"/>
            <a:ext cx="6104522" cy="106557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 touch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 git add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endParaRPr lang="en-GB" sz="2200" dirty="0"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 git commit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–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 “add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test.txt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826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992308" y="231095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- Merge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999" y="1588633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Merge branch back to current branch: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2308" y="2221066"/>
            <a:ext cx="2617746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merge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998" y="2927351"/>
            <a:ext cx="9402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Merge branch (but always create a </a:t>
            </a:r>
            <a:r>
              <a:rPr lang="en-US" sz="3200"/>
              <a:t>merge commit</a:t>
            </a:r>
            <a:r>
              <a:rPr lang="en-US" sz="3200" dirty="0"/>
              <a:t>):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997" y="4266069"/>
            <a:ext cx="69331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Several types of possible merges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/>
              <a:t>Fast-forward merge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/>
              <a:t>3-way merge</a:t>
            </a:r>
          </a:p>
        </p:txBody>
      </p:sp>
      <p:sp>
        <p:nvSpPr>
          <p:cNvPr id="11" name="Freeform: Shape 6"/>
          <p:cNvSpPr/>
          <p:nvPr/>
        </p:nvSpPr>
        <p:spPr>
          <a:xfrm>
            <a:off x="992308" y="3684942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2308" y="3640180"/>
            <a:ext cx="3435021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merge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--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no-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ff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099197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/>
        </p:nvSpPr>
        <p:spPr>
          <a:xfrm>
            <a:off x="761099" y="1563479"/>
            <a:ext cx="6127381" cy="69501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Fast-Forward Merge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7779" y="1518719"/>
            <a:ext cx="3299150" cy="73977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checkout master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merge &lt;some feature&gt;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669" y="2823818"/>
            <a:ext cx="4012299" cy="1767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783" y="5286487"/>
            <a:ext cx="3818070" cy="20960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3999" y="2368730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Before merging: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368" y="4591474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After merging:</a:t>
            </a:r>
          </a:p>
        </p:txBody>
      </p:sp>
    </p:spTree>
    <p:extLst>
      <p:ext uri="{BB962C8B-B14F-4D97-AF65-F5344CB8AC3E}">
        <p14:creationId xmlns:p14="http://schemas.microsoft.com/office/powerpoint/2010/main" val="1777537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38" y="2605261"/>
            <a:ext cx="3591560" cy="2306987"/>
          </a:xfrm>
          <a:prstGeom prst="rect">
            <a:avLst/>
          </a:prstGeom>
        </p:spPr>
      </p:pic>
      <p:sp>
        <p:nvSpPr>
          <p:cNvPr id="7" name="Freeform: Shape 6"/>
          <p:cNvSpPr/>
          <p:nvPr/>
        </p:nvSpPr>
        <p:spPr>
          <a:xfrm>
            <a:off x="761099" y="1563479"/>
            <a:ext cx="6127381" cy="69501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3-way Merge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7779" y="1518719"/>
            <a:ext cx="3299150" cy="73977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checkout master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merge &lt;some feature&gt;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999" y="2368730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Before merging: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368" y="4591474"/>
            <a:ext cx="693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After merging: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83" y="5176249"/>
            <a:ext cx="4342071" cy="229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50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Merge conflicts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3999" y="1743890"/>
            <a:ext cx="9071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If two branches change the same part of the same file, </a:t>
            </a:r>
            <a:r>
              <a:rPr lang="en-US" sz="3200" dirty="0" err="1"/>
              <a:t>git</a:t>
            </a:r>
            <a:r>
              <a:rPr lang="en-US" sz="3200" dirty="0"/>
              <a:t> can’t handle the conflict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69" y="3001518"/>
            <a:ext cx="6667500" cy="1536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3999" y="4992186"/>
            <a:ext cx="9071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Resolve conflict manually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dirty="0"/>
              <a:t>Commit resolved conflict</a:t>
            </a:r>
          </a:p>
        </p:txBody>
      </p:sp>
    </p:spTree>
    <p:extLst>
      <p:ext uri="{BB962C8B-B14F-4D97-AF65-F5344CB8AC3E}">
        <p14:creationId xmlns:p14="http://schemas.microsoft.com/office/powerpoint/2010/main" val="82767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Remote branches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999" y="1563480"/>
            <a:ext cx="637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Publish/Push a local branch: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3999" y="3011280"/>
            <a:ext cx="637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Pull a remote branch: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998" y="4459080"/>
            <a:ext cx="7375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/>
              <a:t>List all branches (local and remote):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03998" y="5739240"/>
            <a:ext cx="7375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Delete remote branch</a:t>
            </a:r>
          </a:p>
        </p:txBody>
      </p:sp>
      <p:sp>
        <p:nvSpPr>
          <p:cNvPr id="11" name="Freeform: Shape 6"/>
          <p:cNvSpPr/>
          <p:nvPr/>
        </p:nvSpPr>
        <p:spPr>
          <a:xfrm>
            <a:off x="992308" y="231095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reeform: Shape 6"/>
          <p:cNvSpPr/>
          <p:nvPr/>
        </p:nvSpPr>
        <p:spPr>
          <a:xfrm>
            <a:off x="992307" y="520655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reeform: Shape 6"/>
          <p:cNvSpPr/>
          <p:nvPr/>
        </p:nvSpPr>
        <p:spPr>
          <a:xfrm>
            <a:off x="992308" y="3819184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reeform: Shape 6"/>
          <p:cNvSpPr/>
          <p:nvPr/>
        </p:nvSpPr>
        <p:spPr>
          <a:xfrm>
            <a:off x="992306" y="6491655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2308" y="2221066"/>
            <a:ext cx="3195275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push origin &lt;branch&gt;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2308" y="3758754"/>
            <a:ext cx="6528816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checkout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–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 &lt;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localbranch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&gt; origin/&lt;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remotebranch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&gt;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2308" y="5116666"/>
            <a:ext cx="1818937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branch -a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1773" y="6402133"/>
            <a:ext cx="4980892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push origin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--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delete &lt;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remotebranch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&gt;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276663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19" y="3488830"/>
            <a:ext cx="5484319" cy="3920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3999" y="1563480"/>
            <a:ext cx="84266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Move a branch to a new base commit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Maintain linear project history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dirty="0"/>
              <a:t>Don’t loose history from a branch</a:t>
            </a:r>
          </a:p>
        </p:txBody>
      </p:sp>
    </p:spTree>
    <p:extLst>
      <p:ext uri="{BB962C8B-B14F-4D97-AF65-F5344CB8AC3E}">
        <p14:creationId xmlns:p14="http://schemas.microsoft.com/office/powerpoint/2010/main" val="21382136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269" y="3789680"/>
            <a:ext cx="4991100" cy="353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7240" y="1563480"/>
            <a:ext cx="75742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Master branch has progressed since the start of a feature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3200" dirty="0"/>
              <a:t>The feature depends on some commits of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209504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0969-4949-D84F-9358-884C3104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E669-A661-874C-8FAD-3315656F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workshop does not tell you: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Good coding collaborative practice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How to be a “git master”</a:t>
            </a:r>
          </a:p>
          <a:p>
            <a:r>
              <a:rPr lang="en-GB" dirty="0"/>
              <a:t>But does tell you: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How to use git well when collaborating on a paper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How to use it </a:t>
            </a:r>
            <a:r>
              <a:rPr lang="en-GB" b="1" dirty="0"/>
              <a:t>practically</a:t>
            </a:r>
            <a:endParaRPr lang="en-GB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951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" y="1563480"/>
            <a:ext cx="7574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Solution 1: Merge directly with a 3-way merge and a merge commit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69" y="3291840"/>
            <a:ext cx="64897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66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" y="156348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Solution 2: Rebase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2825640"/>
            <a:ext cx="6169660" cy="40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58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" y="156348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Solution 2: fast-forward merge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819" y="3009900"/>
            <a:ext cx="584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13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" y="156348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Golden Rule of Rebasing: Don’t rebase public branches</a:t>
            </a:r>
          </a:p>
          <a:p>
            <a:pPr marL="914400" lvl="1" indent="-457200">
              <a:buFont typeface="Courier New" charset="0"/>
              <a:buChar char="o"/>
            </a:pPr>
            <a:r>
              <a:rPr lang="en-US" sz="3200" dirty="0"/>
              <a:t>Example: Rebase the master branch onto your feature branch</a:t>
            </a:r>
          </a:p>
          <a:p>
            <a:pPr marL="914400" lvl="1" indent="-457200">
              <a:buFont typeface="Courier New" charset="0"/>
              <a:buChar char="o"/>
            </a:pPr>
            <a:endParaRPr lang="en-US" sz="3200" dirty="0"/>
          </a:p>
          <a:p>
            <a:pPr marL="457200" indent="-457200">
              <a:buFont typeface="Courier New" charset="0"/>
              <a:buChar char="o"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40" y="3713467"/>
            <a:ext cx="6527800" cy="36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74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Git Branches </a:t>
            </a:r>
            <a:r>
              <a:rPr lang="mr-IN" dirty="0"/>
              <a:t>–</a:t>
            </a:r>
            <a:r>
              <a:rPr lang="en-GB" dirty="0"/>
              <a:t> Rebasing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7419" y="4740217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2800" dirty="0"/>
              <a:t>This </a:t>
            </a:r>
            <a:r>
              <a:rPr lang="en-US" sz="2800" b="1" dirty="0"/>
              <a:t>only</a:t>
            </a:r>
            <a:r>
              <a:rPr lang="en-US" sz="2800" dirty="0"/>
              <a:t> happens in </a:t>
            </a:r>
            <a:r>
              <a:rPr lang="en-US" sz="2800" b="1" dirty="0"/>
              <a:t>your</a:t>
            </a:r>
            <a:r>
              <a:rPr lang="en-US" sz="2800" dirty="0"/>
              <a:t> repository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2800" dirty="0"/>
              <a:t>Everyone else will work on the old master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2800" dirty="0"/>
              <a:t>Rebase creates new commits </a:t>
            </a:r>
            <a:r>
              <a:rPr lang="mr-IN" sz="2800" dirty="0"/>
              <a:t>–</a:t>
            </a: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thinks that your master branches diverge from the other master</a:t>
            </a:r>
          </a:p>
          <a:p>
            <a:pPr marL="457200" indent="-457200">
              <a:buFont typeface="Courier New" charset="0"/>
              <a:buChar char="o"/>
            </a:pPr>
            <a:r>
              <a:rPr lang="en-US" sz="2800" dirty="0"/>
              <a:t>Merging them together will results in a merge commit with two different histories</a:t>
            </a:r>
          </a:p>
          <a:p>
            <a:pPr marL="914400" lvl="1" indent="-457200">
              <a:buFont typeface="Courier New" charset="0"/>
              <a:buChar char="o"/>
            </a:pPr>
            <a:endParaRPr lang="en-US" sz="2800" dirty="0"/>
          </a:p>
          <a:p>
            <a:pPr marL="457200" indent="-457200">
              <a:buFont typeface="Courier New" charset="0"/>
              <a:buChar char="o"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99" y="1366507"/>
            <a:ext cx="6011721" cy="337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6"/>
          <p:cNvSpPr/>
          <p:nvPr/>
        </p:nvSpPr>
        <p:spPr>
          <a:xfrm>
            <a:off x="936358" y="3826078"/>
            <a:ext cx="6104521" cy="32580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Git Submodules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84198"/>
            <a:ext cx="9071640" cy="1359002"/>
          </a:xfrm>
        </p:spPr>
        <p:txBody>
          <a:bodyPr/>
          <a:lstStyle/>
          <a:p>
            <a:pPr marL="457200" indent="-457200">
              <a:buFont typeface="Courier New" charset="0"/>
              <a:buChar char="o"/>
            </a:pPr>
            <a:r>
              <a:rPr lang="en-GB" sz="3200" dirty="0"/>
              <a:t>Use other git repository in your git repository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Use external libraries managed in a git repository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6358" y="3781316"/>
            <a:ext cx="6216423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submodule add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&lt;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link to repository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&gt; &lt;directory&gt;</a:t>
            </a:r>
          </a:p>
        </p:txBody>
      </p:sp>
      <p:sp>
        <p:nvSpPr>
          <p:cNvPr id="6" name="Freeform: Shape 6"/>
          <p:cNvSpPr/>
          <p:nvPr/>
        </p:nvSpPr>
        <p:spPr>
          <a:xfrm>
            <a:off x="936359" y="5138392"/>
            <a:ext cx="6104520" cy="36161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936358" y="6483926"/>
            <a:ext cx="6363601" cy="350104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319" y="2972163"/>
            <a:ext cx="637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/>
              <a:t>Create a new submodule: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998" y="4403586"/>
            <a:ext cx="7969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Clone a </a:t>
            </a:r>
            <a:r>
              <a:rPr lang="en-US" sz="3200" dirty="0" err="1"/>
              <a:t>git</a:t>
            </a:r>
            <a:r>
              <a:rPr lang="en-US" sz="3200" dirty="0"/>
              <a:t> repository with submodules: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0406" y="5101552"/>
            <a:ext cx="5137730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clone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--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recursive &lt;link to repository&gt;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998" y="5684235"/>
            <a:ext cx="7969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US" sz="3200" dirty="0"/>
              <a:t>Update a submodule: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6358" y="6418703"/>
            <a:ext cx="3527354" cy="41532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$ git 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submodule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update </a:t>
            </a:r>
            <a:r>
              <a:rPr lang="mr-IN" sz="2200" dirty="0">
                <a:latin typeface="Liberation Sans" pitchFamily="18"/>
                <a:ea typeface="Noto Sans CJK SC Regular" pitchFamily="2"/>
                <a:cs typeface="FreeSans" pitchFamily="2"/>
              </a:rPr>
              <a:t>--</a:t>
            </a:r>
            <a:r>
              <a:rPr lang="de-AT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init</a:t>
            </a:r>
            <a:r>
              <a:rPr lang="de-AT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 dirty="0" err="1"/>
              <a:t>CryptoBib</a:t>
            </a:r>
            <a:endParaRPr lang="en-GB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r>
              <a:rPr lang="en-GB" dirty="0" err="1"/>
              <a:t>CryptoBib</a:t>
            </a:r>
            <a:r>
              <a:rPr lang="en-GB" dirty="0"/>
              <a:t> is a </a:t>
            </a:r>
            <a:r>
              <a:rPr lang="en-GB" dirty="0" err="1"/>
              <a:t>BibTeX</a:t>
            </a:r>
            <a:r>
              <a:rPr lang="en-GB" dirty="0"/>
              <a:t> database containing papers related to Cryptography, with manually checked entries and uniform </a:t>
            </a:r>
            <a:r>
              <a:rPr lang="en-GB" dirty="0" err="1"/>
              <a:t>BibTeX</a:t>
            </a:r>
            <a:r>
              <a:rPr lang="en-GB" dirty="0"/>
              <a:t> data. </a:t>
            </a:r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cryptobib.di.ens.fr</a:t>
            </a:r>
            <a:endParaRPr lang="en-GB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769040"/>
            <a:ext cx="9071640" cy="5149920"/>
          </a:xfrm>
        </p:spPr>
        <p:txBody>
          <a:bodyPr>
            <a:normAutofit/>
          </a:bodyPr>
          <a:lstStyle/>
          <a:p>
            <a:pPr marL="457200" indent="-457200">
              <a:buFont typeface="Courier New" charset="0"/>
              <a:buChar char="o"/>
            </a:pPr>
            <a:r>
              <a:rPr lang="en-GB" sz="3200" dirty="0"/>
              <a:t>Web-based git/version control repository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Distributed version control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Source code management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20 million users (57 million repositories) </a:t>
            </a:r>
            <a:r>
              <a:rPr lang="mr-IN" sz="3200" dirty="0"/>
              <a:t>–</a:t>
            </a:r>
            <a:r>
              <a:rPr lang="en-GB" sz="3200" dirty="0"/>
              <a:t> largest host of source code in the world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Offers public and private repositories</a:t>
            </a:r>
          </a:p>
          <a:p>
            <a:pPr marL="457200" indent="-457200">
              <a:buFont typeface="Courier New" charset="0"/>
              <a:buChar char="o"/>
            </a:pPr>
            <a:r>
              <a:rPr lang="en-GB" sz="3200" dirty="0"/>
              <a:t>Free private repositories with an academic email address</a:t>
            </a:r>
          </a:p>
        </p:txBody>
      </p:sp>
    </p:spTree>
    <p:extLst>
      <p:ext uri="{BB962C8B-B14F-4D97-AF65-F5344CB8AC3E}">
        <p14:creationId xmlns:p14="http://schemas.microsoft.com/office/powerpoint/2010/main" val="8919831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 </a:t>
            </a:r>
            <a:r>
              <a:rPr lang="en-GB" dirty="0">
                <a:sym typeface="Wingdings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114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the following repository:</a:t>
            </a:r>
          </a:p>
          <a:p>
            <a:pPr lvl="1"/>
            <a:r>
              <a:rPr lang="en-US" dirty="0">
                <a:hlinkClick r:id="rId2"/>
              </a:rPr>
              <a:t>https://github.com/TheBananaMan/exercise4.git</a:t>
            </a:r>
            <a:endParaRPr lang="en-US" dirty="0"/>
          </a:p>
          <a:p>
            <a:r>
              <a:rPr lang="en-US" dirty="0"/>
              <a:t>Create a branch with your name</a:t>
            </a:r>
          </a:p>
          <a:p>
            <a:r>
              <a:rPr lang="en-US" dirty="0"/>
              <a:t>Edit the file ”</a:t>
            </a:r>
            <a:r>
              <a:rPr lang="en-US" dirty="0" err="1"/>
              <a:t>test.txt</a:t>
            </a:r>
            <a:r>
              <a:rPr lang="en-US" dirty="0"/>
              <a:t>” in your branch and write your name in it</a:t>
            </a:r>
          </a:p>
          <a:p>
            <a:r>
              <a:rPr lang="en-US" dirty="0"/>
              <a:t>Upload your branch to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96278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4359" y="301320"/>
            <a:ext cx="9071640" cy="1262160"/>
          </a:xfrm>
        </p:spPr>
        <p:txBody>
          <a:bodyPr/>
          <a:lstStyle/>
          <a:p>
            <a:pPr lvl="0"/>
            <a:r>
              <a:rPr lang="en-GB" dirty="0"/>
              <a:t>Installing git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655999"/>
            <a:ext cx="8568000" cy="15840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Linux</a:t>
            </a:r>
            <a:r>
              <a:rPr lang="en-GB" dirty="0"/>
              <a:t>: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sp>
        <p:nvSpPr>
          <p:cNvPr id="4" name="Freeform: Shape 3"/>
          <p:cNvSpPr/>
          <p:nvPr/>
        </p:nvSpPr>
        <p:spPr>
          <a:xfrm>
            <a:off x="936000" y="2173680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999" y="2160000"/>
            <a:ext cx="7632000" cy="402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sudo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apt-get install git-all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648000" y="2808000"/>
            <a:ext cx="8568000" cy="15840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Mac OS: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80000" y="3311999"/>
            <a:ext cx="6500347" cy="7395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Download from: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https://git-scm.com/download/mac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Or use 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brew: brew install git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576000" y="4110840"/>
            <a:ext cx="8568000" cy="15840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General link (including Windows): 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sp>
        <p:nvSpPr>
          <p:cNvPr id="11" name="Freeform: Shape 10"/>
          <p:cNvSpPr/>
          <p:nvPr/>
        </p:nvSpPr>
        <p:spPr>
          <a:xfrm>
            <a:off x="936000" y="5133028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999" y="5097170"/>
            <a:ext cx="3976066" cy="41519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lvl="0" hangingPunct="0"/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https://git-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scm.com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/downloads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your branch back to the master branch</a:t>
            </a:r>
          </a:p>
          <a:p>
            <a:endParaRPr lang="en-US" dirty="0"/>
          </a:p>
          <a:p>
            <a:r>
              <a:rPr lang="en-US" dirty="0"/>
              <a:t>Overall goal: All your names should be in </a:t>
            </a:r>
            <a:r>
              <a:rPr lang="en-US" dirty="0" err="1"/>
              <a:t>test.txt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720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repository with </a:t>
            </a:r>
            <a:r>
              <a:rPr lang="en-US" dirty="0" err="1"/>
              <a:t>CryptoBib</a:t>
            </a:r>
            <a:r>
              <a:rPr lang="en-US" dirty="0"/>
              <a:t> as a submodule</a:t>
            </a:r>
          </a:p>
        </p:txBody>
      </p:sp>
    </p:spTree>
    <p:extLst>
      <p:ext uri="{BB962C8B-B14F-4D97-AF65-F5344CB8AC3E}">
        <p14:creationId xmlns:p14="http://schemas.microsoft.com/office/powerpoint/2010/main" val="19771952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Checkout the following repository (which contains </a:t>
            </a:r>
            <a:r>
              <a:rPr lang="en-US" dirty="0" err="1"/>
              <a:t>CryptoBib</a:t>
            </a:r>
            <a:r>
              <a:rPr lang="en-US" dirty="0"/>
              <a:t> as a submodule)</a:t>
            </a:r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github.com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TheBananaMan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testwithcryptobib.git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07826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US" dirty="0">
                <a:hlinkClick r:id="rId2"/>
              </a:rPr>
              <a:t>https://git-scm.com/book/en/v2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>
                <a:hlinkClick r:id="rId3"/>
              </a:rPr>
              <a:t>https://www.atlassian.com/git/tutorials</a:t>
            </a:r>
            <a:endParaRPr lang="en-US" dirty="0"/>
          </a:p>
          <a:p>
            <a:pPr marL="571500" indent="-571500">
              <a:buFont typeface="Courier New" charset="0"/>
              <a:buChar char="o"/>
            </a:pPr>
            <a:r>
              <a:rPr lang="en-US" dirty="0">
                <a:hlinkClick r:id="rId4"/>
              </a:rPr>
              <a:t>https://www.git-tower.com/blog/git-cheat-sheet/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2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160"/>
          </a:xfrm>
        </p:spPr>
        <p:txBody>
          <a:bodyPr/>
          <a:lstStyle/>
          <a:p>
            <a:pPr lvl="0"/>
            <a:r>
              <a:rPr lang="en-GB"/>
              <a:t>First-Time Git Setup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1007999" y="2317680"/>
            <a:ext cx="5832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80000" y="2308680"/>
            <a:ext cx="57600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 global user.name “John Doe”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1007999" y="3420000"/>
            <a:ext cx="7776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999" y="3388680"/>
            <a:ext cx="7272000" cy="715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 global user.email “johndoe@example.com”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1007999" y="4536000"/>
            <a:ext cx="7776000" cy="34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7999" y="4504680"/>
            <a:ext cx="4839315" cy="41526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 global </a:t>
            </a: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core.editor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r>
              <a:rPr lang="en-GB" sz="2200" dirty="0" err="1">
                <a:latin typeface="Liberation Sans" pitchFamily="18"/>
                <a:ea typeface="Noto Sans CJK SC Regular" pitchFamily="2"/>
                <a:cs typeface="FreeSans" pitchFamily="2"/>
              </a:rPr>
              <a:t>nano</a:t>
            </a:r>
            <a:r>
              <a:rPr lang="en-GB" sz="2200" dirty="0">
                <a:latin typeface="Liberation Sans" pitchFamily="18"/>
                <a:ea typeface="Noto Sans CJK SC Regular" pitchFamily="2"/>
                <a:cs typeface="FreeSans" pitchFamily="2"/>
              </a:rPr>
              <a:t> </a:t>
            </a:r>
            <a:endParaRPr lang="en-GB" sz="2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936000" y="5544000"/>
            <a:ext cx="7776000" cy="14263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DDDDDD"/>
          </a:solidFill>
          <a:ln w="0">
            <a:solidFill>
              <a:srgbClr val="DDDDDD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22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7999" y="5584680"/>
            <a:ext cx="4600596" cy="138815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$ git config -- list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2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user.name</a:t>
            </a: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=John Doe</a:t>
            </a:r>
            <a:b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</a:b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  <a:hlinkClick r:id="rId3"/>
              </a:rPr>
              <a:t>user.email=johndoe@example.com</a:t>
            </a:r>
            <a:b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</a:br>
            <a:r>
              <a:rPr lang="en-GB" sz="2200" b="0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...</a:t>
            </a:r>
          </a:p>
        </p:txBody>
      </p:sp>
      <p:sp>
        <p:nvSpPr>
          <p:cNvPr id="11" name="Text Placeholder 10"/>
          <p:cNvSpPr txBox="1">
            <a:spLocks noGrp="1"/>
          </p:cNvSpPr>
          <p:nvPr>
            <p:ph type="body" idx="4294967295"/>
          </p:nvPr>
        </p:nvSpPr>
        <p:spPr>
          <a:xfrm>
            <a:off x="504359" y="1769400"/>
            <a:ext cx="9071640" cy="6786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Configure name</a:t>
            </a:r>
          </a:p>
        </p:txBody>
      </p:sp>
      <p:sp>
        <p:nvSpPr>
          <p:cNvPr id="12" name="Text Placeholder 11"/>
          <p:cNvSpPr txBox="1">
            <a:spLocks noGrp="1"/>
          </p:cNvSpPr>
          <p:nvPr>
            <p:ph type="body" idx="4294967295"/>
          </p:nvPr>
        </p:nvSpPr>
        <p:spPr>
          <a:xfrm>
            <a:off x="432000" y="2813400"/>
            <a:ext cx="9071640" cy="6786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Configure email address</a:t>
            </a:r>
          </a:p>
        </p:txBody>
      </p:sp>
      <p:sp>
        <p:nvSpPr>
          <p:cNvPr id="13" name="Text Placeholder 12"/>
          <p:cNvSpPr txBox="1">
            <a:spLocks noGrp="1"/>
          </p:cNvSpPr>
          <p:nvPr>
            <p:ph type="body" idx="4294967295"/>
          </p:nvPr>
        </p:nvSpPr>
        <p:spPr>
          <a:xfrm>
            <a:off x="432000" y="3924000"/>
            <a:ext cx="9071640" cy="678600"/>
          </a:xfrm>
        </p:spPr>
        <p:txBody>
          <a:bodyPr/>
          <a:lstStyle/>
          <a:p>
            <a:pPr marL="457200" lvl="0" indent="-457200">
              <a:buSzPct val="45000"/>
              <a:buFont typeface="Courier New" charset="0"/>
              <a:buChar char="o"/>
            </a:pPr>
            <a:r>
              <a:rPr lang="en-GB" sz="3200" dirty="0"/>
              <a:t>Configure editor for commit messages</a:t>
            </a:r>
          </a:p>
        </p:txBody>
      </p:sp>
      <p:sp>
        <p:nvSpPr>
          <p:cNvPr id="14" name="Text Placeholder 13"/>
          <p:cNvSpPr txBox="1">
            <a:spLocks noGrp="1"/>
          </p:cNvSpPr>
          <p:nvPr>
            <p:ph type="body" idx="4294967295"/>
          </p:nvPr>
        </p:nvSpPr>
        <p:spPr>
          <a:xfrm>
            <a:off x="360359" y="4968000"/>
            <a:ext cx="9071640" cy="678600"/>
          </a:xfrm>
        </p:spPr>
        <p:txBody>
          <a:bodyPr/>
          <a:lstStyle/>
          <a:p>
            <a:pPr marL="571500" lvl="0" indent="-571500">
              <a:buSzPct val="45000"/>
              <a:buFont typeface="Courier New" charset="0"/>
              <a:buChar char="o"/>
            </a:pPr>
            <a:r>
              <a:rPr lang="en-GB" sz="3200" dirty="0"/>
              <a:t>Check settings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Basic Commands</a:t>
            </a:r>
          </a:p>
        </p:txBody>
      </p:sp>
    </p:spTree>
    <p:extLst>
      <p:ext uri="{BB962C8B-B14F-4D97-AF65-F5344CB8AC3E}">
        <p14:creationId xmlns:p14="http://schemas.microsoft.com/office/powerpoint/2010/main" val="67398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Courier New" charset="0"/>
              <a:buChar char="o"/>
            </a:pPr>
            <a:r>
              <a:rPr lang="en-GB" sz="3200" dirty="0"/>
              <a:t>Get a copy of an existing remote repository on your local machine</a:t>
            </a:r>
          </a:p>
          <a:p>
            <a:pPr marL="571500" indent="-571500">
              <a:buFont typeface="Courier New" charset="0"/>
              <a:buChar char="o"/>
            </a:pPr>
            <a:r>
              <a:rPr lang="en-GB" sz="3200" dirty="0"/>
              <a:t>The typical way to start any project</a:t>
            </a:r>
          </a:p>
        </p:txBody>
      </p:sp>
    </p:spTree>
    <p:extLst>
      <p:ext uri="{BB962C8B-B14F-4D97-AF65-F5344CB8AC3E}">
        <p14:creationId xmlns:p14="http://schemas.microsoft.com/office/powerpoint/2010/main" val="17794861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1952</Words>
  <Application>Microsoft Macintosh PowerPoint</Application>
  <PresentationFormat>Custom</PresentationFormat>
  <Paragraphs>378</Paragraphs>
  <Slides>63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Courier New</vt:lpstr>
      <vt:lpstr>Liberation Sans</vt:lpstr>
      <vt:lpstr>Liberation Serif</vt:lpstr>
      <vt:lpstr>StarSymbol</vt:lpstr>
      <vt:lpstr>Default</vt:lpstr>
      <vt:lpstr>Git Training Rachel Player Jordy Gennissen + kind volunteer(s)  Royal Holloway University of London 15 February 2019 </vt:lpstr>
      <vt:lpstr>Motivation</vt:lpstr>
      <vt:lpstr>About Version Control (1)</vt:lpstr>
      <vt:lpstr>Free backups for everyone! </vt:lpstr>
      <vt:lpstr>Disclaimer</vt:lpstr>
      <vt:lpstr>Installing git</vt:lpstr>
      <vt:lpstr>First-Time Git Setup</vt:lpstr>
      <vt:lpstr>Basic Commands</vt:lpstr>
      <vt:lpstr>git clone</vt:lpstr>
      <vt:lpstr>git status</vt:lpstr>
      <vt:lpstr>git add</vt:lpstr>
      <vt:lpstr>git commit</vt:lpstr>
      <vt:lpstr>git push</vt:lpstr>
      <vt:lpstr>git pull</vt:lpstr>
      <vt:lpstr>git log</vt:lpstr>
      <vt:lpstr>Exercise </vt:lpstr>
      <vt:lpstr>Exercises</vt:lpstr>
      <vt:lpstr>Exercise 1</vt:lpstr>
      <vt:lpstr>Exercise 2</vt:lpstr>
      <vt:lpstr>Exercise 3</vt:lpstr>
      <vt:lpstr>Advanced Commands</vt:lpstr>
      <vt:lpstr>Git IDs </vt:lpstr>
      <vt:lpstr>git checkout</vt:lpstr>
      <vt:lpstr>git diff</vt:lpstr>
      <vt:lpstr>.gitignore</vt:lpstr>
      <vt:lpstr>git mv</vt:lpstr>
      <vt:lpstr>git rm</vt:lpstr>
      <vt:lpstr>git stash trick</vt:lpstr>
      <vt:lpstr>Exercise </vt:lpstr>
      <vt:lpstr>Exercise 4</vt:lpstr>
      <vt:lpstr>Demo </vt:lpstr>
      <vt:lpstr>Exercise </vt:lpstr>
      <vt:lpstr>Exercise 5</vt:lpstr>
      <vt:lpstr>Exercise 6</vt:lpstr>
      <vt:lpstr>Useful Stuff for Paper Writing</vt:lpstr>
      <vt:lpstr>Github</vt:lpstr>
      <vt:lpstr>CryptoBib</vt:lpstr>
      <vt:lpstr>Advanced Commands</vt:lpstr>
      <vt:lpstr>Git Branches</vt:lpstr>
      <vt:lpstr>Git Branches</vt:lpstr>
      <vt:lpstr>Git Branches - Example</vt:lpstr>
      <vt:lpstr>Git Branches - Example</vt:lpstr>
      <vt:lpstr>Git Branches - Merge</vt:lpstr>
      <vt:lpstr>Git Branches – Fast-Forward Merge</vt:lpstr>
      <vt:lpstr>Git Branches – 3-way Merge</vt:lpstr>
      <vt:lpstr>Git Branches – Merge conflicts</vt:lpstr>
      <vt:lpstr>Git Branches – Remote branches</vt:lpstr>
      <vt:lpstr>Git Branches – Rebasing</vt:lpstr>
      <vt:lpstr>Git Branches – Rebasing</vt:lpstr>
      <vt:lpstr>Git Branches – Rebasing</vt:lpstr>
      <vt:lpstr>Git Branches – Rebasing</vt:lpstr>
      <vt:lpstr>Git Branches – Rebasing</vt:lpstr>
      <vt:lpstr>Git Branches – Rebasing</vt:lpstr>
      <vt:lpstr>Git Branches – Rebasing</vt:lpstr>
      <vt:lpstr>Git Submodules</vt:lpstr>
      <vt:lpstr>CryptoBib</vt:lpstr>
      <vt:lpstr>Github</vt:lpstr>
      <vt:lpstr>Exercise </vt:lpstr>
      <vt:lpstr>Exercise 4</vt:lpstr>
      <vt:lpstr>Exercise 5</vt:lpstr>
      <vt:lpstr>Exercise 6</vt:lpstr>
      <vt:lpstr>Exercise 7</vt:lpstr>
      <vt:lpstr>Further Tutorials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cp:lastModifiedBy>Gennissen, Jordy (2017)</cp:lastModifiedBy>
  <cp:revision>110</cp:revision>
  <cp:lastPrinted>2019-01-18T16:39:59Z</cp:lastPrinted>
  <dcterms:created xsi:type="dcterms:W3CDTF">2017-02-24T15:56:31Z</dcterms:created>
  <dcterms:modified xsi:type="dcterms:W3CDTF">2019-01-18T16:40:58Z</dcterms:modified>
</cp:coreProperties>
</file>