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317" r:id="rId6"/>
    <p:sldId id="260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07" r:id="rId17"/>
    <p:sldId id="297" r:id="rId18"/>
    <p:sldId id="298" r:id="rId19"/>
    <p:sldId id="300" r:id="rId20"/>
    <p:sldId id="301" r:id="rId21"/>
    <p:sldId id="318" r:id="rId22"/>
    <p:sldId id="321" r:id="rId23"/>
    <p:sldId id="281" r:id="rId24"/>
    <p:sldId id="263" r:id="rId25"/>
    <p:sldId id="265" r:id="rId26"/>
    <p:sldId id="280" r:id="rId27"/>
    <p:sldId id="279" r:id="rId28"/>
    <p:sldId id="319" r:id="rId29"/>
    <p:sldId id="322" r:id="rId30"/>
    <p:sldId id="323" r:id="rId31"/>
    <p:sldId id="327" r:id="rId32"/>
    <p:sldId id="326" r:id="rId33"/>
    <p:sldId id="324" r:id="rId34"/>
    <p:sldId id="325" r:id="rId35"/>
    <p:sldId id="295" r:id="rId36"/>
    <p:sldId id="329" r:id="rId37"/>
    <p:sldId id="328" r:id="rId38"/>
    <p:sldId id="306" r:id="rId39"/>
    <p:sldId id="269" r:id="rId40"/>
    <p:sldId id="285" r:id="rId41"/>
    <p:sldId id="286" r:id="rId42"/>
    <p:sldId id="287" r:id="rId43"/>
    <p:sldId id="289" r:id="rId44"/>
    <p:sldId id="288" r:id="rId45"/>
    <p:sldId id="290" r:id="rId46"/>
    <p:sldId id="291" r:id="rId47"/>
    <p:sldId id="292" r:id="rId48"/>
    <p:sldId id="293" r:id="rId49"/>
    <p:sldId id="310" r:id="rId50"/>
    <p:sldId id="311" r:id="rId51"/>
    <p:sldId id="312" r:id="rId52"/>
    <p:sldId id="313" r:id="rId53"/>
    <p:sldId id="314" r:id="rId54"/>
    <p:sldId id="315" r:id="rId55"/>
    <p:sldId id="267" r:id="rId56"/>
    <p:sldId id="268" r:id="rId57"/>
    <p:sldId id="284" r:id="rId58"/>
    <p:sldId id="296" r:id="rId59"/>
    <p:sldId id="302" r:id="rId60"/>
    <p:sldId id="305" r:id="rId61"/>
    <p:sldId id="303" r:id="rId62"/>
    <p:sldId id="304" r:id="rId63"/>
    <p:sldId id="309" r:id="rId6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4293"/>
  </p:normalViewPr>
  <p:slideViewPr>
    <p:cSldViewPr snapToGrid="0" snapToObjects="1">
      <p:cViewPr varScale="1">
        <p:scale>
          <a:sx n="91" d="100"/>
          <a:sy n="91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Takeaway message: Using this approach you will never be able to delete your files completely. No worries about accidental loss of files. Just don’t forget to commit &amp; push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31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0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2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4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7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1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9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72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96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7BD90-7BAF-4A44-8003-857BBBC1A5D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75FF0-458E-4537-98F4-A502935A74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94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7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 short version too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D61B7-CDFE-4CA0-8E93-50BB392BEEF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825BC-0560-4B20-8184-A985D028E6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6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B95745-ABC4-402B-8756-2D049F82B34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D2D51-536F-499D-97F0-DEAEC26719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nanaMan/exercise4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nanaMan/testwithcryptobib.git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Jordy Gennissen</a:t>
            </a:r>
            <a:br>
              <a:rPr lang="en-GB" sz="2000" dirty="0"/>
            </a:br>
            <a:r>
              <a:rPr lang="en-GB" sz="2000" dirty="0"/>
              <a:t>+ kind volunteer(s)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15 February 2019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files which have been modified since the last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untracked files in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24086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8"/>
          <p:cNvSpPr/>
          <p:nvPr/>
        </p:nvSpPr>
        <p:spPr>
          <a:xfrm>
            <a:off x="936359" y="381600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856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Puts a file in the ‘staging area’ ready for a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You can add several files ready for one commit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Adds a new file called </a:t>
            </a:r>
            <a:r>
              <a:rPr lang="en-GB" sz="2000" dirty="0" err="1"/>
              <a:t>test.txt</a:t>
            </a:r>
            <a:r>
              <a:rPr lang="en-GB" sz="2000" dirty="0"/>
              <a:t> to the staging area (which can then be uploaded to the server)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36359" y="3753596"/>
            <a:ext cx="1999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625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3"/>
          <p:cNvSpPr/>
          <p:nvPr/>
        </p:nvSpPr>
        <p:spPr>
          <a:xfrm>
            <a:off x="1007160" y="4806420"/>
            <a:ext cx="7050573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1077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the files in the staging area (that have been added with the previous command)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Add a meaningful commit message so you/other people understand the change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are labelled by a hash value (SHA-1)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This means ‘Commit the file[s] that have been added to the local repository, with the message given after the symbol -m’.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9965" y="4771948"/>
            <a:ext cx="6264962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commit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“refer to [XYZ17] in introduction”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844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1171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Upload the committed local changes to the remote repository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86146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push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939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399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Download the latest remote change to the local repository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7673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pull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16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3305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Shows the history of commits (author/date/commit message)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202290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--graph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85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2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Setup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Tell us your username 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Start Exercises  	      (FYI: This is not something you 				       should’ve done already )</a:t>
            </a:r>
          </a:p>
          <a:p>
            <a:pPr marL="1257300" lvl="1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</a:t>
            </a:r>
            <a:r>
              <a:rPr lang="en-US" dirty="0" err="1"/>
              <a:t>textfile</a:t>
            </a:r>
            <a:r>
              <a:rPr lang="en-US" dirty="0"/>
              <a:t>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Checkout the following repository: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rachelplayer</a:t>
            </a:r>
            <a:r>
              <a:rPr lang="en-US" dirty="0"/>
              <a:t>/</a:t>
            </a:r>
            <a:r>
              <a:rPr lang="en-US" dirty="0" err="1"/>
              <a:t>isg-playground.git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“&lt;</a:t>
            </a:r>
            <a:r>
              <a:rPr lang="en-US" dirty="0" err="1"/>
              <a:t>your_firstname</a:t>
            </a:r>
            <a:r>
              <a:rPr lang="en-US" dirty="0"/>
              <a:t>&gt;.txt”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your file to the repository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Download the files of the other people</a:t>
            </a:r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cryptographers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Exchange files per email?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S*** loads of emails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has the latest version?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Everyone has to wait until the other people finish</a:t>
            </a:r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Use the repository from previous exercise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 “</a:t>
            </a:r>
            <a:r>
              <a:rPr lang="en-US" dirty="0" err="1"/>
              <a:t>names.txt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changes in </a:t>
            </a:r>
            <a:r>
              <a:rPr lang="en-US" dirty="0" err="1"/>
              <a:t>names.txt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Overall goal: Everyone’s name should be in the file </a:t>
            </a:r>
            <a:r>
              <a:rPr lang="en-US" dirty="0" err="1"/>
              <a:t>names.txt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3116687"/>
            <a:ext cx="7559675" cy="752051"/>
          </a:xfrm>
        </p:spPr>
        <p:txBody>
          <a:bodyPr/>
          <a:lstStyle/>
          <a:p>
            <a:r>
              <a:rPr lang="en-GB" dirty="0"/>
              <a:t>Advanced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113A2-F5CB-EB4E-9CDC-954C7D8A7AE4}"/>
              </a:ext>
            </a:extLst>
          </p:cNvPr>
          <p:cNvSpPr txBox="1"/>
          <p:nvPr/>
        </p:nvSpPr>
        <p:spPr>
          <a:xfrm>
            <a:off x="3979572" y="2421228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(slightly)</a:t>
            </a:r>
          </a:p>
        </p:txBody>
      </p:sp>
    </p:spTree>
    <p:extLst>
      <p:ext uri="{BB962C8B-B14F-4D97-AF65-F5344CB8AC3E}">
        <p14:creationId xmlns:p14="http://schemas.microsoft.com/office/powerpoint/2010/main" val="166637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B7B-1B77-8C4E-9AC2-30F6E69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DE8C-C4FD-684E-AE37-8039DFAE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Every git commit has a unique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If you want to go back to a commit, use the ID!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 find the ID, use the website 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Git log example:  </a:t>
            </a: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C03323B4-CB17-1446-8413-ED0ADAC3D3C6}"/>
              </a:ext>
            </a:extLst>
          </p:cNvPr>
          <p:cNvSpPr/>
          <p:nvPr/>
        </p:nvSpPr>
        <p:spPr>
          <a:xfrm>
            <a:off x="1114915" y="456899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5744D-0566-B94B-BD36-1FFF5193B378}"/>
              </a:ext>
            </a:extLst>
          </p:cNvPr>
          <p:cNvSpPr txBox="1"/>
          <p:nvPr/>
        </p:nvSpPr>
        <p:spPr>
          <a:xfrm>
            <a:off x="1114915" y="4517287"/>
            <a:ext cx="1169849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E894D-A3F2-B44E-9137-8063E1079371}"/>
              </a:ext>
            </a:extLst>
          </p:cNvPr>
          <p:cNvSpPr txBox="1"/>
          <p:nvPr/>
        </p:nvSpPr>
        <p:spPr>
          <a:xfrm>
            <a:off x="1918952" y="5790635"/>
            <a:ext cx="555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 </a:t>
            </a:r>
            <a:r>
              <a:rPr lang="en-GB" dirty="0">
                <a:highlight>
                  <a:srgbClr val="FFFF00"/>
                </a:highlight>
              </a:rPr>
              <a:t>0cb46a492bd91e0b4389dfeacd83ed2701701222</a:t>
            </a:r>
          </a:p>
          <a:p>
            <a:r>
              <a:rPr lang="en-GB" dirty="0"/>
              <a:t>Author: Rachel Player &lt;</a:t>
            </a:r>
            <a:r>
              <a:rPr lang="en-GB" dirty="0" err="1"/>
              <a:t>rachelplayer@gmail.com</a:t>
            </a:r>
            <a:r>
              <a:rPr lang="en-GB" dirty="0"/>
              <a:t>&gt;</a:t>
            </a:r>
          </a:p>
          <a:p>
            <a:r>
              <a:rPr lang="en-GB" dirty="0"/>
              <a:t>Date:   Fri Jan 18 15:06:41 2019 +0000</a:t>
            </a:r>
          </a:p>
          <a:p>
            <a:endParaRPr lang="en-GB" dirty="0"/>
          </a:p>
          <a:p>
            <a:r>
              <a:rPr lang="en-GB" dirty="0"/>
              <a:t>    added the file </a:t>
            </a:r>
            <a:r>
              <a:rPr lang="en-GB" dirty="0" err="1"/>
              <a:t>rachel.txt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1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704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Revert a file to a version of the file from a previous commit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310080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261050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/>
          <p:cNvSpPr/>
          <p:nvPr/>
        </p:nvSpPr>
        <p:spPr>
          <a:xfrm>
            <a:off x="1037641" y="4705846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7201" y="4650002"/>
            <a:ext cx="3793709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397344c2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40" y="3750212"/>
            <a:ext cx="623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last uploaded 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640" y="5236800"/>
            <a:ext cx="787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version with commit id 397344c2</a:t>
            </a:r>
          </a:p>
        </p:txBody>
      </p:sp>
    </p:spTree>
    <p:extLst>
      <p:ext uri="{BB962C8B-B14F-4D97-AF65-F5344CB8AC3E}">
        <p14:creationId xmlns:p14="http://schemas.microsoft.com/office/powerpoint/2010/main" val="106486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diff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Shows the differences between your version and the latest commit </a:t>
            </a:r>
          </a:p>
        </p:txBody>
      </p:sp>
      <p:sp>
        <p:nvSpPr>
          <p:cNvPr id="4" name="Freeform: Shape 6"/>
          <p:cNvSpPr/>
          <p:nvPr/>
        </p:nvSpPr>
        <p:spPr>
          <a:xfrm>
            <a:off x="1037641" y="311368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116388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diff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.gitignore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2332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One can create a file and list all files that should be ignored by git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For example all intermediate files from </a:t>
            </a:r>
            <a:r>
              <a:rPr lang="en-GB" sz="3200" dirty="0" err="1"/>
              <a:t>LaTeX</a:t>
            </a:r>
            <a:r>
              <a:rPr lang="en-GB" sz="3200" dirty="0"/>
              <a:t>: </a:t>
            </a:r>
          </a:p>
          <a:p>
            <a:pPr lvl="0">
              <a:buSzPct val="45000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BCABD-4293-6341-A9A1-5700284D2E53}"/>
              </a:ext>
            </a:extLst>
          </p:cNvPr>
          <p:cNvSpPr txBox="1"/>
          <p:nvPr/>
        </p:nvSpPr>
        <p:spPr>
          <a:xfrm>
            <a:off x="3623143" y="4205585"/>
            <a:ext cx="2833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*.</a:t>
            </a:r>
            <a:r>
              <a:rPr lang="en-GB" sz="4000" dirty="0" err="1"/>
              <a:t>bbl</a:t>
            </a:r>
            <a:r>
              <a:rPr lang="en-GB" sz="4000" dirty="0"/>
              <a:t> </a:t>
            </a:r>
          </a:p>
          <a:p>
            <a:r>
              <a:rPr lang="en-GB" sz="4000" dirty="0"/>
              <a:t>*.</a:t>
            </a:r>
            <a:r>
              <a:rPr lang="en-GB" sz="4000" dirty="0" err="1"/>
              <a:t>blg</a:t>
            </a:r>
            <a:r>
              <a:rPr lang="en-GB" sz="4000" dirty="0"/>
              <a:t> </a:t>
            </a:r>
          </a:p>
          <a:p>
            <a:r>
              <a:rPr lang="en-GB" sz="4000" dirty="0"/>
              <a:t>*.aux </a:t>
            </a:r>
          </a:p>
          <a:p>
            <a:r>
              <a:rPr lang="en-GB" sz="4000" dirty="0"/>
              <a:t>*.out </a:t>
            </a:r>
          </a:p>
          <a:p>
            <a:r>
              <a:rPr lang="en-GB" sz="4000" dirty="0"/>
              <a:t>*.log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08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Move/Rename a file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275243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17929"/>
            <a:ext cx="377049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mv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introduction.txt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641" y="3383280"/>
            <a:ext cx="603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renames the file </a:t>
            </a:r>
            <a:r>
              <a:rPr lang="en-US" sz="2000" dirty="0" err="1"/>
              <a:t>test.txt</a:t>
            </a:r>
            <a:r>
              <a:rPr lang="en-US" sz="2000" dirty="0"/>
              <a:t> to </a:t>
            </a:r>
            <a:r>
              <a:rPr lang="en-US" sz="2000" dirty="0" err="1"/>
              <a:t>introduction.txt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3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</a:t>
            </a:r>
            <a:r>
              <a:rPr lang="en-GB" dirty="0" err="1"/>
              <a:t>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Deletes a file from the git repository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If you delete the local file, but don’t commit the deletion, it can be recovered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9035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1905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rm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705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stash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How do we go back to the latest commit?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We changed a lot of files, but it was a bad decision.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git checkout a; git checkout b; git checkout c; … ?</a:t>
            </a:r>
            <a:br>
              <a:rPr lang="en-GB" dirty="0"/>
            </a:br>
            <a:r>
              <a:rPr lang="en-GB" dirty="0"/>
              <a:t>OR:  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9035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3396292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;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drop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5492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1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Store “several copies” of a file</a:t>
            </a:r>
          </a:p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History of the changes to a 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Go back to your own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2 files: “test2.txt, </a:t>
            </a:r>
            <a:r>
              <a:rPr lang="en-US" dirty="0" err="1"/>
              <a:t>oops.txt</a:t>
            </a:r>
            <a:r>
              <a:rPr lang="en-US" dirty="0"/>
              <a:t>”.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Revert the changes using </a:t>
            </a:r>
            <a:r>
              <a:rPr lang="en-US" i="1" dirty="0"/>
              <a:t>only git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Recover these files using </a:t>
            </a:r>
            <a:r>
              <a:rPr lang="en-US" i="1" dirty="0"/>
              <a:t>only git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Remove </a:t>
            </a:r>
            <a:r>
              <a:rPr lang="en-US" dirty="0" err="1"/>
              <a:t>oops.txt</a:t>
            </a:r>
            <a:r>
              <a:rPr lang="en-US" dirty="0"/>
              <a:t> again 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3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505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In pairs, invite someone to join your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a file “</a:t>
            </a:r>
            <a:r>
              <a:rPr lang="en-US" dirty="0" err="1"/>
              <a:t>review.txt</a:t>
            </a:r>
            <a:r>
              <a:rPr lang="en-US" dirty="0"/>
              <a:t>” and push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Both collaboratively write a review about this workshop. Push regularly, and resolve conflicts. </a:t>
            </a:r>
            <a:br>
              <a:rPr lang="en-US" dirty="0"/>
            </a:br>
            <a:r>
              <a:rPr lang="en-US" dirty="0"/>
              <a:t>Hint: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diff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log (also verify their useful commit messages!) </a:t>
            </a:r>
          </a:p>
        </p:txBody>
      </p:sp>
    </p:spTree>
    <p:extLst>
      <p:ext uri="{BB962C8B-B14F-4D97-AF65-F5344CB8AC3E}">
        <p14:creationId xmlns:p14="http://schemas.microsoft.com/office/powerpoint/2010/main" val="263919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Copy the review into the shared repo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 err="1"/>
              <a:t>isg</a:t>
            </a:r>
            <a:r>
              <a:rPr lang="en-US" dirty="0"/>
              <a:t>-playground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it, commit and push!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Hint: git mv</a:t>
            </a:r>
          </a:p>
        </p:txBody>
      </p:sp>
    </p:spTree>
    <p:extLst>
      <p:ext uri="{BB962C8B-B14F-4D97-AF65-F5344CB8AC3E}">
        <p14:creationId xmlns:p14="http://schemas.microsoft.com/office/powerpoint/2010/main" val="238907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20 million users (57 million repositories) </a:t>
            </a:r>
            <a:r>
              <a:rPr lang="mr-IN" sz="3200" dirty="0"/>
              <a:t>–</a:t>
            </a:r>
            <a:r>
              <a:rPr lang="en-GB" sz="3200" dirty="0"/>
              <a:t> largest host of source code in the world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private repositories with an academic email address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6263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422268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 branch represents a independent line of development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There are local and remote branches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310640"/>
            <a:ext cx="5760720" cy="2141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List all branches in your repository: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152924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Create a new branch: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a branch: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007" y="5604787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Switch to /checkout a branch: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6"/>
          <p:cNvSpPr/>
          <p:nvPr/>
        </p:nvSpPr>
        <p:spPr>
          <a:xfrm>
            <a:off x="992308" y="5069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8" y="651764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275605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308" y="4994859"/>
            <a:ext cx="299105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-d &lt;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6470036"/>
            <a:ext cx="29362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1642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1020179" y="3589023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179" y="3544261"/>
            <a:ext cx="336692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9" y="1563480"/>
            <a:ext cx="41910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4176797"/>
            <a:ext cx="3978623" cy="3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8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61763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987166"/>
            <a:ext cx="3392667" cy="2418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39" y="5435150"/>
            <a:ext cx="4414061" cy="2124525"/>
          </a:xfrm>
          <a:prstGeom prst="rect">
            <a:avLst/>
          </a:prstGeom>
        </p:spPr>
      </p:pic>
      <p:sp>
        <p:nvSpPr>
          <p:cNvPr id="9" name="Freeform: Shape 6"/>
          <p:cNvSpPr/>
          <p:nvPr/>
        </p:nvSpPr>
        <p:spPr>
          <a:xfrm>
            <a:off x="761098" y="4441200"/>
            <a:ext cx="6104522" cy="10655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touch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commit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26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Merge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back to current branch: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261774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940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(but always create a </a:t>
            </a:r>
            <a:r>
              <a:rPr lang="en-US" sz="3200"/>
              <a:t>merge commit</a:t>
            </a:r>
            <a:r>
              <a:rPr lang="en-US" sz="3200" dirty="0"/>
              <a:t>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Several types of possible merges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Fast-forward merge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3-way merge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3435021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no-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ff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9197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Fast-Forward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9" y="2823818"/>
            <a:ext cx="4012299" cy="176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83" y="5286487"/>
            <a:ext cx="3818070" cy="209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</p:spTree>
    <p:extLst>
      <p:ext uri="{BB962C8B-B14F-4D97-AF65-F5344CB8AC3E}">
        <p14:creationId xmlns:p14="http://schemas.microsoft.com/office/powerpoint/2010/main" val="1777537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38" y="2605261"/>
            <a:ext cx="3591560" cy="230698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3-way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83" y="5176249"/>
            <a:ext cx="4342071" cy="22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0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Merge 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999" y="1743890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If two branches change the same part of the same file, </a:t>
            </a:r>
            <a:r>
              <a:rPr lang="en-US" sz="3200" dirty="0" err="1"/>
              <a:t>git</a:t>
            </a:r>
            <a:r>
              <a:rPr lang="en-US" sz="3200" dirty="0"/>
              <a:t> can’t handle the 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69" y="3001518"/>
            <a:ext cx="6667500" cy="153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999" y="4992186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Resolve conflict manually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Commit resolved conflict</a:t>
            </a:r>
          </a:p>
        </p:txBody>
      </p:sp>
    </p:spTree>
    <p:extLst>
      <p:ext uri="{BB962C8B-B14F-4D97-AF65-F5344CB8AC3E}">
        <p14:creationId xmlns:p14="http://schemas.microsoft.com/office/powerpoint/2010/main" val="82767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Remote branches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9" y="15634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Publish/Push a local branch: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30112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Pull a remote branch: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98" y="445908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List all branches (local and remote):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998" y="573924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remote branch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7" y="52065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92308" y="381918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6"/>
          <p:cNvSpPr/>
          <p:nvPr/>
        </p:nvSpPr>
        <p:spPr>
          <a:xfrm>
            <a:off x="992306" y="6491655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2221066"/>
            <a:ext cx="319527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308" y="3758754"/>
            <a:ext cx="652881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localbranch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origin/&lt;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308" y="5116666"/>
            <a:ext cx="18189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-a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773" y="6402133"/>
            <a:ext cx="498089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delete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7666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488830"/>
            <a:ext cx="5484319" cy="3920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1563480"/>
            <a:ext cx="8426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Move a branch to a new base commit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Maintain linear project history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Don’t loose history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2138213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9" y="3789680"/>
            <a:ext cx="4991100" cy="353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" y="1563480"/>
            <a:ext cx="7574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Master branch has progressed since the start of a feature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The feature depends on some commits of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0950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969-4949-D84F-9358-884C3104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E669-A661-874C-8FAD-3315656F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workshop does not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Good coding collaborative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be a “git master”</a:t>
            </a:r>
          </a:p>
          <a:p>
            <a:r>
              <a:rPr lang="en-GB" dirty="0"/>
              <a:t>But does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git well when collaborating on a paper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it </a:t>
            </a:r>
            <a:r>
              <a:rPr lang="en-GB" b="1" dirty="0"/>
              <a:t>practically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5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57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1: Merge directly with a 3-way merge and a merge commit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69" y="3291840"/>
            <a:ext cx="6489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825640"/>
            <a:ext cx="6169660" cy="40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8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fast-forward merge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19" y="3009900"/>
            <a:ext cx="584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3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Golden Rule of Rebasing: Don’t rebase public branches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Example: Rebase the master branch onto your feature branch</a:t>
            </a:r>
          </a:p>
          <a:p>
            <a:pPr marL="914400" lvl="1" indent="-457200">
              <a:buFont typeface="Courier New" charset="0"/>
              <a:buChar char="o"/>
            </a:pPr>
            <a:endParaRPr lang="en-US" sz="3200" dirty="0"/>
          </a:p>
          <a:p>
            <a:pPr marL="457200" indent="-457200">
              <a:buFont typeface="Courier New" charset="0"/>
              <a:buChar char="o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3713467"/>
            <a:ext cx="6527800" cy="36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419" y="4740217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/>
              <a:t>This </a:t>
            </a:r>
            <a:r>
              <a:rPr lang="en-US" sz="2800" b="1" dirty="0"/>
              <a:t>only</a:t>
            </a:r>
            <a:r>
              <a:rPr lang="en-US" sz="2800" dirty="0"/>
              <a:t> happens in </a:t>
            </a:r>
            <a:r>
              <a:rPr lang="en-US" sz="2800" b="1" dirty="0"/>
              <a:t>your</a:t>
            </a:r>
            <a:r>
              <a:rPr lang="en-US" sz="2800" dirty="0"/>
              <a:t>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Everyone else will work on the old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Rebase creates new commits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thinks that your master branches diverge from the other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Merging them together will results in a merge commit with two different histories</a:t>
            </a:r>
          </a:p>
          <a:p>
            <a:pPr marL="914400" lvl="1" indent="-457200">
              <a:buFont typeface="Courier New" charset="0"/>
              <a:buChar char="o"/>
            </a:pPr>
            <a:endParaRPr lang="en-US" sz="2800" dirty="0"/>
          </a:p>
          <a:p>
            <a:pPr marL="457200" indent="-457200">
              <a:buFont typeface="Courier New" charset="0"/>
              <a:buChar char="o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9" y="1366507"/>
            <a:ext cx="6011721" cy="33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6"/>
          <p:cNvSpPr/>
          <p:nvPr/>
        </p:nvSpPr>
        <p:spPr>
          <a:xfrm>
            <a:off x="936358" y="3826078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Submodules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84198"/>
            <a:ext cx="9071640" cy="1359002"/>
          </a:xfrm>
        </p:spPr>
        <p:txBody>
          <a:bodyPr/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other git repository in your git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external libraries managed in a git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358" y="3781316"/>
            <a:ext cx="621642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submodule add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&lt;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link to repository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&gt; &lt;directory&gt;</a:t>
            </a:r>
          </a:p>
        </p:txBody>
      </p:sp>
      <p:sp>
        <p:nvSpPr>
          <p:cNvPr id="6" name="Freeform: Shape 6"/>
          <p:cNvSpPr/>
          <p:nvPr/>
        </p:nvSpPr>
        <p:spPr>
          <a:xfrm>
            <a:off x="936359" y="5138392"/>
            <a:ext cx="6104520" cy="3616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936358" y="6483926"/>
            <a:ext cx="6363601" cy="3501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19" y="2972163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Create a new submodule: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8" y="4403586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Clone a </a:t>
            </a:r>
            <a:r>
              <a:rPr lang="en-US" sz="3200" dirty="0" err="1"/>
              <a:t>git</a:t>
            </a:r>
            <a:r>
              <a:rPr lang="en-US" sz="3200" dirty="0"/>
              <a:t> repository with submodules: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06" y="5101552"/>
            <a:ext cx="51377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clone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recursive &lt;link to repository&gt;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98" y="5684235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Update a submodule: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358" y="6418703"/>
            <a:ext cx="3527354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submodule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update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20 million users (57 million repositories) </a:t>
            </a:r>
            <a:r>
              <a:rPr lang="mr-IN" sz="3200" dirty="0"/>
              <a:t>–</a:t>
            </a:r>
            <a:r>
              <a:rPr lang="en-GB" sz="3200" dirty="0"/>
              <a:t> largest host of source code in the world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private repositories with an academic email address</a:t>
            </a:r>
          </a:p>
        </p:txBody>
      </p:sp>
    </p:spTree>
    <p:extLst>
      <p:ext uri="{BB962C8B-B14F-4D97-AF65-F5344CB8AC3E}">
        <p14:creationId xmlns:p14="http://schemas.microsoft.com/office/powerpoint/2010/main" val="891983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14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following repository:</a:t>
            </a:r>
          </a:p>
          <a:p>
            <a:pPr lvl="1"/>
            <a:r>
              <a:rPr lang="en-US" dirty="0">
                <a:hlinkClick r:id="rId2"/>
              </a:rPr>
              <a:t>https://github.com/TheBananaMan/exercise4.git</a:t>
            </a:r>
            <a:endParaRPr lang="en-US" dirty="0"/>
          </a:p>
          <a:p>
            <a:r>
              <a:rPr lang="en-US" dirty="0"/>
              <a:t>Create a branch with your name</a:t>
            </a:r>
          </a:p>
          <a:p>
            <a:r>
              <a:rPr lang="en-US" dirty="0"/>
              <a:t>Edit the file ”</a:t>
            </a:r>
            <a:r>
              <a:rPr lang="en-US" dirty="0" err="1"/>
              <a:t>test.txt</a:t>
            </a:r>
            <a:r>
              <a:rPr lang="en-US" dirty="0"/>
              <a:t>” in your branch and write your name in it</a:t>
            </a:r>
          </a:p>
          <a:p>
            <a:r>
              <a:rPr lang="en-US" dirty="0"/>
              <a:t>Upload your branch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6278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76320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apt-get install git-all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General link (including Windows):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3976066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your branch back to the master branch</a:t>
            </a:r>
          </a:p>
          <a:p>
            <a:endParaRPr lang="en-US" dirty="0"/>
          </a:p>
          <a:p>
            <a:r>
              <a:rPr lang="en-US" dirty="0"/>
              <a:t>Overall goal: All your names should be in </a:t>
            </a:r>
            <a:r>
              <a:rPr lang="en-US" dirty="0" err="1"/>
              <a:t>test.txt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2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with </a:t>
            </a:r>
            <a:r>
              <a:rPr lang="en-US" dirty="0" err="1"/>
              <a:t>CryptoBib</a:t>
            </a:r>
            <a:r>
              <a:rPr lang="en-US" dirty="0"/>
              <a:t> as a submodule</a:t>
            </a:r>
          </a:p>
        </p:txBody>
      </p:sp>
    </p:spTree>
    <p:extLst>
      <p:ext uri="{BB962C8B-B14F-4D97-AF65-F5344CB8AC3E}">
        <p14:creationId xmlns:p14="http://schemas.microsoft.com/office/powerpoint/2010/main" val="1977195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Checkout the following repository (which contains </a:t>
            </a:r>
            <a:r>
              <a:rPr lang="en-US" dirty="0" err="1"/>
              <a:t>CryptoBib</a:t>
            </a:r>
            <a:r>
              <a:rPr lang="en-US" dirty="0"/>
              <a:t> as a submodule)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github.com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TheBananaMan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testwithcryptobib.git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78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6739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Get a copy of an existing remote repository on your local machine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 typical way to start any project</a:t>
            </a:r>
          </a:p>
        </p:txBody>
      </p:sp>
    </p:spTree>
    <p:extLst>
      <p:ext uri="{BB962C8B-B14F-4D97-AF65-F5344CB8AC3E}">
        <p14:creationId xmlns:p14="http://schemas.microsoft.com/office/powerpoint/2010/main" val="17794861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1952</Words>
  <Application>Microsoft Macintosh PowerPoint</Application>
  <PresentationFormat>Custom</PresentationFormat>
  <Paragraphs>378</Paragraphs>
  <Slides>63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Courier New</vt:lpstr>
      <vt:lpstr>Liberation Sans</vt:lpstr>
      <vt:lpstr>Liberation Serif</vt:lpstr>
      <vt:lpstr>StarSymbol</vt:lpstr>
      <vt:lpstr>Default</vt:lpstr>
      <vt:lpstr>Git Training Rachel Player Jordy Gennissen + kind volunteer(s)  Royal Holloway University of London 15 February 2019 </vt:lpstr>
      <vt:lpstr>Motivation</vt:lpstr>
      <vt:lpstr>About Version Control (1)</vt:lpstr>
      <vt:lpstr>Free backups for everyone! </vt:lpstr>
      <vt:lpstr>Disclaimer</vt:lpstr>
      <vt:lpstr>Installing git</vt:lpstr>
      <vt:lpstr>First-Time Git Setup</vt:lpstr>
      <vt:lpstr>Basic Commands</vt:lpstr>
      <vt:lpstr>git clone</vt:lpstr>
      <vt:lpstr>git status</vt:lpstr>
      <vt:lpstr>git add</vt:lpstr>
      <vt:lpstr>git commit</vt:lpstr>
      <vt:lpstr>git push</vt:lpstr>
      <vt:lpstr>git pull</vt:lpstr>
      <vt:lpstr>git log</vt:lpstr>
      <vt:lpstr>Exercise </vt:lpstr>
      <vt:lpstr>Exercises</vt:lpstr>
      <vt:lpstr>Exercise 1</vt:lpstr>
      <vt:lpstr>Exercise 2</vt:lpstr>
      <vt:lpstr>Exercise 3</vt:lpstr>
      <vt:lpstr>Advanced Commands</vt:lpstr>
      <vt:lpstr>Git IDs </vt:lpstr>
      <vt:lpstr>git checkout</vt:lpstr>
      <vt:lpstr>git diff</vt:lpstr>
      <vt:lpstr>.gitignore</vt:lpstr>
      <vt:lpstr>git mv</vt:lpstr>
      <vt:lpstr>git rm</vt:lpstr>
      <vt:lpstr>git stash trick</vt:lpstr>
      <vt:lpstr>Exercise </vt:lpstr>
      <vt:lpstr>Exercise 4</vt:lpstr>
      <vt:lpstr>Demo </vt:lpstr>
      <vt:lpstr>Exercise </vt:lpstr>
      <vt:lpstr>Exercise 5</vt:lpstr>
      <vt:lpstr>Exercise 6</vt:lpstr>
      <vt:lpstr>Useful Stuff for Paper Writing</vt:lpstr>
      <vt:lpstr>Github</vt:lpstr>
      <vt:lpstr>CryptoBib</vt:lpstr>
      <vt:lpstr>Advanced Commands</vt:lpstr>
      <vt:lpstr>Git Branches</vt:lpstr>
      <vt:lpstr>Git Branches</vt:lpstr>
      <vt:lpstr>Git Branches - Example</vt:lpstr>
      <vt:lpstr>Git Branches - Example</vt:lpstr>
      <vt:lpstr>Git Branches - Merge</vt:lpstr>
      <vt:lpstr>Git Branches – Fast-Forward Merge</vt:lpstr>
      <vt:lpstr>Git Branches – 3-way Merge</vt:lpstr>
      <vt:lpstr>Git Branches – Merge conflicts</vt:lpstr>
      <vt:lpstr>Git Branches – Remote branches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Submodules</vt:lpstr>
      <vt:lpstr>CryptoBib</vt:lpstr>
      <vt:lpstr>Github</vt:lpstr>
      <vt:lpstr>Exercise </vt:lpstr>
      <vt:lpstr>Exercise 4</vt:lpstr>
      <vt:lpstr>Exercise 5</vt:lpstr>
      <vt:lpstr>Exercise 6</vt:lpstr>
      <vt:lpstr>Exercise 7</vt:lpstr>
      <vt:lpstr>Further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cp:lastModifiedBy>Player, Rachel</cp:lastModifiedBy>
  <cp:revision>111</cp:revision>
  <cp:lastPrinted>2019-01-18T16:39:59Z</cp:lastPrinted>
  <dcterms:created xsi:type="dcterms:W3CDTF">2017-02-24T15:56:31Z</dcterms:created>
  <dcterms:modified xsi:type="dcterms:W3CDTF">2019-02-15T10:29:58Z</dcterms:modified>
</cp:coreProperties>
</file>