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6" r:id="rId4"/>
    <p:sldId id="257" r:id="rId5"/>
    <p:sldId id="258" r:id="rId6"/>
    <p:sldId id="259" r:id="rId7"/>
    <p:sldId id="260" r:id="rId8"/>
    <p:sldId id="261" r:id="rId9"/>
    <p:sldId id="277" r:id="rId10"/>
    <p:sldId id="282" r:id="rId11"/>
    <p:sldId id="281" r:id="rId12"/>
    <p:sldId id="275" r:id="rId13"/>
    <p:sldId id="285" r:id="rId14"/>
    <p:sldId id="283" r:id="rId15"/>
    <p:sldId id="262" r:id="rId16"/>
    <p:sldId id="270" r:id="rId17"/>
    <p:sldId id="264" r:id="rId18"/>
    <p:sldId id="266" r:id="rId19"/>
    <p:sldId id="267" r:id="rId20"/>
    <p:sldId id="268" r:id="rId21"/>
    <p:sldId id="269" r:id="rId22"/>
    <p:sldId id="265" r:id="rId23"/>
    <p:sldId id="284" r:id="rId24"/>
    <p:sldId id="263" r:id="rId25"/>
  </p:sldIdLst>
  <p:sldSz cx="12192000" cy="6858000"/>
  <p:notesSz cx="7104063"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8" d="100"/>
          <a:sy n="68" d="100"/>
        </p:scale>
        <p:origin x="84" y="15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27D50-9887-4913-B2FC-AAD114A3646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F0ECD40-F435-43E7-A06D-8D578EC181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4D5F2D9-8675-4262-8D6C-984BAFF4657B}"/>
              </a:ext>
            </a:extLst>
          </p:cNvPr>
          <p:cNvSpPr>
            <a:spLocks noGrp="1"/>
          </p:cNvSpPr>
          <p:nvPr>
            <p:ph type="dt" sz="half" idx="10"/>
          </p:nvPr>
        </p:nvSpPr>
        <p:spPr/>
        <p:txBody>
          <a:bodyPr/>
          <a:lstStyle/>
          <a:p>
            <a:fld id="{908F39E3-F51F-4A29-98E8-016CD718F143}" type="datetimeFigureOut">
              <a:rPr lang="it-IT" smtClean="0"/>
              <a:t>12/06/2021</a:t>
            </a:fld>
            <a:endParaRPr lang="it-IT"/>
          </a:p>
        </p:txBody>
      </p:sp>
      <p:sp>
        <p:nvSpPr>
          <p:cNvPr id="5" name="Segnaposto piè di pagina 4">
            <a:extLst>
              <a:ext uri="{FF2B5EF4-FFF2-40B4-BE49-F238E27FC236}">
                <a16:creationId xmlns:a16="http://schemas.microsoft.com/office/drawing/2014/main" id="{9DE10349-212F-4B48-AD95-93D718C62BA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C4CBC64-70E7-4132-B2ED-4A669581737C}"/>
              </a:ext>
            </a:extLst>
          </p:cNvPr>
          <p:cNvSpPr>
            <a:spLocks noGrp="1"/>
          </p:cNvSpPr>
          <p:nvPr>
            <p:ph type="sldNum" sz="quarter" idx="12"/>
          </p:nvPr>
        </p:nvSpPr>
        <p:spPr/>
        <p:txBody>
          <a:bodyPr/>
          <a:lstStyle/>
          <a:p>
            <a:fld id="{76304D1E-F7C2-4B22-B379-7B32A8220F0B}" type="slidenum">
              <a:rPr lang="it-IT" smtClean="0"/>
              <a:t>‹N›</a:t>
            </a:fld>
            <a:endParaRPr lang="it-IT"/>
          </a:p>
        </p:txBody>
      </p:sp>
    </p:spTree>
    <p:extLst>
      <p:ext uri="{BB962C8B-B14F-4D97-AF65-F5344CB8AC3E}">
        <p14:creationId xmlns:p14="http://schemas.microsoft.com/office/powerpoint/2010/main" val="3237379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8E7597-4380-473F-A4CB-31BA4285194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416E753-D4B7-49FD-8F33-A726EF26F8B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C02D6A8-24F2-4D6D-988A-1EB8A41C0CD1}"/>
              </a:ext>
            </a:extLst>
          </p:cNvPr>
          <p:cNvSpPr>
            <a:spLocks noGrp="1"/>
          </p:cNvSpPr>
          <p:nvPr>
            <p:ph type="dt" sz="half" idx="10"/>
          </p:nvPr>
        </p:nvSpPr>
        <p:spPr/>
        <p:txBody>
          <a:bodyPr/>
          <a:lstStyle/>
          <a:p>
            <a:fld id="{908F39E3-F51F-4A29-98E8-016CD718F143}" type="datetimeFigureOut">
              <a:rPr lang="it-IT" smtClean="0"/>
              <a:t>12/06/2021</a:t>
            </a:fld>
            <a:endParaRPr lang="it-IT"/>
          </a:p>
        </p:txBody>
      </p:sp>
      <p:sp>
        <p:nvSpPr>
          <p:cNvPr id="5" name="Segnaposto piè di pagina 4">
            <a:extLst>
              <a:ext uri="{FF2B5EF4-FFF2-40B4-BE49-F238E27FC236}">
                <a16:creationId xmlns:a16="http://schemas.microsoft.com/office/drawing/2014/main" id="{40C958A0-1C19-4289-9C8B-D2FC8718F8A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15CFB62-2233-466E-AA80-1C48CD9B2521}"/>
              </a:ext>
            </a:extLst>
          </p:cNvPr>
          <p:cNvSpPr>
            <a:spLocks noGrp="1"/>
          </p:cNvSpPr>
          <p:nvPr>
            <p:ph type="sldNum" sz="quarter" idx="12"/>
          </p:nvPr>
        </p:nvSpPr>
        <p:spPr/>
        <p:txBody>
          <a:bodyPr/>
          <a:lstStyle/>
          <a:p>
            <a:fld id="{76304D1E-F7C2-4B22-B379-7B32A8220F0B}" type="slidenum">
              <a:rPr lang="it-IT" smtClean="0"/>
              <a:t>‹N›</a:t>
            </a:fld>
            <a:endParaRPr lang="it-IT"/>
          </a:p>
        </p:txBody>
      </p:sp>
    </p:spTree>
    <p:extLst>
      <p:ext uri="{BB962C8B-B14F-4D97-AF65-F5344CB8AC3E}">
        <p14:creationId xmlns:p14="http://schemas.microsoft.com/office/powerpoint/2010/main" val="351078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67E851B-0712-4959-84EF-29F294E261C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E5E1108-443F-45BE-9F60-1056877A0B8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A1FF04F-EE3A-41E1-BF62-1D1D269C84B5}"/>
              </a:ext>
            </a:extLst>
          </p:cNvPr>
          <p:cNvSpPr>
            <a:spLocks noGrp="1"/>
          </p:cNvSpPr>
          <p:nvPr>
            <p:ph type="dt" sz="half" idx="10"/>
          </p:nvPr>
        </p:nvSpPr>
        <p:spPr/>
        <p:txBody>
          <a:bodyPr/>
          <a:lstStyle/>
          <a:p>
            <a:fld id="{908F39E3-F51F-4A29-98E8-016CD718F143}" type="datetimeFigureOut">
              <a:rPr lang="it-IT" smtClean="0"/>
              <a:t>12/06/2021</a:t>
            </a:fld>
            <a:endParaRPr lang="it-IT"/>
          </a:p>
        </p:txBody>
      </p:sp>
      <p:sp>
        <p:nvSpPr>
          <p:cNvPr id="5" name="Segnaposto piè di pagina 4">
            <a:extLst>
              <a:ext uri="{FF2B5EF4-FFF2-40B4-BE49-F238E27FC236}">
                <a16:creationId xmlns:a16="http://schemas.microsoft.com/office/drawing/2014/main" id="{30C23F34-266C-4A92-8A10-B0207627F5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DC22759-A66E-48DE-996E-935B1915AA88}"/>
              </a:ext>
            </a:extLst>
          </p:cNvPr>
          <p:cNvSpPr>
            <a:spLocks noGrp="1"/>
          </p:cNvSpPr>
          <p:nvPr>
            <p:ph type="sldNum" sz="quarter" idx="12"/>
          </p:nvPr>
        </p:nvSpPr>
        <p:spPr/>
        <p:txBody>
          <a:bodyPr/>
          <a:lstStyle/>
          <a:p>
            <a:fld id="{76304D1E-F7C2-4B22-B379-7B32A8220F0B}" type="slidenum">
              <a:rPr lang="it-IT" smtClean="0"/>
              <a:t>‹N›</a:t>
            </a:fld>
            <a:endParaRPr lang="it-IT"/>
          </a:p>
        </p:txBody>
      </p:sp>
    </p:spTree>
    <p:extLst>
      <p:ext uri="{BB962C8B-B14F-4D97-AF65-F5344CB8AC3E}">
        <p14:creationId xmlns:p14="http://schemas.microsoft.com/office/powerpoint/2010/main" val="175404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9F9C99-DDFD-40CA-A92E-9208461AE7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E760944-D964-4E21-9297-4C7950511DB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449B5C0-2A38-4BF7-9DFE-143CF37F695A}"/>
              </a:ext>
            </a:extLst>
          </p:cNvPr>
          <p:cNvSpPr>
            <a:spLocks noGrp="1"/>
          </p:cNvSpPr>
          <p:nvPr>
            <p:ph type="dt" sz="half" idx="10"/>
          </p:nvPr>
        </p:nvSpPr>
        <p:spPr/>
        <p:txBody>
          <a:bodyPr/>
          <a:lstStyle/>
          <a:p>
            <a:fld id="{908F39E3-F51F-4A29-98E8-016CD718F143}" type="datetimeFigureOut">
              <a:rPr lang="it-IT" smtClean="0"/>
              <a:t>12/06/2021</a:t>
            </a:fld>
            <a:endParaRPr lang="it-IT"/>
          </a:p>
        </p:txBody>
      </p:sp>
      <p:sp>
        <p:nvSpPr>
          <p:cNvPr id="5" name="Segnaposto piè di pagina 4">
            <a:extLst>
              <a:ext uri="{FF2B5EF4-FFF2-40B4-BE49-F238E27FC236}">
                <a16:creationId xmlns:a16="http://schemas.microsoft.com/office/drawing/2014/main" id="{DEEA5204-D0C9-4B4C-AC3B-F44540EAD48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2978D7-20F3-46E1-8468-E6241737B13A}"/>
              </a:ext>
            </a:extLst>
          </p:cNvPr>
          <p:cNvSpPr>
            <a:spLocks noGrp="1"/>
          </p:cNvSpPr>
          <p:nvPr>
            <p:ph type="sldNum" sz="quarter" idx="12"/>
          </p:nvPr>
        </p:nvSpPr>
        <p:spPr/>
        <p:txBody>
          <a:bodyPr/>
          <a:lstStyle/>
          <a:p>
            <a:fld id="{76304D1E-F7C2-4B22-B379-7B32A8220F0B}" type="slidenum">
              <a:rPr lang="it-IT" smtClean="0"/>
              <a:t>‹N›</a:t>
            </a:fld>
            <a:endParaRPr lang="it-IT"/>
          </a:p>
        </p:txBody>
      </p:sp>
    </p:spTree>
    <p:extLst>
      <p:ext uri="{BB962C8B-B14F-4D97-AF65-F5344CB8AC3E}">
        <p14:creationId xmlns:p14="http://schemas.microsoft.com/office/powerpoint/2010/main" val="140230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8A707E-6A2A-4CB3-AC51-50070D2C8CF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9C62FD8-4E08-484D-B139-F382FF21A9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A8F8014-9E36-4B3E-A2DD-874129DC2F72}"/>
              </a:ext>
            </a:extLst>
          </p:cNvPr>
          <p:cNvSpPr>
            <a:spLocks noGrp="1"/>
          </p:cNvSpPr>
          <p:nvPr>
            <p:ph type="dt" sz="half" idx="10"/>
          </p:nvPr>
        </p:nvSpPr>
        <p:spPr/>
        <p:txBody>
          <a:bodyPr/>
          <a:lstStyle/>
          <a:p>
            <a:fld id="{908F39E3-F51F-4A29-98E8-016CD718F143}" type="datetimeFigureOut">
              <a:rPr lang="it-IT" smtClean="0"/>
              <a:t>12/06/2021</a:t>
            </a:fld>
            <a:endParaRPr lang="it-IT"/>
          </a:p>
        </p:txBody>
      </p:sp>
      <p:sp>
        <p:nvSpPr>
          <p:cNvPr id="5" name="Segnaposto piè di pagina 4">
            <a:extLst>
              <a:ext uri="{FF2B5EF4-FFF2-40B4-BE49-F238E27FC236}">
                <a16:creationId xmlns:a16="http://schemas.microsoft.com/office/drawing/2014/main" id="{58FD969C-EBC5-4996-9673-93E214B3A1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96ADC3-4175-439D-B2AE-6179A0425FDF}"/>
              </a:ext>
            </a:extLst>
          </p:cNvPr>
          <p:cNvSpPr>
            <a:spLocks noGrp="1"/>
          </p:cNvSpPr>
          <p:nvPr>
            <p:ph type="sldNum" sz="quarter" idx="12"/>
          </p:nvPr>
        </p:nvSpPr>
        <p:spPr/>
        <p:txBody>
          <a:bodyPr/>
          <a:lstStyle/>
          <a:p>
            <a:fld id="{76304D1E-F7C2-4B22-B379-7B32A8220F0B}" type="slidenum">
              <a:rPr lang="it-IT" smtClean="0"/>
              <a:t>‹N›</a:t>
            </a:fld>
            <a:endParaRPr lang="it-IT"/>
          </a:p>
        </p:txBody>
      </p:sp>
    </p:spTree>
    <p:extLst>
      <p:ext uri="{BB962C8B-B14F-4D97-AF65-F5344CB8AC3E}">
        <p14:creationId xmlns:p14="http://schemas.microsoft.com/office/powerpoint/2010/main" val="427139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F8C362-7F48-425A-A02E-D5589BABD42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603B7B6-7A7A-46C9-8C5F-7690C61F6BB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EED9B93-E946-49CD-A6E2-3C8590D4647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29F80C8-D618-45C7-82E8-535B99B9A3D9}"/>
              </a:ext>
            </a:extLst>
          </p:cNvPr>
          <p:cNvSpPr>
            <a:spLocks noGrp="1"/>
          </p:cNvSpPr>
          <p:nvPr>
            <p:ph type="dt" sz="half" idx="10"/>
          </p:nvPr>
        </p:nvSpPr>
        <p:spPr/>
        <p:txBody>
          <a:bodyPr/>
          <a:lstStyle/>
          <a:p>
            <a:fld id="{908F39E3-F51F-4A29-98E8-016CD718F143}" type="datetimeFigureOut">
              <a:rPr lang="it-IT" smtClean="0"/>
              <a:t>12/06/2021</a:t>
            </a:fld>
            <a:endParaRPr lang="it-IT"/>
          </a:p>
        </p:txBody>
      </p:sp>
      <p:sp>
        <p:nvSpPr>
          <p:cNvPr id="6" name="Segnaposto piè di pagina 5">
            <a:extLst>
              <a:ext uri="{FF2B5EF4-FFF2-40B4-BE49-F238E27FC236}">
                <a16:creationId xmlns:a16="http://schemas.microsoft.com/office/drawing/2014/main" id="{F1877432-6941-479B-B1FA-53643BB67E8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2118D3D-E6E3-4931-92F5-EC8BFADA4D48}"/>
              </a:ext>
            </a:extLst>
          </p:cNvPr>
          <p:cNvSpPr>
            <a:spLocks noGrp="1"/>
          </p:cNvSpPr>
          <p:nvPr>
            <p:ph type="sldNum" sz="quarter" idx="12"/>
          </p:nvPr>
        </p:nvSpPr>
        <p:spPr/>
        <p:txBody>
          <a:bodyPr/>
          <a:lstStyle/>
          <a:p>
            <a:fld id="{76304D1E-F7C2-4B22-B379-7B32A8220F0B}" type="slidenum">
              <a:rPr lang="it-IT" smtClean="0"/>
              <a:t>‹N›</a:t>
            </a:fld>
            <a:endParaRPr lang="it-IT"/>
          </a:p>
        </p:txBody>
      </p:sp>
    </p:spTree>
    <p:extLst>
      <p:ext uri="{BB962C8B-B14F-4D97-AF65-F5344CB8AC3E}">
        <p14:creationId xmlns:p14="http://schemas.microsoft.com/office/powerpoint/2010/main" val="232019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AD0A1C-6C12-43FF-A119-5E781FEE2D8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6FFF119-DF21-4720-89B4-98A2979FA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3A5D42B-9959-4941-A2F0-31398EE9367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39CE262-060B-4BB2-8217-91A39CD7A1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B072AC7-5E37-407E-A955-3AC988A3A3D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B2B1E42-89DC-4331-B173-623AC078D0F3}"/>
              </a:ext>
            </a:extLst>
          </p:cNvPr>
          <p:cNvSpPr>
            <a:spLocks noGrp="1"/>
          </p:cNvSpPr>
          <p:nvPr>
            <p:ph type="dt" sz="half" idx="10"/>
          </p:nvPr>
        </p:nvSpPr>
        <p:spPr/>
        <p:txBody>
          <a:bodyPr/>
          <a:lstStyle/>
          <a:p>
            <a:fld id="{908F39E3-F51F-4A29-98E8-016CD718F143}" type="datetimeFigureOut">
              <a:rPr lang="it-IT" smtClean="0"/>
              <a:t>12/06/2021</a:t>
            </a:fld>
            <a:endParaRPr lang="it-IT"/>
          </a:p>
        </p:txBody>
      </p:sp>
      <p:sp>
        <p:nvSpPr>
          <p:cNvPr id="8" name="Segnaposto piè di pagina 7">
            <a:extLst>
              <a:ext uri="{FF2B5EF4-FFF2-40B4-BE49-F238E27FC236}">
                <a16:creationId xmlns:a16="http://schemas.microsoft.com/office/drawing/2014/main" id="{42C29434-D1ED-4EE0-9348-94F4FA488A1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97605F2-E904-4FA3-8003-3DAEECD856D8}"/>
              </a:ext>
            </a:extLst>
          </p:cNvPr>
          <p:cNvSpPr>
            <a:spLocks noGrp="1"/>
          </p:cNvSpPr>
          <p:nvPr>
            <p:ph type="sldNum" sz="quarter" idx="12"/>
          </p:nvPr>
        </p:nvSpPr>
        <p:spPr/>
        <p:txBody>
          <a:bodyPr/>
          <a:lstStyle/>
          <a:p>
            <a:fld id="{76304D1E-F7C2-4B22-B379-7B32A8220F0B}" type="slidenum">
              <a:rPr lang="it-IT" smtClean="0"/>
              <a:t>‹N›</a:t>
            </a:fld>
            <a:endParaRPr lang="it-IT"/>
          </a:p>
        </p:txBody>
      </p:sp>
    </p:spTree>
    <p:extLst>
      <p:ext uri="{BB962C8B-B14F-4D97-AF65-F5344CB8AC3E}">
        <p14:creationId xmlns:p14="http://schemas.microsoft.com/office/powerpoint/2010/main" val="3159619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D91CB5-7F2F-445E-8D05-250A0EC3033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4E110A3-1CE7-487B-9E09-8571EF1CAD5D}"/>
              </a:ext>
            </a:extLst>
          </p:cNvPr>
          <p:cNvSpPr>
            <a:spLocks noGrp="1"/>
          </p:cNvSpPr>
          <p:nvPr>
            <p:ph type="dt" sz="half" idx="10"/>
          </p:nvPr>
        </p:nvSpPr>
        <p:spPr/>
        <p:txBody>
          <a:bodyPr/>
          <a:lstStyle/>
          <a:p>
            <a:fld id="{908F39E3-F51F-4A29-98E8-016CD718F143}" type="datetimeFigureOut">
              <a:rPr lang="it-IT" smtClean="0"/>
              <a:t>12/06/2021</a:t>
            </a:fld>
            <a:endParaRPr lang="it-IT"/>
          </a:p>
        </p:txBody>
      </p:sp>
      <p:sp>
        <p:nvSpPr>
          <p:cNvPr id="4" name="Segnaposto piè di pagina 3">
            <a:extLst>
              <a:ext uri="{FF2B5EF4-FFF2-40B4-BE49-F238E27FC236}">
                <a16:creationId xmlns:a16="http://schemas.microsoft.com/office/drawing/2014/main" id="{CD9901FD-6D34-423F-B7BC-8698A30ACD7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4826481-5C71-474F-92A4-E7A7FDA62F12}"/>
              </a:ext>
            </a:extLst>
          </p:cNvPr>
          <p:cNvSpPr>
            <a:spLocks noGrp="1"/>
          </p:cNvSpPr>
          <p:nvPr>
            <p:ph type="sldNum" sz="quarter" idx="12"/>
          </p:nvPr>
        </p:nvSpPr>
        <p:spPr/>
        <p:txBody>
          <a:bodyPr/>
          <a:lstStyle/>
          <a:p>
            <a:fld id="{76304D1E-F7C2-4B22-B379-7B32A8220F0B}" type="slidenum">
              <a:rPr lang="it-IT" smtClean="0"/>
              <a:t>‹N›</a:t>
            </a:fld>
            <a:endParaRPr lang="it-IT"/>
          </a:p>
        </p:txBody>
      </p:sp>
    </p:spTree>
    <p:extLst>
      <p:ext uri="{BB962C8B-B14F-4D97-AF65-F5344CB8AC3E}">
        <p14:creationId xmlns:p14="http://schemas.microsoft.com/office/powerpoint/2010/main" val="274434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21420DF-F45D-439D-945C-41EA122AC28B}"/>
              </a:ext>
            </a:extLst>
          </p:cNvPr>
          <p:cNvSpPr>
            <a:spLocks noGrp="1"/>
          </p:cNvSpPr>
          <p:nvPr>
            <p:ph type="dt" sz="half" idx="10"/>
          </p:nvPr>
        </p:nvSpPr>
        <p:spPr/>
        <p:txBody>
          <a:bodyPr/>
          <a:lstStyle/>
          <a:p>
            <a:fld id="{908F39E3-F51F-4A29-98E8-016CD718F143}" type="datetimeFigureOut">
              <a:rPr lang="it-IT" smtClean="0"/>
              <a:t>12/06/2021</a:t>
            </a:fld>
            <a:endParaRPr lang="it-IT"/>
          </a:p>
        </p:txBody>
      </p:sp>
      <p:sp>
        <p:nvSpPr>
          <p:cNvPr id="3" name="Segnaposto piè di pagina 2">
            <a:extLst>
              <a:ext uri="{FF2B5EF4-FFF2-40B4-BE49-F238E27FC236}">
                <a16:creationId xmlns:a16="http://schemas.microsoft.com/office/drawing/2014/main" id="{07188656-ACAD-49FF-9F1C-BCF436DA73C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A230F77-7192-460B-87A4-A913516BEDAE}"/>
              </a:ext>
            </a:extLst>
          </p:cNvPr>
          <p:cNvSpPr>
            <a:spLocks noGrp="1"/>
          </p:cNvSpPr>
          <p:nvPr>
            <p:ph type="sldNum" sz="quarter" idx="12"/>
          </p:nvPr>
        </p:nvSpPr>
        <p:spPr/>
        <p:txBody>
          <a:bodyPr/>
          <a:lstStyle/>
          <a:p>
            <a:fld id="{76304D1E-F7C2-4B22-B379-7B32A8220F0B}" type="slidenum">
              <a:rPr lang="it-IT" smtClean="0"/>
              <a:t>‹N›</a:t>
            </a:fld>
            <a:endParaRPr lang="it-IT"/>
          </a:p>
        </p:txBody>
      </p:sp>
    </p:spTree>
    <p:extLst>
      <p:ext uri="{BB962C8B-B14F-4D97-AF65-F5344CB8AC3E}">
        <p14:creationId xmlns:p14="http://schemas.microsoft.com/office/powerpoint/2010/main" val="124187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D4476A-33B6-4C6A-B0EA-037392D0E19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79FD729-8065-4D20-920C-2E080796FD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3CE0FD1-EC1B-4607-A36E-4132BF990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B91A913-1D52-4175-93DD-399CEAE3D6E2}"/>
              </a:ext>
            </a:extLst>
          </p:cNvPr>
          <p:cNvSpPr>
            <a:spLocks noGrp="1"/>
          </p:cNvSpPr>
          <p:nvPr>
            <p:ph type="dt" sz="half" idx="10"/>
          </p:nvPr>
        </p:nvSpPr>
        <p:spPr/>
        <p:txBody>
          <a:bodyPr/>
          <a:lstStyle/>
          <a:p>
            <a:fld id="{908F39E3-F51F-4A29-98E8-016CD718F143}" type="datetimeFigureOut">
              <a:rPr lang="it-IT" smtClean="0"/>
              <a:t>12/06/2021</a:t>
            </a:fld>
            <a:endParaRPr lang="it-IT"/>
          </a:p>
        </p:txBody>
      </p:sp>
      <p:sp>
        <p:nvSpPr>
          <p:cNvPr id="6" name="Segnaposto piè di pagina 5">
            <a:extLst>
              <a:ext uri="{FF2B5EF4-FFF2-40B4-BE49-F238E27FC236}">
                <a16:creationId xmlns:a16="http://schemas.microsoft.com/office/drawing/2014/main" id="{04C5A58A-6B66-48C6-AADB-BA266C5406E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CF10A1E-3D3B-4571-8F67-29B57D696387}"/>
              </a:ext>
            </a:extLst>
          </p:cNvPr>
          <p:cNvSpPr>
            <a:spLocks noGrp="1"/>
          </p:cNvSpPr>
          <p:nvPr>
            <p:ph type="sldNum" sz="quarter" idx="12"/>
          </p:nvPr>
        </p:nvSpPr>
        <p:spPr/>
        <p:txBody>
          <a:bodyPr/>
          <a:lstStyle/>
          <a:p>
            <a:fld id="{76304D1E-F7C2-4B22-B379-7B32A8220F0B}" type="slidenum">
              <a:rPr lang="it-IT" smtClean="0"/>
              <a:t>‹N›</a:t>
            </a:fld>
            <a:endParaRPr lang="it-IT"/>
          </a:p>
        </p:txBody>
      </p:sp>
    </p:spTree>
    <p:extLst>
      <p:ext uri="{BB962C8B-B14F-4D97-AF65-F5344CB8AC3E}">
        <p14:creationId xmlns:p14="http://schemas.microsoft.com/office/powerpoint/2010/main" val="102297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EE3FF5-E6D3-4F9B-8FEB-98404DE22C0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325713C-04D8-425B-AC83-1FEEF1E6F9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F208E632-5075-4F34-8F92-C535F06DC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867C1AB-C71B-48B6-8489-458F9CDC7155}"/>
              </a:ext>
            </a:extLst>
          </p:cNvPr>
          <p:cNvSpPr>
            <a:spLocks noGrp="1"/>
          </p:cNvSpPr>
          <p:nvPr>
            <p:ph type="dt" sz="half" idx="10"/>
          </p:nvPr>
        </p:nvSpPr>
        <p:spPr/>
        <p:txBody>
          <a:bodyPr/>
          <a:lstStyle/>
          <a:p>
            <a:fld id="{908F39E3-F51F-4A29-98E8-016CD718F143}" type="datetimeFigureOut">
              <a:rPr lang="it-IT" smtClean="0"/>
              <a:t>12/06/2021</a:t>
            </a:fld>
            <a:endParaRPr lang="it-IT"/>
          </a:p>
        </p:txBody>
      </p:sp>
      <p:sp>
        <p:nvSpPr>
          <p:cNvPr id="6" name="Segnaposto piè di pagina 5">
            <a:extLst>
              <a:ext uri="{FF2B5EF4-FFF2-40B4-BE49-F238E27FC236}">
                <a16:creationId xmlns:a16="http://schemas.microsoft.com/office/drawing/2014/main" id="{E7859768-4589-47BE-AED4-0C7C2EB995C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F141899-A09D-4B00-A375-A6AD85AE2DD4}"/>
              </a:ext>
            </a:extLst>
          </p:cNvPr>
          <p:cNvSpPr>
            <a:spLocks noGrp="1"/>
          </p:cNvSpPr>
          <p:nvPr>
            <p:ph type="sldNum" sz="quarter" idx="12"/>
          </p:nvPr>
        </p:nvSpPr>
        <p:spPr/>
        <p:txBody>
          <a:bodyPr/>
          <a:lstStyle/>
          <a:p>
            <a:fld id="{76304D1E-F7C2-4B22-B379-7B32A8220F0B}" type="slidenum">
              <a:rPr lang="it-IT" smtClean="0"/>
              <a:t>‹N›</a:t>
            </a:fld>
            <a:endParaRPr lang="it-IT"/>
          </a:p>
        </p:txBody>
      </p:sp>
    </p:spTree>
    <p:extLst>
      <p:ext uri="{BB962C8B-B14F-4D97-AF65-F5344CB8AC3E}">
        <p14:creationId xmlns:p14="http://schemas.microsoft.com/office/powerpoint/2010/main" val="54440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F02BAAE-F4CD-4676-95A0-902B2EBFC8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06FD33B-C4E2-46BA-8498-E2B353C13F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C0BA974-B54B-44F7-9602-25F8D1F79F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F39E3-F51F-4A29-98E8-016CD718F143}" type="datetimeFigureOut">
              <a:rPr lang="it-IT" smtClean="0"/>
              <a:t>12/06/2021</a:t>
            </a:fld>
            <a:endParaRPr lang="it-IT"/>
          </a:p>
        </p:txBody>
      </p:sp>
      <p:sp>
        <p:nvSpPr>
          <p:cNvPr id="5" name="Segnaposto piè di pagina 4">
            <a:extLst>
              <a:ext uri="{FF2B5EF4-FFF2-40B4-BE49-F238E27FC236}">
                <a16:creationId xmlns:a16="http://schemas.microsoft.com/office/drawing/2014/main" id="{8494F650-197E-49DF-97F7-BC950AAB53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EB8BD16-01C0-4152-90E0-DA90DCDB54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04D1E-F7C2-4B22-B379-7B32A8220F0B}" type="slidenum">
              <a:rPr lang="it-IT" smtClean="0"/>
              <a:t>‹N›</a:t>
            </a:fld>
            <a:endParaRPr lang="it-IT"/>
          </a:p>
        </p:txBody>
      </p:sp>
    </p:spTree>
    <p:extLst>
      <p:ext uri="{BB962C8B-B14F-4D97-AF65-F5344CB8AC3E}">
        <p14:creationId xmlns:p14="http://schemas.microsoft.com/office/powerpoint/2010/main" val="236279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F42471-552E-44D4-8FE4-0C579068D5D4}"/>
              </a:ext>
            </a:extLst>
          </p:cNvPr>
          <p:cNvSpPr>
            <a:spLocks noGrp="1"/>
          </p:cNvSpPr>
          <p:nvPr>
            <p:ph type="ctrTitle"/>
          </p:nvPr>
        </p:nvSpPr>
        <p:spPr>
          <a:xfrm>
            <a:off x="1524000" y="856343"/>
            <a:ext cx="9144000" cy="897392"/>
          </a:xfrm>
        </p:spPr>
        <p:txBody>
          <a:bodyPr>
            <a:normAutofit fontScale="90000"/>
          </a:bodyPr>
          <a:lstStyle/>
          <a:p>
            <a:r>
              <a:rPr lang="it-IT" dirty="0"/>
              <a:t>Sito di aste Online</a:t>
            </a:r>
          </a:p>
        </p:txBody>
      </p:sp>
      <p:sp>
        <p:nvSpPr>
          <p:cNvPr id="3" name="Sottotitolo 2">
            <a:extLst>
              <a:ext uri="{FF2B5EF4-FFF2-40B4-BE49-F238E27FC236}">
                <a16:creationId xmlns:a16="http://schemas.microsoft.com/office/drawing/2014/main" id="{2DE7AB2F-9BAA-4895-91FE-90E8FA498FEB}"/>
              </a:ext>
            </a:extLst>
          </p:cNvPr>
          <p:cNvSpPr>
            <a:spLocks noGrp="1"/>
          </p:cNvSpPr>
          <p:nvPr>
            <p:ph type="subTitle" idx="1"/>
          </p:nvPr>
        </p:nvSpPr>
        <p:spPr>
          <a:xfrm>
            <a:off x="1066800" y="2189390"/>
            <a:ext cx="10058400" cy="2914876"/>
          </a:xfrm>
        </p:spPr>
        <p:txBody>
          <a:bodyPr>
            <a:normAutofit/>
          </a:bodyPr>
          <a:lstStyle/>
          <a:p>
            <a:r>
              <a:rPr lang="it-IT" dirty="0"/>
              <a:t>Versione </a:t>
            </a:r>
            <a:r>
              <a:rPr lang="it-IT" dirty="0" err="1"/>
              <a:t>THIN</a:t>
            </a:r>
            <a:r>
              <a:rPr lang="it-IT" dirty="0"/>
              <a:t> CLIENT </a:t>
            </a:r>
          </a:p>
          <a:p>
            <a:r>
              <a:rPr lang="it-IT" dirty="0"/>
              <a:t>(HTML Pure)</a:t>
            </a:r>
          </a:p>
          <a:p>
            <a:endParaRPr lang="it-IT" dirty="0"/>
          </a:p>
          <a:p>
            <a:r>
              <a:rPr lang="it-IT" dirty="0"/>
              <a:t>STUDENTE : DEAN NICOLA </a:t>
            </a:r>
          </a:p>
          <a:p>
            <a:r>
              <a:rPr lang="it-IT" dirty="0" err="1"/>
              <a:t>Mat:911817</a:t>
            </a:r>
            <a:endParaRPr lang="it-IT" dirty="0"/>
          </a:p>
          <a:p>
            <a:r>
              <a:rPr lang="it-IT" dirty="0"/>
              <a:t>nicola.dean@mail.polimi.it</a:t>
            </a:r>
          </a:p>
        </p:txBody>
      </p:sp>
    </p:spTree>
    <p:extLst>
      <p:ext uri="{BB962C8B-B14F-4D97-AF65-F5344CB8AC3E}">
        <p14:creationId xmlns:p14="http://schemas.microsoft.com/office/powerpoint/2010/main" val="680447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86D48E-2843-44DC-BAF4-02559955A32D}"/>
              </a:ext>
            </a:extLst>
          </p:cNvPr>
          <p:cNvSpPr>
            <a:spLocks noGrp="1"/>
          </p:cNvSpPr>
          <p:nvPr>
            <p:ph type="title"/>
          </p:nvPr>
        </p:nvSpPr>
        <p:spPr/>
        <p:txBody>
          <a:bodyPr/>
          <a:lstStyle/>
          <a:p>
            <a:r>
              <a:rPr lang="it-IT" dirty="0"/>
              <a:t>Completamento Specifiche:</a:t>
            </a:r>
          </a:p>
        </p:txBody>
      </p:sp>
      <p:sp>
        <p:nvSpPr>
          <p:cNvPr id="3" name="Segnaposto contenuto 2">
            <a:extLst>
              <a:ext uri="{FF2B5EF4-FFF2-40B4-BE49-F238E27FC236}">
                <a16:creationId xmlns:a16="http://schemas.microsoft.com/office/drawing/2014/main" id="{FC583F69-FD37-4DA0-B865-99EB4E1B9AE8}"/>
              </a:ext>
            </a:extLst>
          </p:cNvPr>
          <p:cNvSpPr>
            <a:spLocks noGrp="1"/>
          </p:cNvSpPr>
          <p:nvPr>
            <p:ph idx="1"/>
          </p:nvPr>
        </p:nvSpPr>
        <p:spPr/>
        <p:txBody>
          <a:bodyPr>
            <a:normAutofit fontScale="92500"/>
          </a:bodyPr>
          <a:lstStyle/>
          <a:p>
            <a:r>
              <a:rPr lang="it-IT" dirty="0">
                <a:latin typeface="+mj-lt"/>
              </a:rPr>
              <a:t>La pagina di default è index.html e contiene il </a:t>
            </a:r>
            <a:r>
              <a:rPr lang="it-IT" dirty="0" err="1">
                <a:latin typeface="+mj-lt"/>
              </a:rPr>
              <a:t>form</a:t>
            </a:r>
            <a:r>
              <a:rPr lang="it-IT" dirty="0">
                <a:latin typeface="+mj-lt"/>
              </a:rPr>
              <a:t> di Login</a:t>
            </a:r>
          </a:p>
          <a:p>
            <a:r>
              <a:rPr lang="it-IT" dirty="0">
                <a:latin typeface="+mj-lt"/>
              </a:rPr>
              <a:t>Tutti i dati del </a:t>
            </a:r>
            <a:r>
              <a:rPr lang="it-IT" dirty="0" err="1">
                <a:latin typeface="+mj-lt"/>
              </a:rPr>
              <a:t>form</a:t>
            </a:r>
            <a:r>
              <a:rPr lang="it-IT" dirty="0">
                <a:latin typeface="+mj-lt"/>
              </a:rPr>
              <a:t> di creazione di un asta sono obbligatori e se nulli verrà stampato un errore adeguato</a:t>
            </a:r>
          </a:p>
          <a:p>
            <a:r>
              <a:rPr lang="it-IT" dirty="0">
                <a:latin typeface="+mj-lt"/>
              </a:rPr>
              <a:t>In caso l’utente capiti per sbaglio o malintenzionatamente sulla pagina di un asta chiusa non da lui posseduta gli sarà impedito di CHIUDERLA</a:t>
            </a:r>
          </a:p>
          <a:p>
            <a:r>
              <a:rPr lang="it-IT" dirty="0">
                <a:latin typeface="+mj-lt"/>
              </a:rPr>
              <a:t> Una volta inviata un offerta la pagina di dettaglio si aggiorna in automatico</a:t>
            </a:r>
          </a:p>
          <a:p>
            <a:r>
              <a:rPr lang="it-IT" dirty="0">
                <a:latin typeface="+mj-lt"/>
              </a:rPr>
              <a:t>Se l’utente è loggato e apre index.html / Login verrà reindirizzato alla home</a:t>
            </a:r>
          </a:p>
          <a:p>
            <a:r>
              <a:rPr lang="it-IT" dirty="0">
                <a:latin typeface="+mj-lt"/>
              </a:rPr>
              <a:t>Se l’utente non è loggato e apre home.html (o derivati) verrà reindirizzato al Login</a:t>
            </a:r>
          </a:p>
        </p:txBody>
      </p:sp>
    </p:spTree>
    <p:extLst>
      <p:ext uri="{BB962C8B-B14F-4D97-AF65-F5344CB8AC3E}">
        <p14:creationId xmlns:p14="http://schemas.microsoft.com/office/powerpoint/2010/main" val="341512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75E0B4-7428-4428-ADE9-3548763083CF}"/>
              </a:ext>
            </a:extLst>
          </p:cNvPr>
          <p:cNvSpPr>
            <a:spLocks noGrp="1"/>
          </p:cNvSpPr>
          <p:nvPr>
            <p:ph type="title"/>
          </p:nvPr>
        </p:nvSpPr>
        <p:spPr/>
        <p:txBody>
          <a:bodyPr/>
          <a:lstStyle/>
          <a:p>
            <a:r>
              <a:rPr lang="it-IT" dirty="0"/>
              <a:t>Note Addizionali/Aggiunte</a:t>
            </a:r>
          </a:p>
        </p:txBody>
      </p:sp>
      <p:sp>
        <p:nvSpPr>
          <p:cNvPr id="3" name="Segnaposto contenuto 2">
            <a:extLst>
              <a:ext uri="{FF2B5EF4-FFF2-40B4-BE49-F238E27FC236}">
                <a16:creationId xmlns:a16="http://schemas.microsoft.com/office/drawing/2014/main" id="{BDEC7A3A-C162-4772-848A-F3B733290BDA}"/>
              </a:ext>
            </a:extLst>
          </p:cNvPr>
          <p:cNvSpPr>
            <a:spLocks noGrp="1"/>
          </p:cNvSpPr>
          <p:nvPr>
            <p:ph idx="1"/>
          </p:nvPr>
        </p:nvSpPr>
        <p:spPr/>
        <p:txBody>
          <a:bodyPr/>
          <a:lstStyle/>
          <a:p>
            <a:r>
              <a:rPr lang="it-IT" dirty="0">
                <a:latin typeface="+mj-lt"/>
              </a:rPr>
              <a:t>Per migliorare la visualizzazione/esperienza utente le aste vinte vengono visualizzate nella «</a:t>
            </a:r>
            <a:r>
              <a:rPr lang="it-IT" dirty="0" err="1">
                <a:solidFill>
                  <a:srgbClr val="00B050"/>
                </a:solidFill>
                <a:latin typeface="+mj-lt"/>
              </a:rPr>
              <a:t>UserPage</a:t>
            </a:r>
            <a:r>
              <a:rPr lang="it-IT" dirty="0">
                <a:latin typeface="+mj-lt"/>
              </a:rPr>
              <a:t>» </a:t>
            </a:r>
            <a:r>
              <a:rPr lang="it-IT" dirty="0" err="1">
                <a:latin typeface="+mj-lt"/>
              </a:rPr>
              <a:t>anziche</a:t>
            </a:r>
            <a:r>
              <a:rPr lang="it-IT" dirty="0">
                <a:latin typeface="+mj-lt"/>
              </a:rPr>
              <a:t> nella pagina «</a:t>
            </a:r>
            <a:r>
              <a:rPr lang="it-IT" dirty="0">
                <a:solidFill>
                  <a:srgbClr val="00B050"/>
                </a:solidFill>
                <a:latin typeface="+mj-lt"/>
              </a:rPr>
              <a:t>Compro</a:t>
            </a:r>
            <a:r>
              <a:rPr lang="it-IT" dirty="0">
                <a:latin typeface="+mj-lt"/>
              </a:rPr>
              <a:t>»</a:t>
            </a:r>
          </a:p>
          <a:p>
            <a:r>
              <a:rPr lang="it-IT" dirty="0">
                <a:latin typeface="+mj-lt"/>
              </a:rPr>
              <a:t>La tabella </a:t>
            </a:r>
            <a:r>
              <a:rPr lang="it-IT" dirty="0" err="1">
                <a:solidFill>
                  <a:srgbClr val="7030A0"/>
                </a:solidFill>
                <a:latin typeface="+mj-lt"/>
              </a:rPr>
              <a:t>Addresses</a:t>
            </a:r>
            <a:r>
              <a:rPr lang="it-IT" dirty="0">
                <a:latin typeface="+mj-lt"/>
              </a:rPr>
              <a:t> è stata aggiunta per </a:t>
            </a:r>
            <a:r>
              <a:rPr lang="it-IT" dirty="0">
                <a:effectLst>
                  <a:outerShdw blurRad="38100" dist="38100" dir="2700000" algn="tl">
                    <a:srgbClr val="000000">
                      <a:alpha val="43137"/>
                    </a:srgbClr>
                  </a:outerShdw>
                </a:effectLst>
                <a:latin typeface="+mj-lt"/>
              </a:rPr>
              <a:t>potenziali</a:t>
            </a:r>
            <a:r>
              <a:rPr lang="it-IT" dirty="0">
                <a:latin typeface="+mj-lt"/>
              </a:rPr>
              <a:t> aggiornamenti futuri che permettano </a:t>
            </a:r>
            <a:r>
              <a:rPr lang="it-IT" dirty="0" err="1">
                <a:latin typeface="+mj-lt"/>
              </a:rPr>
              <a:t>allutente</a:t>
            </a:r>
            <a:r>
              <a:rPr lang="it-IT" dirty="0">
                <a:latin typeface="+mj-lt"/>
              </a:rPr>
              <a:t> di avere più indirizzi (come opzione di consegna)</a:t>
            </a:r>
          </a:p>
          <a:p>
            <a:r>
              <a:rPr lang="it-IT" dirty="0">
                <a:latin typeface="+mj-lt"/>
              </a:rPr>
              <a:t>La tabella </a:t>
            </a:r>
            <a:r>
              <a:rPr lang="it-IT" dirty="0" err="1">
                <a:solidFill>
                  <a:srgbClr val="7030A0"/>
                </a:solidFill>
                <a:latin typeface="+mj-lt"/>
              </a:rPr>
              <a:t>ItemSales</a:t>
            </a:r>
            <a:r>
              <a:rPr lang="it-IT" dirty="0">
                <a:latin typeface="+mj-lt"/>
              </a:rPr>
              <a:t> è separata dalla tabella </a:t>
            </a:r>
            <a:r>
              <a:rPr lang="it-IT" dirty="0" err="1">
                <a:solidFill>
                  <a:srgbClr val="7030A0"/>
                </a:solidFill>
                <a:latin typeface="+mj-lt"/>
              </a:rPr>
              <a:t>Auctions</a:t>
            </a:r>
            <a:r>
              <a:rPr lang="it-IT" dirty="0">
                <a:latin typeface="+mj-lt"/>
              </a:rPr>
              <a:t> per </a:t>
            </a:r>
            <a:r>
              <a:rPr lang="it-IT" dirty="0">
                <a:effectLst>
                  <a:outerShdw blurRad="38100" dist="38100" dir="2700000" algn="tl">
                    <a:srgbClr val="000000">
                      <a:alpha val="43137"/>
                    </a:srgbClr>
                  </a:outerShdw>
                </a:effectLst>
                <a:latin typeface="+mj-lt"/>
              </a:rPr>
              <a:t>potenziali</a:t>
            </a:r>
            <a:r>
              <a:rPr lang="it-IT" dirty="0">
                <a:latin typeface="+mj-lt"/>
              </a:rPr>
              <a:t> aggiornamenti futuri che permettano ad un utente di creare più aste con lo stesso oggetto </a:t>
            </a:r>
            <a:r>
              <a:rPr lang="it-IT" sz="2000" dirty="0">
                <a:effectLst>
                  <a:outerShdw blurRad="38100" dist="38100" dir="2700000" algn="tl">
                    <a:srgbClr val="000000">
                      <a:alpha val="43137"/>
                    </a:srgbClr>
                  </a:outerShdw>
                </a:effectLst>
                <a:latin typeface="+mj-lt"/>
              </a:rPr>
              <a:t>(</a:t>
            </a:r>
            <a:r>
              <a:rPr lang="it-IT" sz="2000" dirty="0" err="1">
                <a:effectLst>
                  <a:outerShdw blurRad="38100" dist="38100" dir="2700000" algn="tl">
                    <a:srgbClr val="000000">
                      <a:alpha val="43137"/>
                    </a:srgbClr>
                  </a:outerShdw>
                </a:effectLst>
                <a:latin typeface="+mj-lt"/>
              </a:rPr>
              <a:t>eg</a:t>
            </a:r>
            <a:r>
              <a:rPr lang="it-IT" sz="2000" dirty="0">
                <a:effectLst>
                  <a:outerShdw blurRad="38100" dist="38100" dir="2700000" algn="tl">
                    <a:srgbClr val="000000">
                      <a:alpha val="43137"/>
                    </a:srgbClr>
                  </a:outerShdw>
                </a:effectLst>
                <a:latin typeface="+mj-lt"/>
              </a:rPr>
              <a:t> un artigiano produce in serie 100 statuine e vuole venderne 10 all’asta)</a:t>
            </a:r>
            <a:endParaRPr lang="it-IT"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99539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0FF40D-B214-4DD8-9606-CFFE5753D697}"/>
              </a:ext>
            </a:extLst>
          </p:cNvPr>
          <p:cNvSpPr>
            <a:spLocks noGrp="1"/>
          </p:cNvSpPr>
          <p:nvPr>
            <p:ph type="title"/>
          </p:nvPr>
        </p:nvSpPr>
        <p:spPr/>
        <p:txBody>
          <a:bodyPr/>
          <a:lstStyle/>
          <a:p>
            <a:pPr algn="ctr"/>
            <a:r>
              <a:rPr lang="it-IT" dirty="0"/>
              <a:t>Server Side Components</a:t>
            </a:r>
          </a:p>
        </p:txBody>
      </p:sp>
      <p:sp>
        <p:nvSpPr>
          <p:cNvPr id="3" name="Segnaposto contenuto 2">
            <a:extLst>
              <a:ext uri="{FF2B5EF4-FFF2-40B4-BE49-F238E27FC236}">
                <a16:creationId xmlns:a16="http://schemas.microsoft.com/office/drawing/2014/main" id="{AB5CBE47-5DE2-4191-BDA8-E8A05C358F33}"/>
              </a:ext>
            </a:extLst>
          </p:cNvPr>
          <p:cNvSpPr>
            <a:spLocks noGrp="1"/>
          </p:cNvSpPr>
          <p:nvPr>
            <p:ph idx="1"/>
          </p:nvPr>
        </p:nvSpPr>
        <p:spPr>
          <a:xfrm>
            <a:off x="387630" y="365125"/>
            <a:ext cx="2395330" cy="2242793"/>
          </a:xfrm>
        </p:spPr>
        <p:txBody>
          <a:bodyPr>
            <a:normAutofit fontScale="92500" lnSpcReduction="20000"/>
          </a:bodyPr>
          <a:lstStyle/>
          <a:p>
            <a:pPr marL="0" indent="0">
              <a:buNone/>
            </a:pPr>
            <a:r>
              <a:rPr lang="it-IT" dirty="0"/>
              <a:t>Models</a:t>
            </a:r>
          </a:p>
          <a:p>
            <a:pPr>
              <a:buFont typeface="Wingdings" panose="05000000000000000000" pitchFamily="2" charset="2"/>
              <a:buChar char="§"/>
            </a:pPr>
            <a:r>
              <a:rPr lang="it-IT" sz="1600" dirty="0" err="1"/>
              <a:t>Address</a:t>
            </a:r>
            <a:endParaRPr lang="it-IT" sz="1600" dirty="0"/>
          </a:p>
          <a:p>
            <a:pPr>
              <a:buFont typeface="Wingdings" panose="05000000000000000000" pitchFamily="2" charset="2"/>
              <a:buChar char="§"/>
            </a:pPr>
            <a:r>
              <a:rPr lang="it-IT" sz="1600" dirty="0"/>
              <a:t>User</a:t>
            </a:r>
          </a:p>
          <a:p>
            <a:pPr>
              <a:buFont typeface="Wingdings" panose="05000000000000000000" pitchFamily="2" charset="2"/>
              <a:buChar char="§"/>
            </a:pPr>
            <a:r>
              <a:rPr lang="it-IT" sz="1600" dirty="0" err="1"/>
              <a:t>Auction</a:t>
            </a:r>
            <a:endParaRPr lang="it-IT" sz="1600" dirty="0"/>
          </a:p>
          <a:p>
            <a:pPr>
              <a:buFont typeface="Wingdings" panose="05000000000000000000" pitchFamily="2" charset="2"/>
              <a:buChar char="§"/>
            </a:pPr>
            <a:r>
              <a:rPr lang="it-IT" sz="1600" dirty="0" err="1"/>
              <a:t>ItemSales</a:t>
            </a:r>
            <a:endParaRPr lang="it-IT" sz="1600" dirty="0"/>
          </a:p>
          <a:p>
            <a:pPr>
              <a:buFont typeface="Wingdings" panose="05000000000000000000" pitchFamily="2" charset="2"/>
              <a:buChar char="§"/>
            </a:pPr>
            <a:r>
              <a:rPr lang="it-IT" sz="1600" dirty="0" err="1"/>
              <a:t>Offer</a:t>
            </a:r>
            <a:endParaRPr lang="it-IT" sz="1600" dirty="0"/>
          </a:p>
          <a:p>
            <a:pPr>
              <a:buFont typeface="Wingdings" panose="05000000000000000000" pitchFamily="2" charset="2"/>
              <a:buChar char="§"/>
            </a:pPr>
            <a:r>
              <a:rPr lang="it-IT" sz="1600" dirty="0" err="1"/>
              <a:t>UserProfileData</a:t>
            </a:r>
            <a:endParaRPr lang="it-IT" sz="1600" dirty="0"/>
          </a:p>
        </p:txBody>
      </p:sp>
      <p:sp>
        <p:nvSpPr>
          <p:cNvPr id="15" name="Segnaposto contenuto 2">
            <a:extLst>
              <a:ext uri="{FF2B5EF4-FFF2-40B4-BE49-F238E27FC236}">
                <a16:creationId xmlns:a16="http://schemas.microsoft.com/office/drawing/2014/main" id="{D2A71B69-DF21-4596-B0D2-57E4E4609C1E}"/>
              </a:ext>
            </a:extLst>
          </p:cNvPr>
          <p:cNvSpPr txBox="1">
            <a:spLocks/>
          </p:cNvSpPr>
          <p:nvPr/>
        </p:nvSpPr>
        <p:spPr>
          <a:xfrm>
            <a:off x="7735953" y="1836807"/>
            <a:ext cx="3515142" cy="876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dirty="0"/>
              <a:t>Controllers </a:t>
            </a:r>
            <a:r>
              <a:rPr lang="it-IT" sz="1600" dirty="0"/>
              <a:t>(</a:t>
            </a:r>
            <a:r>
              <a:rPr lang="it-IT" sz="1600" dirty="0" err="1"/>
              <a:t>not</a:t>
            </a:r>
            <a:r>
              <a:rPr lang="it-IT" sz="1600" dirty="0"/>
              <a:t> </a:t>
            </a:r>
            <a:r>
              <a:rPr lang="it-IT" sz="1600" dirty="0" err="1"/>
              <a:t>Logged</a:t>
            </a:r>
            <a:r>
              <a:rPr lang="it-IT" sz="1600" dirty="0"/>
              <a:t> Filter)</a:t>
            </a:r>
          </a:p>
          <a:p>
            <a:pPr>
              <a:buFont typeface="Wingdings" panose="05000000000000000000" pitchFamily="2" charset="2"/>
              <a:buChar char="§"/>
            </a:pPr>
            <a:r>
              <a:rPr lang="it-IT" sz="1600" dirty="0" err="1"/>
              <a:t>CheckLoginData</a:t>
            </a:r>
            <a:endParaRPr lang="it-IT" sz="1600" dirty="0"/>
          </a:p>
        </p:txBody>
      </p:sp>
      <p:sp>
        <p:nvSpPr>
          <p:cNvPr id="16" name="Segnaposto contenuto 2">
            <a:extLst>
              <a:ext uri="{FF2B5EF4-FFF2-40B4-BE49-F238E27FC236}">
                <a16:creationId xmlns:a16="http://schemas.microsoft.com/office/drawing/2014/main" id="{AF5C8921-875B-4287-AE03-B30AC775B26E}"/>
              </a:ext>
            </a:extLst>
          </p:cNvPr>
          <p:cNvSpPr txBox="1">
            <a:spLocks/>
          </p:cNvSpPr>
          <p:nvPr/>
        </p:nvSpPr>
        <p:spPr>
          <a:xfrm>
            <a:off x="7735953" y="3219726"/>
            <a:ext cx="3515142" cy="326983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dirty="0"/>
              <a:t>Controllers </a:t>
            </a:r>
            <a:r>
              <a:rPr lang="it-IT" sz="1600" dirty="0"/>
              <a:t>(</a:t>
            </a:r>
            <a:r>
              <a:rPr lang="it-IT" sz="1600" dirty="0" err="1"/>
              <a:t>Logged</a:t>
            </a:r>
            <a:r>
              <a:rPr lang="it-IT" sz="1600" dirty="0"/>
              <a:t> Filter)</a:t>
            </a:r>
          </a:p>
          <a:p>
            <a:pPr>
              <a:buFont typeface="Wingdings" panose="05000000000000000000" pitchFamily="2" charset="2"/>
              <a:buChar char="§"/>
            </a:pPr>
            <a:r>
              <a:rPr lang="it-IT" sz="1600" dirty="0" err="1"/>
              <a:t>CreateAuction</a:t>
            </a:r>
            <a:endParaRPr lang="it-IT" sz="1600" dirty="0"/>
          </a:p>
          <a:p>
            <a:pPr>
              <a:buFont typeface="Wingdings" panose="05000000000000000000" pitchFamily="2" charset="2"/>
              <a:buChar char="§"/>
            </a:pPr>
            <a:r>
              <a:rPr lang="it-IT" sz="1600" dirty="0" err="1"/>
              <a:t>CreateOffer</a:t>
            </a:r>
            <a:endParaRPr lang="it-IT" sz="1600" dirty="0"/>
          </a:p>
          <a:p>
            <a:pPr>
              <a:buFont typeface="Wingdings" panose="05000000000000000000" pitchFamily="2" charset="2"/>
              <a:buChar char="§"/>
            </a:pPr>
            <a:r>
              <a:rPr lang="it-IT" sz="1600" dirty="0" err="1"/>
              <a:t>ShowAuctions</a:t>
            </a:r>
            <a:endParaRPr lang="it-IT" sz="1600" dirty="0"/>
          </a:p>
          <a:p>
            <a:pPr>
              <a:buFont typeface="Wingdings" panose="05000000000000000000" pitchFamily="2" charset="2"/>
              <a:buChar char="§"/>
            </a:pPr>
            <a:r>
              <a:rPr lang="it-IT" sz="1600" dirty="0" err="1"/>
              <a:t>ShowAuctionDetails</a:t>
            </a:r>
            <a:endParaRPr lang="it-IT" sz="1600" dirty="0"/>
          </a:p>
          <a:p>
            <a:pPr>
              <a:buFont typeface="Wingdings" panose="05000000000000000000" pitchFamily="2" charset="2"/>
              <a:buChar char="§"/>
            </a:pPr>
            <a:r>
              <a:rPr lang="it-IT" sz="1600" dirty="0" err="1"/>
              <a:t>GetUserProfileData</a:t>
            </a:r>
            <a:endParaRPr lang="it-IT" sz="1600" dirty="0"/>
          </a:p>
          <a:p>
            <a:pPr>
              <a:buFont typeface="Wingdings" panose="05000000000000000000" pitchFamily="2" charset="2"/>
              <a:buChar char="§"/>
            </a:pPr>
            <a:r>
              <a:rPr lang="it-IT" sz="1600" dirty="0" err="1"/>
              <a:t>ImageGetter</a:t>
            </a:r>
            <a:endParaRPr lang="it-IT" sz="1600" dirty="0"/>
          </a:p>
          <a:p>
            <a:pPr>
              <a:buFont typeface="Wingdings" panose="05000000000000000000" pitchFamily="2" charset="2"/>
              <a:buChar char="§"/>
            </a:pPr>
            <a:r>
              <a:rPr lang="it-IT" sz="1600" dirty="0" err="1"/>
              <a:t>LogoutUser</a:t>
            </a:r>
            <a:endParaRPr lang="it-IT" sz="1600" dirty="0"/>
          </a:p>
          <a:p>
            <a:pPr>
              <a:buFont typeface="Wingdings" panose="05000000000000000000" pitchFamily="2" charset="2"/>
              <a:buChar char="§"/>
            </a:pPr>
            <a:r>
              <a:rPr lang="it-IT" sz="1600" dirty="0" err="1"/>
              <a:t>CloseAuction</a:t>
            </a:r>
            <a:endParaRPr lang="it-IT" sz="1600" dirty="0"/>
          </a:p>
          <a:p>
            <a:pPr>
              <a:buFont typeface="Wingdings" panose="05000000000000000000" pitchFamily="2" charset="2"/>
              <a:buChar char="§"/>
            </a:pPr>
            <a:r>
              <a:rPr lang="it-IT" sz="1600" dirty="0" err="1"/>
              <a:t>GoToSellerPage</a:t>
            </a:r>
            <a:endParaRPr lang="it-IT" sz="1600" dirty="0"/>
          </a:p>
          <a:p>
            <a:pPr>
              <a:buFont typeface="Wingdings" panose="05000000000000000000" pitchFamily="2" charset="2"/>
              <a:buChar char="§"/>
            </a:pPr>
            <a:r>
              <a:rPr lang="it-IT" sz="1600" dirty="0" err="1"/>
              <a:t>GoToHomePage</a:t>
            </a:r>
            <a:endParaRPr lang="it-IT" sz="1600" dirty="0"/>
          </a:p>
          <a:p>
            <a:pPr>
              <a:buFont typeface="Wingdings" panose="05000000000000000000" pitchFamily="2" charset="2"/>
              <a:buChar char="§"/>
            </a:pPr>
            <a:r>
              <a:rPr lang="it-IT" sz="1600" dirty="0" err="1"/>
              <a:t>GoToCreationPage</a:t>
            </a:r>
            <a:endParaRPr lang="it-IT" sz="1600" dirty="0"/>
          </a:p>
          <a:p>
            <a:pPr>
              <a:buFont typeface="Wingdings" panose="05000000000000000000" pitchFamily="2" charset="2"/>
              <a:buChar char="§"/>
            </a:pPr>
            <a:endParaRPr lang="it-IT" sz="1600" dirty="0"/>
          </a:p>
        </p:txBody>
      </p:sp>
      <p:sp>
        <p:nvSpPr>
          <p:cNvPr id="17" name="Segnaposto contenuto 2">
            <a:extLst>
              <a:ext uri="{FF2B5EF4-FFF2-40B4-BE49-F238E27FC236}">
                <a16:creationId xmlns:a16="http://schemas.microsoft.com/office/drawing/2014/main" id="{A6B144BA-0530-4816-B46B-3389C5415992}"/>
              </a:ext>
            </a:extLst>
          </p:cNvPr>
          <p:cNvSpPr txBox="1">
            <a:spLocks/>
          </p:cNvSpPr>
          <p:nvPr/>
        </p:nvSpPr>
        <p:spPr>
          <a:xfrm>
            <a:off x="387629" y="2713591"/>
            <a:ext cx="2710067" cy="265457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400" dirty="0" err="1"/>
              <a:t>Thymeleaf</a:t>
            </a:r>
            <a:r>
              <a:rPr lang="it-IT" sz="2400" dirty="0"/>
              <a:t> Template</a:t>
            </a:r>
          </a:p>
          <a:p>
            <a:pPr>
              <a:buFont typeface="Wingdings" panose="05000000000000000000" pitchFamily="2" charset="2"/>
              <a:buChar char="§"/>
            </a:pPr>
            <a:r>
              <a:rPr lang="it-IT" sz="1500" dirty="0"/>
              <a:t>Index.html</a:t>
            </a:r>
          </a:p>
          <a:p>
            <a:pPr>
              <a:buFont typeface="Wingdings" panose="05000000000000000000" pitchFamily="2" charset="2"/>
              <a:buChar char="§"/>
            </a:pPr>
            <a:r>
              <a:rPr lang="it-IT" sz="1500" dirty="0"/>
              <a:t>Header.html</a:t>
            </a:r>
          </a:p>
          <a:p>
            <a:pPr>
              <a:buFont typeface="Wingdings" panose="05000000000000000000" pitchFamily="2" charset="2"/>
              <a:buChar char="§"/>
            </a:pPr>
            <a:r>
              <a:rPr lang="it-IT" sz="1500" dirty="0"/>
              <a:t>errorTemplate.html</a:t>
            </a:r>
          </a:p>
          <a:p>
            <a:pPr>
              <a:buFont typeface="Wingdings" panose="05000000000000000000" pitchFamily="2" charset="2"/>
              <a:buChar char="§"/>
            </a:pPr>
            <a:r>
              <a:rPr lang="it-IT" sz="1500" dirty="0"/>
              <a:t>auctionCreation.html</a:t>
            </a:r>
          </a:p>
          <a:p>
            <a:pPr>
              <a:buFont typeface="Wingdings" panose="05000000000000000000" pitchFamily="2" charset="2"/>
              <a:buChar char="§"/>
            </a:pPr>
            <a:r>
              <a:rPr lang="it-IT" sz="1500" dirty="0"/>
              <a:t>auctionDetails.html</a:t>
            </a:r>
          </a:p>
          <a:p>
            <a:pPr>
              <a:buFont typeface="Wingdings" panose="05000000000000000000" pitchFamily="2" charset="2"/>
              <a:buChar char="§"/>
            </a:pPr>
            <a:r>
              <a:rPr lang="it-IT" sz="1500" dirty="0" err="1"/>
              <a:t>auctions.hml</a:t>
            </a:r>
            <a:endParaRPr lang="it-IT" sz="1500" dirty="0"/>
          </a:p>
          <a:p>
            <a:pPr>
              <a:buFont typeface="Wingdings" panose="05000000000000000000" pitchFamily="2" charset="2"/>
              <a:buChar char="§"/>
            </a:pPr>
            <a:r>
              <a:rPr lang="it-IT" sz="1500" dirty="0" err="1"/>
              <a:t>sellerPagehtml</a:t>
            </a:r>
            <a:endParaRPr lang="it-IT" sz="1500" dirty="0"/>
          </a:p>
          <a:p>
            <a:pPr>
              <a:buFont typeface="Wingdings" panose="05000000000000000000" pitchFamily="2" charset="2"/>
              <a:buChar char="§"/>
            </a:pPr>
            <a:r>
              <a:rPr lang="it-IT" sz="1500" dirty="0"/>
              <a:t>home.html</a:t>
            </a:r>
          </a:p>
          <a:p>
            <a:pPr>
              <a:buFont typeface="Wingdings" panose="05000000000000000000" pitchFamily="2" charset="2"/>
              <a:buChar char="§"/>
            </a:pPr>
            <a:endParaRPr lang="it-IT" sz="1500" dirty="0"/>
          </a:p>
          <a:p>
            <a:pPr>
              <a:buFont typeface="Wingdings" panose="05000000000000000000" pitchFamily="2" charset="2"/>
              <a:buChar char="§"/>
            </a:pPr>
            <a:endParaRPr lang="it-IT" sz="2400" dirty="0"/>
          </a:p>
        </p:txBody>
      </p:sp>
      <p:sp>
        <p:nvSpPr>
          <p:cNvPr id="18" name="Segnaposto contenuto 2">
            <a:extLst>
              <a:ext uri="{FF2B5EF4-FFF2-40B4-BE49-F238E27FC236}">
                <a16:creationId xmlns:a16="http://schemas.microsoft.com/office/drawing/2014/main" id="{BEDD2FA5-1D5C-4569-B31D-803CBB8699BC}"/>
              </a:ext>
            </a:extLst>
          </p:cNvPr>
          <p:cNvSpPr txBox="1">
            <a:spLocks/>
          </p:cNvSpPr>
          <p:nvPr/>
        </p:nvSpPr>
        <p:spPr>
          <a:xfrm>
            <a:off x="387630" y="5368164"/>
            <a:ext cx="2395330" cy="2242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dirty="0"/>
              <a:t>Filters</a:t>
            </a:r>
          </a:p>
          <a:p>
            <a:pPr>
              <a:buFont typeface="Wingdings" panose="05000000000000000000" pitchFamily="2" charset="2"/>
              <a:buChar char="§"/>
            </a:pPr>
            <a:r>
              <a:rPr lang="it-IT" sz="1600" dirty="0" err="1"/>
              <a:t>LoggedFilter</a:t>
            </a:r>
            <a:endParaRPr lang="it-IT" sz="1600" dirty="0"/>
          </a:p>
          <a:p>
            <a:pPr>
              <a:buFont typeface="Wingdings" panose="05000000000000000000" pitchFamily="2" charset="2"/>
              <a:buChar char="§"/>
            </a:pPr>
            <a:r>
              <a:rPr lang="it-IT" sz="1600" dirty="0" err="1"/>
              <a:t>NoLoggedFilter</a:t>
            </a:r>
            <a:endParaRPr lang="it-IT" sz="1600" dirty="0"/>
          </a:p>
        </p:txBody>
      </p:sp>
      <p:sp>
        <p:nvSpPr>
          <p:cNvPr id="9" name="Segnaposto contenuto 2">
            <a:extLst>
              <a:ext uri="{FF2B5EF4-FFF2-40B4-BE49-F238E27FC236}">
                <a16:creationId xmlns:a16="http://schemas.microsoft.com/office/drawing/2014/main" id="{DFF5A188-2624-4B5E-9573-6B317996124C}"/>
              </a:ext>
            </a:extLst>
          </p:cNvPr>
          <p:cNvSpPr txBox="1">
            <a:spLocks/>
          </p:cNvSpPr>
          <p:nvPr/>
        </p:nvSpPr>
        <p:spPr>
          <a:xfrm>
            <a:off x="3412434" y="1820828"/>
            <a:ext cx="4323519" cy="46471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dirty="0"/>
              <a:t>Database Access </a:t>
            </a:r>
            <a:r>
              <a:rPr lang="it-IT" dirty="0" err="1"/>
              <a:t>OBJ</a:t>
            </a:r>
            <a:r>
              <a:rPr lang="it-IT" dirty="0"/>
              <a:t> (</a:t>
            </a:r>
            <a:r>
              <a:rPr lang="it-IT" dirty="0" err="1"/>
              <a:t>DAO</a:t>
            </a:r>
            <a:r>
              <a:rPr lang="it-IT" dirty="0"/>
              <a:t>) </a:t>
            </a:r>
          </a:p>
          <a:p>
            <a:pPr>
              <a:buFont typeface="Wingdings" panose="05000000000000000000" pitchFamily="2" charset="2"/>
              <a:buChar char="§"/>
            </a:pPr>
            <a:r>
              <a:rPr lang="it-IT" sz="1600" dirty="0" err="1"/>
              <a:t>UserDao</a:t>
            </a:r>
            <a:endParaRPr lang="it-IT" sz="1600" dirty="0"/>
          </a:p>
          <a:p>
            <a:pPr lvl="1">
              <a:buFont typeface="Wingdings" panose="05000000000000000000" pitchFamily="2" charset="2"/>
              <a:buChar char="§"/>
            </a:pPr>
            <a:r>
              <a:rPr lang="it-IT" sz="1200" dirty="0" err="1"/>
              <a:t>checkUserLogin</a:t>
            </a:r>
            <a:r>
              <a:rPr lang="it-IT" sz="1200" dirty="0"/>
              <a:t>(</a:t>
            </a:r>
            <a:r>
              <a:rPr lang="it-IT" sz="1200" dirty="0" err="1"/>
              <a:t>email,psw</a:t>
            </a:r>
            <a:r>
              <a:rPr lang="it-IT" sz="1200" dirty="0"/>
              <a:t>) : user</a:t>
            </a:r>
          </a:p>
          <a:p>
            <a:pPr>
              <a:buFont typeface="Wingdings" panose="05000000000000000000" pitchFamily="2" charset="2"/>
              <a:buChar char="§"/>
            </a:pPr>
            <a:r>
              <a:rPr lang="it-IT" sz="1600" dirty="0" err="1"/>
              <a:t>AuctionDao</a:t>
            </a:r>
            <a:r>
              <a:rPr lang="it-IT" sz="1600" dirty="0"/>
              <a:t> (</a:t>
            </a:r>
            <a:r>
              <a:rPr lang="it-IT" sz="1600" dirty="0" err="1"/>
              <a:t>all</a:t>
            </a:r>
            <a:r>
              <a:rPr lang="it-IT" sz="1600" dirty="0"/>
              <a:t> </a:t>
            </a:r>
            <a:r>
              <a:rPr lang="it-IT" sz="1600" dirty="0" err="1"/>
              <a:t>function</a:t>
            </a:r>
            <a:r>
              <a:rPr lang="it-IT" sz="1600" dirty="0"/>
              <a:t> use </a:t>
            </a:r>
            <a:r>
              <a:rPr lang="it-IT" sz="1600" dirty="0" err="1"/>
              <a:t>auction</a:t>
            </a:r>
            <a:r>
              <a:rPr lang="it-IT" sz="1600" dirty="0"/>
              <a:t> </a:t>
            </a:r>
            <a:r>
              <a:rPr lang="it-IT" sz="1600" dirty="0" err="1"/>
              <a:t>select</a:t>
            </a:r>
            <a:r>
              <a:rPr lang="it-IT" sz="1600" dirty="0"/>
              <a:t>)</a:t>
            </a:r>
          </a:p>
          <a:p>
            <a:pPr lvl="1">
              <a:buFont typeface="Wingdings" panose="05000000000000000000" pitchFamily="2" charset="2"/>
              <a:buChar char="§"/>
            </a:pPr>
            <a:r>
              <a:rPr lang="it-IT" sz="1200" dirty="0" err="1"/>
              <a:t>auctionSelect</a:t>
            </a:r>
            <a:r>
              <a:rPr lang="it-IT" sz="1200" dirty="0"/>
              <a:t>(QUERY </a:t>
            </a:r>
            <a:r>
              <a:rPr lang="it-IT" sz="1200" dirty="0" err="1"/>
              <a:t>string</a:t>
            </a:r>
            <a:r>
              <a:rPr lang="it-IT" sz="1200" dirty="0"/>
              <a:t>)  : list&lt;</a:t>
            </a:r>
            <a:r>
              <a:rPr lang="it-IT" sz="1200" dirty="0" err="1"/>
              <a:t>Auction</a:t>
            </a:r>
            <a:r>
              <a:rPr lang="it-IT" sz="1200" dirty="0"/>
              <a:t>&gt;</a:t>
            </a:r>
          </a:p>
          <a:p>
            <a:pPr lvl="1">
              <a:buFont typeface="Wingdings" panose="05000000000000000000" pitchFamily="2" charset="2"/>
              <a:buChar char="§"/>
            </a:pPr>
            <a:r>
              <a:rPr lang="it-IT" sz="1200" dirty="0" err="1"/>
              <a:t>getAuctionById</a:t>
            </a:r>
            <a:r>
              <a:rPr lang="it-IT" sz="1200" dirty="0"/>
              <a:t>(id)	                   </a:t>
            </a:r>
            <a:r>
              <a:rPr lang="it-IT" sz="1200" dirty="0" err="1"/>
              <a:t>Auction</a:t>
            </a:r>
            <a:endParaRPr lang="it-IT" sz="1200" dirty="0"/>
          </a:p>
          <a:p>
            <a:pPr lvl="1">
              <a:buFont typeface="Wingdings" panose="05000000000000000000" pitchFamily="2" charset="2"/>
              <a:buChar char="§"/>
            </a:pPr>
            <a:r>
              <a:rPr lang="it-IT" sz="1200" dirty="0" err="1"/>
              <a:t>getOpenAuction</a:t>
            </a:r>
            <a:r>
              <a:rPr lang="it-IT" sz="1200" dirty="0"/>
              <a:t>(</a:t>
            </a:r>
            <a:r>
              <a:rPr lang="it-IT" sz="1200" dirty="0" err="1"/>
              <a:t>userID</a:t>
            </a:r>
            <a:r>
              <a:rPr lang="it-IT" sz="1200" dirty="0"/>
              <a:t>)            list&lt;</a:t>
            </a:r>
            <a:r>
              <a:rPr lang="it-IT" sz="1200" dirty="0" err="1"/>
              <a:t>Auction</a:t>
            </a:r>
            <a:r>
              <a:rPr lang="it-IT" sz="1200" dirty="0"/>
              <a:t>&gt;</a:t>
            </a:r>
          </a:p>
          <a:p>
            <a:pPr lvl="1">
              <a:buFont typeface="Wingdings" panose="05000000000000000000" pitchFamily="2" charset="2"/>
              <a:buChar char="§"/>
            </a:pPr>
            <a:r>
              <a:rPr lang="it-IT" sz="1200" dirty="0" err="1"/>
              <a:t>getClosedAuction</a:t>
            </a:r>
            <a:r>
              <a:rPr lang="it-IT" sz="1200" dirty="0"/>
              <a:t>(</a:t>
            </a:r>
            <a:r>
              <a:rPr lang="it-IT" sz="1200" dirty="0" err="1"/>
              <a:t>userId</a:t>
            </a:r>
            <a:r>
              <a:rPr lang="it-IT" sz="1200" dirty="0"/>
              <a:t>)          list&lt;</a:t>
            </a:r>
            <a:r>
              <a:rPr lang="it-IT" sz="1200" dirty="0" err="1"/>
              <a:t>Auction</a:t>
            </a:r>
            <a:r>
              <a:rPr lang="it-IT" sz="1200" dirty="0"/>
              <a:t>&gt;</a:t>
            </a:r>
          </a:p>
          <a:p>
            <a:pPr lvl="1">
              <a:buFont typeface="Wingdings" panose="05000000000000000000" pitchFamily="2" charset="2"/>
              <a:buChar char="§"/>
            </a:pPr>
            <a:r>
              <a:rPr lang="it-IT" sz="1200" dirty="0" err="1"/>
              <a:t>getWinnedAuction</a:t>
            </a:r>
            <a:r>
              <a:rPr lang="it-IT" sz="1200" dirty="0"/>
              <a:t>(</a:t>
            </a:r>
            <a:r>
              <a:rPr lang="it-IT" sz="1200" dirty="0" err="1"/>
              <a:t>userId</a:t>
            </a:r>
            <a:r>
              <a:rPr lang="it-IT" sz="1200" dirty="0"/>
              <a:t>)        list&lt;</a:t>
            </a:r>
            <a:r>
              <a:rPr lang="it-IT" sz="1200" dirty="0" err="1"/>
              <a:t>Auction</a:t>
            </a:r>
            <a:r>
              <a:rPr lang="it-IT" sz="1200" dirty="0"/>
              <a:t>&gt;</a:t>
            </a:r>
          </a:p>
          <a:p>
            <a:pPr lvl="1">
              <a:buFont typeface="Wingdings" panose="05000000000000000000" pitchFamily="2" charset="2"/>
              <a:buChar char="§"/>
            </a:pPr>
            <a:r>
              <a:rPr lang="it-IT" sz="1200" dirty="0" err="1"/>
              <a:t>getAuctions</a:t>
            </a:r>
            <a:r>
              <a:rPr lang="it-IT" sz="1200" dirty="0"/>
              <a:t>()                                list&lt;</a:t>
            </a:r>
            <a:r>
              <a:rPr lang="it-IT" sz="1200" dirty="0" err="1"/>
              <a:t>Auction</a:t>
            </a:r>
            <a:r>
              <a:rPr lang="it-IT" sz="1200" dirty="0"/>
              <a:t>&gt;</a:t>
            </a:r>
          </a:p>
          <a:p>
            <a:pPr lvl="1">
              <a:buFont typeface="Wingdings" panose="05000000000000000000" pitchFamily="2" charset="2"/>
              <a:buChar char="§"/>
            </a:pPr>
            <a:r>
              <a:rPr lang="it-IT" sz="1200" dirty="0" err="1"/>
              <a:t>createAuctions</a:t>
            </a:r>
            <a:r>
              <a:rPr lang="it-IT" sz="1200" dirty="0"/>
              <a:t>(</a:t>
            </a:r>
            <a:r>
              <a:rPr lang="it-IT" sz="1200" dirty="0" err="1"/>
              <a:t>name,desce</a:t>
            </a:r>
            <a:r>
              <a:rPr lang="it-IT" sz="1200" dirty="0"/>
              <a:t>…)  </a:t>
            </a:r>
            <a:r>
              <a:rPr lang="it-IT" sz="1200" dirty="0" err="1"/>
              <a:t>void</a:t>
            </a:r>
            <a:endParaRPr lang="it-IT" sz="1200" dirty="0"/>
          </a:p>
          <a:p>
            <a:pPr>
              <a:buFont typeface="Wingdings" panose="05000000000000000000" pitchFamily="2" charset="2"/>
              <a:buChar char="§"/>
            </a:pPr>
            <a:r>
              <a:rPr lang="it-IT" sz="1600" dirty="0" err="1"/>
              <a:t>OfferDao</a:t>
            </a:r>
            <a:endParaRPr lang="it-IT" sz="1600" dirty="0"/>
          </a:p>
          <a:p>
            <a:pPr lvl="1">
              <a:buFont typeface="Wingdings" panose="05000000000000000000" pitchFamily="2" charset="2"/>
              <a:buChar char="§"/>
            </a:pPr>
            <a:r>
              <a:rPr lang="it-IT" sz="1200" dirty="0" err="1"/>
              <a:t>OfferSelect</a:t>
            </a:r>
            <a:r>
              <a:rPr lang="it-IT" sz="1200" dirty="0"/>
              <a:t>(query </a:t>
            </a:r>
            <a:r>
              <a:rPr lang="it-IT" sz="1200" dirty="0" err="1"/>
              <a:t>string</a:t>
            </a:r>
            <a:r>
              <a:rPr lang="it-IT" sz="1200" dirty="0"/>
              <a:t>)                      List&lt;</a:t>
            </a:r>
            <a:r>
              <a:rPr lang="it-IT" sz="1200" dirty="0" err="1"/>
              <a:t>Offert</a:t>
            </a:r>
            <a:r>
              <a:rPr lang="it-IT" sz="1200" dirty="0"/>
              <a:t>&gt;</a:t>
            </a:r>
          </a:p>
          <a:p>
            <a:pPr lvl="1">
              <a:buFont typeface="Wingdings" panose="05000000000000000000" pitchFamily="2" charset="2"/>
              <a:buChar char="§"/>
            </a:pPr>
            <a:r>
              <a:rPr lang="it-IT" sz="1200" dirty="0" err="1"/>
              <a:t>createOffer</a:t>
            </a:r>
            <a:r>
              <a:rPr lang="it-IT" sz="1200" dirty="0"/>
              <a:t>(</a:t>
            </a:r>
            <a:r>
              <a:rPr lang="it-IT" sz="1200" dirty="0" err="1"/>
              <a:t>userId,auctionId,offer</a:t>
            </a:r>
            <a:r>
              <a:rPr lang="it-IT" sz="1200" dirty="0"/>
              <a:t>) )  List&lt;</a:t>
            </a:r>
            <a:r>
              <a:rPr lang="it-IT" sz="1200" dirty="0" err="1"/>
              <a:t>Offert</a:t>
            </a:r>
            <a:r>
              <a:rPr lang="it-IT" sz="1200" dirty="0"/>
              <a:t>&gt;</a:t>
            </a:r>
          </a:p>
          <a:p>
            <a:pPr lvl="1">
              <a:buFont typeface="Wingdings" panose="05000000000000000000" pitchFamily="2" charset="2"/>
              <a:buChar char="§"/>
            </a:pPr>
            <a:r>
              <a:rPr lang="it-IT" sz="1200" dirty="0" err="1"/>
              <a:t>getOffertsById</a:t>
            </a:r>
            <a:r>
              <a:rPr lang="it-IT" sz="1200" dirty="0"/>
              <a:t>(</a:t>
            </a:r>
            <a:r>
              <a:rPr lang="it-IT" sz="1200" dirty="0" err="1"/>
              <a:t>auctionId</a:t>
            </a:r>
            <a:r>
              <a:rPr lang="it-IT" sz="1200" dirty="0"/>
              <a:t>) )                   List&lt;</a:t>
            </a:r>
            <a:r>
              <a:rPr lang="it-IT" sz="1200" dirty="0" err="1"/>
              <a:t>Offert</a:t>
            </a:r>
            <a:r>
              <a:rPr lang="it-IT" sz="1200" dirty="0"/>
              <a:t>&gt;</a:t>
            </a:r>
          </a:p>
          <a:p>
            <a:pPr lvl="1">
              <a:buFont typeface="Wingdings" panose="05000000000000000000" pitchFamily="2" charset="2"/>
              <a:buChar char="§"/>
            </a:pPr>
            <a:r>
              <a:rPr lang="it-IT" sz="1200" dirty="0" err="1"/>
              <a:t>getMaxOffert</a:t>
            </a:r>
            <a:r>
              <a:rPr lang="it-IT" sz="1200" dirty="0"/>
              <a:t>(</a:t>
            </a:r>
            <a:r>
              <a:rPr lang="it-IT" sz="1200" dirty="0" err="1"/>
              <a:t>auctionId</a:t>
            </a:r>
            <a:r>
              <a:rPr lang="it-IT" sz="1200" dirty="0"/>
              <a:t>) )                    List&lt;</a:t>
            </a:r>
            <a:r>
              <a:rPr lang="it-IT" sz="1200" dirty="0" err="1"/>
              <a:t>Offert</a:t>
            </a:r>
            <a:r>
              <a:rPr lang="it-IT" sz="1200" dirty="0"/>
              <a:t>&gt;</a:t>
            </a:r>
          </a:p>
          <a:p>
            <a:pPr>
              <a:buFont typeface="Wingdings" panose="05000000000000000000" pitchFamily="2" charset="2"/>
              <a:buChar char="§"/>
            </a:pPr>
            <a:r>
              <a:rPr lang="it-IT" sz="1600" dirty="0" err="1"/>
              <a:t>ItemSalesDao</a:t>
            </a:r>
            <a:endParaRPr lang="it-IT" sz="1600" dirty="0"/>
          </a:p>
          <a:p>
            <a:pPr lvl="1">
              <a:buFont typeface="Wingdings" panose="05000000000000000000" pitchFamily="2" charset="2"/>
              <a:buChar char="§"/>
            </a:pPr>
            <a:r>
              <a:rPr lang="it-IT" sz="1200" dirty="0" err="1"/>
              <a:t>createSalesItem</a:t>
            </a:r>
            <a:r>
              <a:rPr lang="it-IT" sz="1200" dirty="0"/>
              <a:t>(</a:t>
            </a:r>
            <a:r>
              <a:rPr lang="it-IT" sz="1200" dirty="0" err="1"/>
              <a:t>name,desc</a:t>
            </a:r>
            <a:r>
              <a:rPr lang="it-IT" sz="1200" dirty="0"/>
              <a:t>…)</a:t>
            </a:r>
          </a:p>
          <a:p>
            <a:pPr lvl="1">
              <a:buFont typeface="Wingdings" panose="05000000000000000000" pitchFamily="2" charset="2"/>
              <a:buChar char="§"/>
            </a:pPr>
            <a:r>
              <a:rPr lang="it-IT" sz="1200" dirty="0" err="1"/>
              <a:t>getSalesItem</a:t>
            </a:r>
            <a:r>
              <a:rPr lang="it-IT" sz="1200" dirty="0"/>
              <a:t>(id)   </a:t>
            </a:r>
            <a:r>
              <a:rPr lang="it-IT" sz="1200" dirty="0" err="1"/>
              <a:t>ItemSales</a:t>
            </a:r>
            <a:endParaRPr lang="it-IT" sz="1200" dirty="0"/>
          </a:p>
        </p:txBody>
      </p:sp>
    </p:spTree>
    <p:extLst>
      <p:ext uri="{BB962C8B-B14F-4D97-AF65-F5344CB8AC3E}">
        <p14:creationId xmlns:p14="http://schemas.microsoft.com/office/powerpoint/2010/main" val="3840451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AEFB5D-DA2B-4331-A06B-B50B1B60762B}"/>
              </a:ext>
            </a:extLst>
          </p:cNvPr>
          <p:cNvSpPr>
            <a:spLocks noGrp="1"/>
          </p:cNvSpPr>
          <p:nvPr>
            <p:ph type="title"/>
          </p:nvPr>
        </p:nvSpPr>
        <p:spPr/>
        <p:txBody>
          <a:bodyPr/>
          <a:lstStyle/>
          <a:p>
            <a:r>
              <a:rPr lang="it-IT" dirty="0"/>
              <a:t>Architettura</a:t>
            </a:r>
          </a:p>
        </p:txBody>
      </p:sp>
      <p:sp>
        <p:nvSpPr>
          <p:cNvPr id="3" name="Segnaposto contenuto 2">
            <a:extLst>
              <a:ext uri="{FF2B5EF4-FFF2-40B4-BE49-F238E27FC236}">
                <a16:creationId xmlns:a16="http://schemas.microsoft.com/office/drawing/2014/main" id="{59DAD0F5-4C23-4801-8C9F-7C87ECA9021C}"/>
              </a:ext>
            </a:extLst>
          </p:cNvPr>
          <p:cNvSpPr>
            <a:spLocks noGrp="1"/>
          </p:cNvSpPr>
          <p:nvPr>
            <p:ph idx="1"/>
          </p:nvPr>
        </p:nvSpPr>
        <p:spPr/>
        <p:txBody>
          <a:bodyPr/>
          <a:lstStyle/>
          <a:p>
            <a:r>
              <a:rPr lang="it-IT" dirty="0">
                <a:latin typeface="+mj-lt"/>
              </a:rPr>
              <a:t>Ogni controller all’interno dell’App estende la classe «</a:t>
            </a:r>
            <a:r>
              <a:rPr lang="it-IT" dirty="0" err="1">
                <a:solidFill>
                  <a:srgbClr val="00B050"/>
                </a:solidFill>
                <a:latin typeface="+mj-lt"/>
              </a:rPr>
              <a:t>BasicThymeleafServerlet</a:t>
            </a:r>
            <a:r>
              <a:rPr lang="it-IT" dirty="0">
                <a:latin typeface="+mj-lt"/>
              </a:rPr>
              <a:t>» o «</a:t>
            </a:r>
            <a:r>
              <a:rPr lang="it-IT" dirty="0" err="1">
                <a:solidFill>
                  <a:srgbClr val="00B050"/>
                </a:solidFill>
                <a:latin typeface="+mj-lt"/>
              </a:rPr>
              <a:t>BasicThymeleafServerletSQL</a:t>
            </a:r>
            <a:r>
              <a:rPr lang="it-IT" dirty="0">
                <a:latin typeface="+mj-lt"/>
              </a:rPr>
              <a:t>»</a:t>
            </a:r>
          </a:p>
          <a:p>
            <a:r>
              <a:rPr lang="it-IT" dirty="0">
                <a:latin typeface="+mj-lt"/>
              </a:rPr>
              <a:t>Entrambe le classi hanno implementato un metodo chiamato </a:t>
            </a:r>
            <a:r>
              <a:rPr lang="it-IT" dirty="0" err="1">
                <a:solidFill>
                  <a:srgbClr val="7030A0"/>
                </a:solidFill>
                <a:effectLst>
                  <a:outerShdw blurRad="38100" dist="38100" dir="2700000" algn="tl">
                    <a:srgbClr val="000000">
                      <a:alpha val="43137"/>
                    </a:srgbClr>
                  </a:outerShdw>
                </a:effectLst>
                <a:latin typeface="+mj-lt"/>
              </a:rPr>
              <a:t>templateRenderer</a:t>
            </a:r>
            <a:r>
              <a:rPr lang="it-IT" dirty="0">
                <a:solidFill>
                  <a:srgbClr val="7030A0"/>
                </a:solidFill>
                <a:effectLst>
                  <a:outerShdw blurRad="38100" dist="38100" dir="2700000" algn="tl">
                    <a:srgbClr val="000000">
                      <a:alpha val="43137"/>
                    </a:srgbClr>
                  </a:outerShdw>
                </a:effectLst>
                <a:latin typeface="+mj-lt"/>
              </a:rPr>
              <a:t>(…)</a:t>
            </a:r>
            <a:r>
              <a:rPr lang="it-IT" dirty="0">
                <a:latin typeface="+mj-lt"/>
              </a:rPr>
              <a:t> e uno </a:t>
            </a:r>
            <a:r>
              <a:rPr lang="it-IT" dirty="0" err="1">
                <a:solidFill>
                  <a:srgbClr val="7030A0"/>
                </a:solidFill>
                <a:effectLst>
                  <a:outerShdw blurRad="38100" dist="38100" dir="2700000" algn="tl">
                    <a:srgbClr val="000000">
                      <a:alpha val="43137"/>
                    </a:srgbClr>
                  </a:outerShdw>
                </a:effectLst>
                <a:latin typeface="+mj-lt"/>
              </a:rPr>
              <a:t>setError</a:t>
            </a:r>
            <a:r>
              <a:rPr lang="it-IT" dirty="0">
                <a:solidFill>
                  <a:srgbClr val="7030A0"/>
                </a:solidFill>
                <a:effectLst>
                  <a:outerShdw blurRad="38100" dist="38100" dir="2700000" algn="tl">
                    <a:srgbClr val="000000">
                      <a:alpha val="43137"/>
                    </a:srgbClr>
                  </a:outerShdw>
                </a:effectLst>
                <a:latin typeface="+mj-lt"/>
              </a:rPr>
              <a:t> (…) </a:t>
            </a:r>
            <a:r>
              <a:rPr lang="it-IT" dirty="0">
                <a:latin typeface="+mj-lt"/>
              </a:rPr>
              <a:t>che permettono di generare comodamente </a:t>
            </a:r>
            <a:r>
              <a:rPr lang="it-IT" dirty="0">
                <a:solidFill>
                  <a:srgbClr val="FF0000"/>
                </a:solidFill>
                <a:effectLst>
                  <a:outerShdw blurRad="38100" dist="38100" dir="2700000" algn="tl">
                    <a:srgbClr val="000000">
                      <a:alpha val="43137"/>
                    </a:srgbClr>
                  </a:outerShdw>
                </a:effectLst>
                <a:latin typeface="+mj-lt"/>
              </a:rPr>
              <a:t>e senza codice ripetuto </a:t>
            </a:r>
            <a:r>
              <a:rPr lang="it-IT" dirty="0">
                <a:latin typeface="+mj-lt"/>
              </a:rPr>
              <a:t>un template </a:t>
            </a:r>
            <a:r>
              <a:rPr lang="it-IT" dirty="0" err="1">
                <a:latin typeface="+mj-lt"/>
              </a:rPr>
              <a:t>thymeleaf</a:t>
            </a:r>
            <a:r>
              <a:rPr lang="it-IT" dirty="0">
                <a:latin typeface="+mj-lt"/>
              </a:rPr>
              <a:t> (o un eventuale errore)</a:t>
            </a:r>
          </a:p>
          <a:p>
            <a:r>
              <a:rPr lang="it-IT" dirty="0" err="1">
                <a:solidFill>
                  <a:srgbClr val="00B050"/>
                </a:solidFill>
                <a:latin typeface="+mj-lt"/>
              </a:rPr>
              <a:t>BasicThymeleafServerletSQL</a:t>
            </a:r>
            <a:r>
              <a:rPr lang="it-IT" dirty="0">
                <a:latin typeface="+mj-lt"/>
              </a:rPr>
              <a:t> è uguale alla prima solamente che possiede pure un inizializzazione autonoma del database </a:t>
            </a:r>
            <a:r>
              <a:rPr lang="it-IT" dirty="0">
                <a:solidFill>
                  <a:srgbClr val="FF0000"/>
                </a:solidFill>
                <a:effectLst>
                  <a:outerShdw blurRad="38100" dist="38100" dir="2700000" algn="tl">
                    <a:srgbClr val="000000">
                      <a:alpha val="43137"/>
                    </a:srgbClr>
                  </a:outerShdw>
                </a:effectLst>
                <a:latin typeface="+mj-lt"/>
              </a:rPr>
              <a:t>(anche qui evita ripetizioni di codice)</a:t>
            </a:r>
          </a:p>
        </p:txBody>
      </p:sp>
    </p:spTree>
    <p:extLst>
      <p:ext uri="{BB962C8B-B14F-4D97-AF65-F5344CB8AC3E}">
        <p14:creationId xmlns:p14="http://schemas.microsoft.com/office/powerpoint/2010/main" val="2660277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AB83A9-B572-468B-BE8E-AFE21D488032}"/>
              </a:ext>
            </a:extLst>
          </p:cNvPr>
          <p:cNvSpPr>
            <a:spLocks noGrp="1"/>
          </p:cNvSpPr>
          <p:nvPr>
            <p:ph type="title"/>
          </p:nvPr>
        </p:nvSpPr>
        <p:spPr/>
        <p:txBody>
          <a:bodyPr/>
          <a:lstStyle/>
          <a:p>
            <a:r>
              <a:rPr lang="it-IT" dirty="0"/>
              <a:t>Life </a:t>
            </a:r>
            <a:r>
              <a:rPr lang="it-IT" dirty="0" err="1"/>
              <a:t>Cycle</a:t>
            </a:r>
            <a:endParaRPr lang="it-IT" dirty="0"/>
          </a:p>
        </p:txBody>
      </p:sp>
      <p:sp>
        <p:nvSpPr>
          <p:cNvPr id="3" name="Segnaposto contenuto 2">
            <a:extLst>
              <a:ext uri="{FF2B5EF4-FFF2-40B4-BE49-F238E27FC236}">
                <a16:creationId xmlns:a16="http://schemas.microsoft.com/office/drawing/2014/main" id="{68447228-369C-476A-9708-0FDD9ED94B2E}"/>
              </a:ext>
            </a:extLst>
          </p:cNvPr>
          <p:cNvSpPr>
            <a:spLocks noGrp="1"/>
          </p:cNvSpPr>
          <p:nvPr>
            <p:ph idx="1"/>
          </p:nvPr>
        </p:nvSpPr>
        <p:spPr/>
        <p:txBody>
          <a:bodyPr>
            <a:normAutofit/>
          </a:bodyPr>
          <a:lstStyle/>
          <a:p>
            <a:r>
              <a:rPr lang="it-IT" dirty="0">
                <a:latin typeface="+mj-lt"/>
              </a:rPr>
              <a:t>Tutti le pagine vengono generate da </a:t>
            </a:r>
            <a:r>
              <a:rPr lang="it-IT" dirty="0" err="1">
                <a:latin typeface="+mj-lt"/>
              </a:rPr>
              <a:t>Thymeleaf</a:t>
            </a:r>
            <a:r>
              <a:rPr lang="it-IT" dirty="0">
                <a:latin typeface="+mj-lt"/>
              </a:rPr>
              <a:t> Template Engine</a:t>
            </a:r>
          </a:p>
          <a:p>
            <a:r>
              <a:rPr lang="it-IT" dirty="0">
                <a:latin typeface="+mj-lt"/>
              </a:rPr>
              <a:t>La pagina è dinamicamente caricata utilizzando gli attributi settati grazie a </a:t>
            </a:r>
            <a:r>
              <a:rPr lang="it-IT" dirty="0" err="1">
                <a:latin typeface="+mj-lt"/>
              </a:rPr>
              <a:t>Thymeleaf</a:t>
            </a:r>
            <a:endParaRPr lang="it-IT" dirty="0">
              <a:latin typeface="+mj-lt"/>
            </a:endParaRPr>
          </a:p>
          <a:p>
            <a:r>
              <a:rPr lang="it-IT" dirty="0">
                <a:latin typeface="+mj-lt"/>
              </a:rPr>
              <a:t>Anche gli errori vengono caricati con la stessa tecnica usando </a:t>
            </a:r>
            <a:r>
              <a:rPr lang="it-IT" dirty="0" err="1">
                <a:solidFill>
                  <a:srgbClr val="FF0000"/>
                </a:solidFill>
                <a:latin typeface="+mj-lt"/>
              </a:rPr>
              <a:t>ErrorTemplate</a:t>
            </a:r>
            <a:r>
              <a:rPr lang="it-IT" dirty="0">
                <a:latin typeface="+mj-lt"/>
              </a:rPr>
              <a:t> </a:t>
            </a:r>
          </a:p>
          <a:p>
            <a:r>
              <a:rPr lang="it-IT" dirty="0">
                <a:solidFill>
                  <a:srgbClr val="00B050"/>
                </a:solidFill>
                <a:latin typeface="+mj-lt"/>
              </a:rPr>
              <a:t>Tutte le pagine </a:t>
            </a:r>
            <a:r>
              <a:rPr lang="it-IT" dirty="0">
                <a:latin typeface="+mj-lt"/>
              </a:rPr>
              <a:t>contengono </a:t>
            </a:r>
            <a:r>
              <a:rPr lang="it-IT" dirty="0">
                <a:solidFill>
                  <a:srgbClr val="7030A0"/>
                </a:solidFill>
                <a:latin typeface="+mj-lt"/>
              </a:rPr>
              <a:t>Header.html e ErrorTemplate.html </a:t>
            </a:r>
          </a:p>
          <a:p>
            <a:r>
              <a:rPr lang="it-IT" dirty="0">
                <a:latin typeface="+mj-lt"/>
              </a:rPr>
              <a:t>ErrorTemplate.html ha un attributo </a:t>
            </a:r>
            <a:r>
              <a:rPr lang="it-IT" dirty="0" err="1">
                <a:latin typeface="+mj-lt"/>
              </a:rPr>
              <a:t>thymeleaf</a:t>
            </a:r>
            <a:r>
              <a:rPr lang="it-IT" dirty="0">
                <a:latin typeface="+mj-lt"/>
              </a:rPr>
              <a:t> chiamato «</a:t>
            </a:r>
            <a:r>
              <a:rPr lang="it-IT" dirty="0" err="1">
                <a:solidFill>
                  <a:srgbClr val="FF0000"/>
                </a:solidFill>
                <a:latin typeface="+mj-lt"/>
              </a:rPr>
              <a:t>errorMSG</a:t>
            </a:r>
            <a:r>
              <a:rPr lang="it-IT" dirty="0">
                <a:latin typeface="+mj-lt"/>
              </a:rPr>
              <a:t>»</a:t>
            </a:r>
          </a:p>
        </p:txBody>
      </p:sp>
    </p:spTree>
    <p:extLst>
      <p:ext uri="{BB962C8B-B14F-4D97-AF65-F5344CB8AC3E}">
        <p14:creationId xmlns:p14="http://schemas.microsoft.com/office/powerpoint/2010/main" val="2322095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D9D2BFDA-C541-4CC9-9276-3192AB7406E7}"/>
              </a:ext>
            </a:extLst>
          </p:cNvPr>
          <p:cNvSpPr txBox="1">
            <a:spLocks/>
          </p:cNvSpPr>
          <p:nvPr/>
        </p:nvSpPr>
        <p:spPr>
          <a:xfrm>
            <a:off x="838200" y="-1138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a:t>Diagramma Applicativo IFML</a:t>
            </a:r>
            <a:endParaRPr lang="it-IT" dirty="0"/>
          </a:p>
        </p:txBody>
      </p:sp>
      <p:pic>
        <p:nvPicPr>
          <p:cNvPr id="6" name="Elemento grafico 5">
            <a:extLst>
              <a:ext uri="{FF2B5EF4-FFF2-40B4-BE49-F238E27FC236}">
                <a16:creationId xmlns:a16="http://schemas.microsoft.com/office/drawing/2014/main" id="{AC3757C0-A914-4BBC-825C-9D861EA79F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820062" y="847331"/>
            <a:ext cx="8551875" cy="6010668"/>
          </a:xfrm>
          <a:prstGeom prst="rect">
            <a:avLst/>
          </a:prstGeom>
        </p:spPr>
      </p:pic>
    </p:spTree>
    <p:extLst>
      <p:ext uri="{BB962C8B-B14F-4D97-AF65-F5344CB8AC3E}">
        <p14:creationId xmlns:p14="http://schemas.microsoft.com/office/powerpoint/2010/main" val="309740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8D81BB8-B0AF-497E-8264-B767371BCEDE}"/>
              </a:ext>
            </a:extLst>
          </p:cNvPr>
          <p:cNvSpPr txBox="1">
            <a:spLocks/>
          </p:cNvSpPr>
          <p:nvPr/>
        </p:nvSpPr>
        <p:spPr>
          <a:xfrm>
            <a:off x="838200" y="-1138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t>Sequence</a:t>
            </a:r>
            <a:r>
              <a:rPr lang="it-IT" dirty="0"/>
              <a:t> </a:t>
            </a:r>
            <a:r>
              <a:rPr lang="it-IT" dirty="0" err="1"/>
              <a:t>Diagram</a:t>
            </a:r>
            <a:endParaRPr lang="it-IT" dirty="0"/>
          </a:p>
        </p:txBody>
      </p:sp>
      <p:sp>
        <p:nvSpPr>
          <p:cNvPr id="5" name="Segnaposto contenuto 2">
            <a:extLst>
              <a:ext uri="{FF2B5EF4-FFF2-40B4-BE49-F238E27FC236}">
                <a16:creationId xmlns:a16="http://schemas.microsoft.com/office/drawing/2014/main" id="{C36C1585-43B5-4872-A632-73EC85C54B26}"/>
              </a:ext>
            </a:extLst>
          </p:cNvPr>
          <p:cNvSpPr>
            <a:spLocks noGrp="1"/>
          </p:cNvSpPr>
          <p:nvPr>
            <p:ph idx="1"/>
          </p:nvPr>
        </p:nvSpPr>
        <p:spPr>
          <a:xfrm>
            <a:off x="838200" y="1825625"/>
            <a:ext cx="10515600" cy="4351338"/>
          </a:xfrm>
        </p:spPr>
        <p:txBody>
          <a:bodyPr/>
          <a:lstStyle/>
          <a:p>
            <a:pPr marL="0" indent="0">
              <a:buNone/>
            </a:pPr>
            <a:r>
              <a:rPr lang="it-IT" dirty="0">
                <a:latin typeface="+mj-lt"/>
              </a:rPr>
              <a:t>Nelle prossime pagine sono presenti i </a:t>
            </a:r>
            <a:r>
              <a:rPr lang="it-IT" dirty="0" err="1">
                <a:latin typeface="+mj-lt"/>
              </a:rPr>
              <a:t>sequence</a:t>
            </a:r>
            <a:r>
              <a:rPr lang="it-IT" dirty="0">
                <a:latin typeface="+mj-lt"/>
              </a:rPr>
              <a:t> </a:t>
            </a:r>
            <a:r>
              <a:rPr lang="it-IT" dirty="0" err="1">
                <a:latin typeface="+mj-lt"/>
              </a:rPr>
              <a:t>diagram</a:t>
            </a:r>
            <a:r>
              <a:rPr lang="it-IT" dirty="0">
                <a:latin typeface="+mj-lt"/>
              </a:rPr>
              <a:t> delle diverse possibili azioni percorribili dall’utente.</a:t>
            </a:r>
          </a:p>
          <a:p>
            <a:pPr marL="0" indent="0">
              <a:buNone/>
            </a:pPr>
            <a:r>
              <a:rPr lang="it-IT" dirty="0">
                <a:latin typeface="+mj-lt"/>
              </a:rPr>
              <a:t>Alcuni dettagli minori quali la visualizzazione di alcuni errori o il caricamento di alcuni dati dalla sessione sono omessi per semplicità rappresentativa (sono comunque presenti delle note in viola che evidenziano tali omissioni).</a:t>
            </a:r>
          </a:p>
          <a:p>
            <a:pPr marL="0" indent="0">
              <a:buNone/>
            </a:pPr>
            <a:r>
              <a:rPr lang="it-IT" dirty="0">
                <a:latin typeface="+mj-lt"/>
              </a:rPr>
              <a:t>In Nero si troveranno le azioni </a:t>
            </a:r>
            <a:r>
              <a:rPr lang="it-IT" dirty="0" err="1">
                <a:latin typeface="+mj-lt"/>
              </a:rPr>
              <a:t>ClientSide</a:t>
            </a:r>
            <a:r>
              <a:rPr lang="it-IT" dirty="0">
                <a:latin typeface="+mj-lt"/>
              </a:rPr>
              <a:t> mentre in azzurrino quelle </a:t>
            </a:r>
            <a:r>
              <a:rPr lang="it-IT" dirty="0" err="1">
                <a:latin typeface="+mj-lt"/>
              </a:rPr>
              <a:t>ServerSide</a:t>
            </a:r>
            <a:endParaRPr lang="it-IT" dirty="0">
              <a:latin typeface="+mj-lt"/>
            </a:endParaRPr>
          </a:p>
        </p:txBody>
      </p:sp>
    </p:spTree>
    <p:extLst>
      <p:ext uri="{BB962C8B-B14F-4D97-AF65-F5344CB8AC3E}">
        <p14:creationId xmlns:p14="http://schemas.microsoft.com/office/powerpoint/2010/main" val="2376124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CD011C6-76C2-4C1E-A833-A2133125752F}"/>
              </a:ext>
            </a:extLst>
          </p:cNvPr>
          <p:cNvSpPr txBox="1">
            <a:spLocks/>
          </p:cNvSpPr>
          <p:nvPr/>
        </p:nvSpPr>
        <p:spPr>
          <a:xfrm>
            <a:off x="838200" y="-1138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a:t>Evento Di Login</a:t>
            </a:r>
            <a:endParaRPr lang="it-IT" dirty="0"/>
          </a:p>
        </p:txBody>
      </p:sp>
      <p:pic>
        <p:nvPicPr>
          <p:cNvPr id="6" name="Elemento grafico 5">
            <a:extLst>
              <a:ext uri="{FF2B5EF4-FFF2-40B4-BE49-F238E27FC236}">
                <a16:creationId xmlns:a16="http://schemas.microsoft.com/office/drawing/2014/main" id="{9E56FE11-EDEE-4D73-A9B3-60CB6D5BB1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286001" y="995362"/>
            <a:ext cx="7619998" cy="4867274"/>
          </a:xfrm>
          <a:prstGeom prst="rect">
            <a:avLst/>
          </a:prstGeom>
        </p:spPr>
      </p:pic>
    </p:spTree>
    <p:extLst>
      <p:ext uri="{BB962C8B-B14F-4D97-AF65-F5344CB8AC3E}">
        <p14:creationId xmlns:p14="http://schemas.microsoft.com/office/powerpoint/2010/main" val="5827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CD011C6-76C2-4C1E-A833-A2133125752F}"/>
              </a:ext>
            </a:extLst>
          </p:cNvPr>
          <p:cNvSpPr txBox="1">
            <a:spLocks/>
          </p:cNvSpPr>
          <p:nvPr/>
        </p:nvSpPr>
        <p:spPr>
          <a:xfrm>
            <a:off x="838200" y="-1138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Evento Di Creazione Asta</a:t>
            </a:r>
          </a:p>
        </p:txBody>
      </p:sp>
      <p:pic>
        <p:nvPicPr>
          <p:cNvPr id="3" name="Elemento grafico 2">
            <a:extLst>
              <a:ext uri="{FF2B5EF4-FFF2-40B4-BE49-F238E27FC236}">
                <a16:creationId xmlns:a16="http://schemas.microsoft.com/office/drawing/2014/main" id="{B9684524-6D23-4257-B057-160C6B394B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162123" y="1180441"/>
            <a:ext cx="7867754" cy="4497117"/>
          </a:xfrm>
          <a:prstGeom prst="rect">
            <a:avLst/>
          </a:prstGeom>
        </p:spPr>
      </p:pic>
    </p:spTree>
    <p:extLst>
      <p:ext uri="{BB962C8B-B14F-4D97-AF65-F5344CB8AC3E}">
        <p14:creationId xmlns:p14="http://schemas.microsoft.com/office/powerpoint/2010/main" val="378711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CD011C6-76C2-4C1E-A833-A2133125752F}"/>
              </a:ext>
            </a:extLst>
          </p:cNvPr>
          <p:cNvSpPr txBox="1">
            <a:spLocks/>
          </p:cNvSpPr>
          <p:nvPr/>
        </p:nvSpPr>
        <p:spPr>
          <a:xfrm>
            <a:off x="838200" y="-1138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a:t>Evento Di Creazione Offerta</a:t>
            </a:r>
            <a:endParaRPr lang="it-IT" dirty="0"/>
          </a:p>
        </p:txBody>
      </p:sp>
      <p:pic>
        <p:nvPicPr>
          <p:cNvPr id="3" name="Elemento grafico 2">
            <a:extLst>
              <a:ext uri="{FF2B5EF4-FFF2-40B4-BE49-F238E27FC236}">
                <a16:creationId xmlns:a16="http://schemas.microsoft.com/office/drawing/2014/main" id="{6E801BAA-F71A-440A-B958-9F49D57AFB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8200" y="969649"/>
            <a:ext cx="9465047" cy="5484159"/>
          </a:xfrm>
          <a:prstGeom prst="rect">
            <a:avLst/>
          </a:prstGeom>
        </p:spPr>
      </p:pic>
    </p:spTree>
    <p:extLst>
      <p:ext uri="{BB962C8B-B14F-4D97-AF65-F5344CB8AC3E}">
        <p14:creationId xmlns:p14="http://schemas.microsoft.com/office/powerpoint/2010/main" val="202846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B8BA4A-EB47-45F3-A645-499BE513AFAE}"/>
              </a:ext>
            </a:extLst>
          </p:cNvPr>
          <p:cNvSpPr>
            <a:spLocks noGrp="1"/>
          </p:cNvSpPr>
          <p:nvPr>
            <p:ph type="title"/>
          </p:nvPr>
        </p:nvSpPr>
        <p:spPr/>
        <p:txBody>
          <a:bodyPr/>
          <a:lstStyle/>
          <a:p>
            <a:r>
              <a:rPr lang="it-IT" dirty="0"/>
              <a:t>Specifiche(1/2)</a:t>
            </a:r>
          </a:p>
        </p:txBody>
      </p:sp>
      <p:sp>
        <p:nvSpPr>
          <p:cNvPr id="3" name="Segnaposto contenuto 2">
            <a:extLst>
              <a:ext uri="{FF2B5EF4-FFF2-40B4-BE49-F238E27FC236}">
                <a16:creationId xmlns:a16="http://schemas.microsoft.com/office/drawing/2014/main" id="{FD58F612-2B84-447C-9C27-46024C1EF869}"/>
              </a:ext>
            </a:extLst>
          </p:cNvPr>
          <p:cNvSpPr>
            <a:spLocks noGrp="1"/>
          </p:cNvSpPr>
          <p:nvPr>
            <p:ph idx="1"/>
          </p:nvPr>
        </p:nvSpPr>
        <p:spPr>
          <a:xfrm>
            <a:off x="838200" y="1785868"/>
            <a:ext cx="10515600" cy="4351338"/>
          </a:xfrm>
        </p:spPr>
        <p:txBody>
          <a:bodyPr>
            <a:normAutofit fontScale="62500" lnSpcReduction="20000"/>
          </a:bodyPr>
          <a:lstStyle/>
          <a:p>
            <a:r>
              <a:rPr lang="it-IT" dirty="0">
                <a:latin typeface="+mj-lt"/>
              </a:rPr>
              <a:t> Un’applicazione web consente la gestione di aste online. Gli utenti accedono tramite login e possono vendere e acquistare all’asta. La HOME page contiene due link, uno per accedere alla pagina VENDO e uno per accedere alla pagina ACQUISTO. La pagina VENDO mostra una lista delle aste create dall’utente e non ancora chiuse, una lista delle aste da lui create e chiuse e una </a:t>
            </a:r>
            <a:r>
              <a:rPr lang="it-IT" dirty="0" err="1">
                <a:latin typeface="+mj-lt"/>
              </a:rPr>
              <a:t>form</a:t>
            </a:r>
            <a:r>
              <a:rPr lang="it-IT" dirty="0">
                <a:latin typeface="+mj-lt"/>
              </a:rPr>
              <a:t> per creare un nuovo articolo e una nuova asta per venderlo. L'asta comprende l’articolo da mettere in vendita (codice, nome, descrizione, immagine), prezzo iniziale, rialzo minimo di ogni offerta (espresso come un numero intero di euro) e una scadenza (data e ora, es 19-04-2021 alle 24:00). La lista delle aste è ordinata per </a:t>
            </a:r>
            <a:r>
              <a:rPr lang="it-IT" dirty="0" err="1">
                <a:latin typeface="+mj-lt"/>
              </a:rPr>
              <a:t>data+ora</a:t>
            </a:r>
            <a:r>
              <a:rPr lang="it-IT" dirty="0">
                <a:latin typeface="+mj-lt"/>
              </a:rPr>
              <a:t> crescente. L’elenco riporta: codice e nome dell’articolo, offerta massima, tempo mancante (numero di giorni e ore) tra il momento (data ora) del login e la data e ora di chiusura dell’asta. Cliccando su un’asta compare una pagina DETTAGLIO ASTA che riporta per un’asta aperta i dati dell’asta e la lista delle offerte (nome utente, prezzo offerto, data e ora dell’offerta) ordinata per </a:t>
            </a:r>
            <a:r>
              <a:rPr lang="it-IT" dirty="0" err="1">
                <a:latin typeface="+mj-lt"/>
              </a:rPr>
              <a:t>data+ora</a:t>
            </a:r>
            <a:r>
              <a:rPr lang="it-IT" dirty="0">
                <a:latin typeface="+mj-lt"/>
              </a:rPr>
              <a:t> decrescente. Un bottone CHIUDI permette all’utente di chiudere l’asta se è giunta l’ora della scadenza (si ignori il caso di aste scadute ma non chiuse dall’utente). Se l’asta è chiusa, la pagina riporta i dati dell’asta, il nome dell’aggiudicatario, il prezzo finale e l’indirizzo (fisso) di spedizione dell’utente. La pagina ACQUISTO contiene una </a:t>
            </a:r>
            <a:r>
              <a:rPr lang="it-IT" dirty="0" err="1">
                <a:latin typeface="+mj-lt"/>
              </a:rPr>
              <a:t>form</a:t>
            </a:r>
            <a:r>
              <a:rPr lang="it-IT" dirty="0">
                <a:latin typeface="+mj-lt"/>
              </a:rPr>
              <a:t> di ricerca per parola chiave. Quando l’acquirente invia una parola chiave la pagina ACQUISTO è aggiornata e mostra un elenco di aste aperte (la cui scadenza è posteriore alla data e ora dell’invio) il cui articolo contiene la parola chiave nel nome o nella descrizione. La lista è ordinata in modo decrescente in base al tempo (numero di giorni e ore) mancante alla chiusura. Cliccando su un’asta aperta compare la pagina OFFERTA che mostra i dati dell’articolo, l’elenco delle offerte pervenute in ordine di </a:t>
            </a:r>
            <a:r>
              <a:rPr lang="it-IT" dirty="0" err="1">
                <a:latin typeface="+mj-lt"/>
              </a:rPr>
              <a:t>data+ora</a:t>
            </a:r>
            <a:r>
              <a:rPr lang="it-IT" dirty="0">
                <a:latin typeface="+mj-lt"/>
              </a:rPr>
              <a:t> decrescente e un campo di input per inserire la propria offerta, che deve essere superiore all’offerta massima corrente di un importo pari almeno al rialzo minimo. Dopo l’invio dell’offerta la pagina OFFERTA mostra l’elenco delle offerte aggiornate. La pagina ACQUISTO contiene anche un elenco delle offerte aggiudicate all’utente con i dati dell’articolo e il prezzo finale. </a:t>
            </a:r>
          </a:p>
        </p:txBody>
      </p:sp>
      <p:sp>
        <p:nvSpPr>
          <p:cNvPr id="5" name="Titolo 1">
            <a:extLst>
              <a:ext uri="{FF2B5EF4-FFF2-40B4-BE49-F238E27FC236}">
                <a16:creationId xmlns:a16="http://schemas.microsoft.com/office/drawing/2014/main" id="{A69AC0EB-5FB1-459F-8E47-4C8C339C6CEA}"/>
              </a:ext>
            </a:extLst>
          </p:cNvPr>
          <p:cNvSpPr txBox="1">
            <a:spLocks/>
          </p:cNvSpPr>
          <p:nvPr/>
        </p:nvSpPr>
        <p:spPr>
          <a:xfrm>
            <a:off x="838200" y="8423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200" dirty="0"/>
              <a:t>HTML pure</a:t>
            </a:r>
          </a:p>
        </p:txBody>
      </p:sp>
    </p:spTree>
    <p:extLst>
      <p:ext uri="{BB962C8B-B14F-4D97-AF65-F5344CB8AC3E}">
        <p14:creationId xmlns:p14="http://schemas.microsoft.com/office/powerpoint/2010/main" val="2924612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CD011C6-76C2-4C1E-A833-A2133125752F}"/>
              </a:ext>
            </a:extLst>
          </p:cNvPr>
          <p:cNvSpPr txBox="1">
            <a:spLocks/>
          </p:cNvSpPr>
          <p:nvPr/>
        </p:nvSpPr>
        <p:spPr>
          <a:xfrm>
            <a:off x="838200" y="-1138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Evento Di Caricamento </a:t>
            </a:r>
            <a:r>
              <a:rPr lang="it-IT" dirty="0" err="1"/>
              <a:t>UserPage</a:t>
            </a:r>
            <a:endParaRPr lang="it-IT" dirty="0"/>
          </a:p>
        </p:txBody>
      </p:sp>
      <p:pic>
        <p:nvPicPr>
          <p:cNvPr id="3" name="Elemento grafico 2">
            <a:extLst>
              <a:ext uri="{FF2B5EF4-FFF2-40B4-BE49-F238E27FC236}">
                <a16:creationId xmlns:a16="http://schemas.microsoft.com/office/drawing/2014/main" id="{E02CDE01-7F76-40A6-8EF4-C6540B5EF5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380580" y="1306672"/>
            <a:ext cx="8334375" cy="4952169"/>
          </a:xfrm>
          <a:prstGeom prst="rect">
            <a:avLst/>
          </a:prstGeom>
        </p:spPr>
      </p:pic>
    </p:spTree>
    <p:extLst>
      <p:ext uri="{BB962C8B-B14F-4D97-AF65-F5344CB8AC3E}">
        <p14:creationId xmlns:p14="http://schemas.microsoft.com/office/powerpoint/2010/main" val="4252928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CD011C6-76C2-4C1E-A833-A2133125752F}"/>
              </a:ext>
            </a:extLst>
          </p:cNvPr>
          <p:cNvSpPr txBox="1">
            <a:spLocks/>
          </p:cNvSpPr>
          <p:nvPr/>
        </p:nvSpPr>
        <p:spPr>
          <a:xfrm>
            <a:off x="838200" y="-1138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a:t>Evento Di Stampa Lista Aste</a:t>
            </a:r>
            <a:endParaRPr lang="it-IT" dirty="0"/>
          </a:p>
        </p:txBody>
      </p:sp>
      <p:pic>
        <p:nvPicPr>
          <p:cNvPr id="3" name="Elemento grafico 2">
            <a:extLst>
              <a:ext uri="{FF2B5EF4-FFF2-40B4-BE49-F238E27FC236}">
                <a16:creationId xmlns:a16="http://schemas.microsoft.com/office/drawing/2014/main" id="{BB58BDE2-1587-4848-97D1-386BCE2989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057474" y="800100"/>
            <a:ext cx="8077050" cy="5257800"/>
          </a:xfrm>
          <a:prstGeom prst="rect">
            <a:avLst/>
          </a:prstGeom>
        </p:spPr>
      </p:pic>
    </p:spTree>
    <p:extLst>
      <p:ext uri="{BB962C8B-B14F-4D97-AF65-F5344CB8AC3E}">
        <p14:creationId xmlns:p14="http://schemas.microsoft.com/office/powerpoint/2010/main" val="4155488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CD011C6-76C2-4C1E-A833-A2133125752F}"/>
              </a:ext>
            </a:extLst>
          </p:cNvPr>
          <p:cNvSpPr txBox="1">
            <a:spLocks/>
          </p:cNvSpPr>
          <p:nvPr/>
        </p:nvSpPr>
        <p:spPr>
          <a:xfrm>
            <a:off x="838200" y="-1138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a:t>Evento Di Chiusura Asta</a:t>
            </a:r>
            <a:endParaRPr lang="it-IT" dirty="0"/>
          </a:p>
        </p:txBody>
      </p:sp>
      <p:pic>
        <p:nvPicPr>
          <p:cNvPr id="3" name="Elemento grafico 2">
            <a:extLst>
              <a:ext uri="{FF2B5EF4-FFF2-40B4-BE49-F238E27FC236}">
                <a16:creationId xmlns:a16="http://schemas.microsoft.com/office/drawing/2014/main" id="{6906FBCA-C687-4270-BCD0-9FE3AD9EA2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74204" y="1211715"/>
            <a:ext cx="8243592" cy="4951182"/>
          </a:xfrm>
          <a:prstGeom prst="rect">
            <a:avLst/>
          </a:prstGeom>
        </p:spPr>
      </p:pic>
    </p:spTree>
    <p:extLst>
      <p:ext uri="{BB962C8B-B14F-4D97-AF65-F5344CB8AC3E}">
        <p14:creationId xmlns:p14="http://schemas.microsoft.com/office/powerpoint/2010/main" val="4175124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CD011C6-76C2-4C1E-A833-A2133125752F}"/>
              </a:ext>
            </a:extLst>
          </p:cNvPr>
          <p:cNvSpPr txBox="1">
            <a:spLocks/>
          </p:cNvSpPr>
          <p:nvPr/>
        </p:nvSpPr>
        <p:spPr>
          <a:xfrm>
            <a:off x="838200" y="-1138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Evento Di Filtro </a:t>
            </a:r>
            <a:r>
              <a:rPr lang="it-IT" dirty="0" err="1"/>
              <a:t>CheckLogin</a:t>
            </a:r>
            <a:endParaRPr lang="it-IT" dirty="0"/>
          </a:p>
        </p:txBody>
      </p:sp>
      <p:pic>
        <p:nvPicPr>
          <p:cNvPr id="3" name="Elemento grafico 2">
            <a:extLst>
              <a:ext uri="{FF2B5EF4-FFF2-40B4-BE49-F238E27FC236}">
                <a16:creationId xmlns:a16="http://schemas.microsoft.com/office/drawing/2014/main" id="{6906FBCA-C687-4270-BCD0-9FE3AD9EA2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166217" y="1041251"/>
            <a:ext cx="5859564" cy="4775498"/>
          </a:xfrm>
          <a:prstGeom prst="rect">
            <a:avLst/>
          </a:prstGeom>
        </p:spPr>
      </p:pic>
      <p:sp>
        <p:nvSpPr>
          <p:cNvPr id="5" name="Titolo 1">
            <a:extLst>
              <a:ext uri="{FF2B5EF4-FFF2-40B4-BE49-F238E27FC236}">
                <a16:creationId xmlns:a16="http://schemas.microsoft.com/office/drawing/2014/main" id="{A6FDE45A-9820-4C39-B46C-992030AEC7A4}"/>
              </a:ext>
            </a:extLst>
          </p:cNvPr>
          <p:cNvSpPr txBox="1">
            <a:spLocks/>
          </p:cNvSpPr>
          <p:nvPr/>
        </p:nvSpPr>
        <p:spPr>
          <a:xfrm>
            <a:off x="669235" y="537341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2400" dirty="0">
                <a:solidFill>
                  <a:srgbClr val="FF0000"/>
                </a:solidFill>
              </a:rPr>
              <a:t>Il Filtro </a:t>
            </a:r>
            <a:r>
              <a:rPr lang="it-IT" sz="2400" dirty="0" err="1">
                <a:solidFill>
                  <a:srgbClr val="FF0000"/>
                </a:solidFill>
              </a:rPr>
              <a:t>CheckNotLogged</a:t>
            </a:r>
            <a:r>
              <a:rPr lang="it-IT" sz="2400" dirty="0">
                <a:solidFill>
                  <a:srgbClr val="FF0000"/>
                </a:solidFill>
              </a:rPr>
              <a:t> è esattamente speculare (</a:t>
            </a:r>
            <a:r>
              <a:rPr lang="it-IT" sz="2400" dirty="0" err="1">
                <a:solidFill>
                  <a:srgbClr val="FF0000"/>
                </a:solidFill>
              </a:rPr>
              <a:t>logina</a:t>
            </a:r>
            <a:r>
              <a:rPr lang="it-IT" sz="2400" dirty="0">
                <a:solidFill>
                  <a:srgbClr val="FF0000"/>
                </a:solidFill>
              </a:rPr>
              <a:t> inversa)</a:t>
            </a:r>
          </a:p>
        </p:txBody>
      </p:sp>
    </p:spTree>
    <p:extLst>
      <p:ext uri="{BB962C8B-B14F-4D97-AF65-F5344CB8AC3E}">
        <p14:creationId xmlns:p14="http://schemas.microsoft.com/office/powerpoint/2010/main" val="1350747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F2A1BB9A-B695-405B-B60B-77279D2249C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178944" y="1699016"/>
            <a:ext cx="7834109" cy="4351337"/>
          </a:xfrm>
        </p:spPr>
      </p:pic>
      <p:sp>
        <p:nvSpPr>
          <p:cNvPr id="6" name="Titolo 1">
            <a:extLst>
              <a:ext uri="{FF2B5EF4-FFF2-40B4-BE49-F238E27FC236}">
                <a16:creationId xmlns:a16="http://schemas.microsoft.com/office/drawing/2014/main" id="{6B4E54FF-DAA9-4B2D-A7E0-A31754C3D02D}"/>
              </a:ext>
            </a:extLst>
          </p:cNvPr>
          <p:cNvSpPr>
            <a:spLocks noGrp="1"/>
          </p:cNvSpPr>
          <p:nvPr>
            <p:ph type="title"/>
          </p:nvPr>
        </p:nvSpPr>
        <p:spPr>
          <a:xfrm>
            <a:off x="838200" y="-113848"/>
            <a:ext cx="10515600" cy="1325563"/>
          </a:xfrm>
        </p:spPr>
        <p:txBody>
          <a:bodyPr/>
          <a:lstStyle/>
          <a:p>
            <a:pPr algn="ctr"/>
            <a:r>
              <a:rPr lang="it-IT" dirty="0"/>
              <a:t>Evento Di Logout</a:t>
            </a:r>
          </a:p>
        </p:txBody>
      </p:sp>
    </p:spTree>
    <p:extLst>
      <p:ext uri="{BB962C8B-B14F-4D97-AF65-F5344CB8AC3E}">
        <p14:creationId xmlns:p14="http://schemas.microsoft.com/office/powerpoint/2010/main" val="112428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B8BA4A-EB47-45F3-A645-499BE513AFAE}"/>
              </a:ext>
            </a:extLst>
          </p:cNvPr>
          <p:cNvSpPr>
            <a:spLocks noGrp="1"/>
          </p:cNvSpPr>
          <p:nvPr>
            <p:ph type="title"/>
          </p:nvPr>
        </p:nvSpPr>
        <p:spPr/>
        <p:txBody>
          <a:bodyPr/>
          <a:lstStyle/>
          <a:p>
            <a:r>
              <a:rPr lang="it-IT" dirty="0"/>
              <a:t>Analisi Dati Per Database</a:t>
            </a:r>
          </a:p>
        </p:txBody>
      </p:sp>
      <p:sp>
        <p:nvSpPr>
          <p:cNvPr id="3" name="Segnaposto contenuto 2">
            <a:extLst>
              <a:ext uri="{FF2B5EF4-FFF2-40B4-BE49-F238E27FC236}">
                <a16:creationId xmlns:a16="http://schemas.microsoft.com/office/drawing/2014/main" id="{FD58F612-2B84-447C-9C27-46024C1EF869}"/>
              </a:ext>
            </a:extLst>
          </p:cNvPr>
          <p:cNvSpPr>
            <a:spLocks noGrp="1"/>
          </p:cNvSpPr>
          <p:nvPr>
            <p:ph idx="1"/>
          </p:nvPr>
        </p:nvSpPr>
        <p:spPr>
          <a:xfrm>
            <a:off x="838200" y="1494320"/>
            <a:ext cx="10515600" cy="4351338"/>
          </a:xfrm>
        </p:spPr>
        <p:txBody>
          <a:bodyPr>
            <a:normAutofit fontScale="62500" lnSpcReduction="20000"/>
          </a:bodyPr>
          <a:lstStyle/>
          <a:p>
            <a:r>
              <a:rPr lang="it-IT" dirty="0">
                <a:latin typeface="+mj-lt"/>
              </a:rPr>
              <a:t> Un’applicazione web consente la gestione di </a:t>
            </a:r>
            <a:r>
              <a:rPr lang="it-IT" b="1" dirty="0">
                <a:solidFill>
                  <a:srgbClr val="FF0000"/>
                </a:solidFill>
                <a:latin typeface="+mj-lt"/>
              </a:rPr>
              <a:t>aste</a:t>
            </a:r>
            <a:r>
              <a:rPr lang="it-IT" dirty="0">
                <a:latin typeface="+mj-lt"/>
              </a:rPr>
              <a:t> online. Gli </a:t>
            </a:r>
            <a:r>
              <a:rPr lang="it-IT" b="1" dirty="0">
                <a:solidFill>
                  <a:srgbClr val="FF0000"/>
                </a:solidFill>
                <a:latin typeface="+mj-lt"/>
              </a:rPr>
              <a:t>utenti</a:t>
            </a:r>
            <a:r>
              <a:rPr lang="it-IT" dirty="0">
                <a:latin typeface="+mj-lt"/>
              </a:rPr>
              <a:t> accedono tramite login e possono vendere e acquistare all’asta. La HOME page contiene due link, uno per accedere alla pagina VENDO e uno per accedere alla pagina ACQUISTO. La pagina VENDO mostra una lista delle </a:t>
            </a:r>
            <a:r>
              <a:rPr lang="it-IT" dirty="0">
                <a:solidFill>
                  <a:schemeClr val="accent1"/>
                </a:solidFill>
                <a:latin typeface="+mj-lt"/>
              </a:rPr>
              <a:t>aste create</a:t>
            </a:r>
            <a:r>
              <a:rPr lang="it-IT" dirty="0">
                <a:latin typeface="+mj-lt"/>
              </a:rPr>
              <a:t> dall’utente e non ancora chiuse, una lista delle aste da lui create e chiuse e una </a:t>
            </a:r>
            <a:r>
              <a:rPr lang="it-IT" dirty="0" err="1">
                <a:latin typeface="+mj-lt"/>
              </a:rPr>
              <a:t>form</a:t>
            </a:r>
            <a:r>
              <a:rPr lang="it-IT" dirty="0">
                <a:latin typeface="+mj-lt"/>
              </a:rPr>
              <a:t> per creare un nuovo articolo e una nuova asta per venderlo. L'asta comprende </a:t>
            </a:r>
            <a:r>
              <a:rPr lang="it-IT" b="1" dirty="0">
                <a:solidFill>
                  <a:srgbClr val="FF0000"/>
                </a:solidFill>
                <a:latin typeface="+mj-lt"/>
              </a:rPr>
              <a:t>l’articolo</a:t>
            </a:r>
            <a:r>
              <a:rPr lang="it-IT" dirty="0">
                <a:latin typeface="+mj-lt"/>
              </a:rPr>
              <a:t> da mettere in vendita </a:t>
            </a:r>
            <a:r>
              <a:rPr lang="it-IT" dirty="0">
                <a:solidFill>
                  <a:srgbClr val="00B050"/>
                </a:solidFill>
                <a:latin typeface="+mj-lt"/>
              </a:rPr>
              <a:t>(codice, nome, descrizione, immagine), prezzo iniziale, rialzo minimo di ogni offerta (espresso come un numero intero di euro) e una scadenza (data e ora, es 19-04-2021 alle 24:00</a:t>
            </a:r>
            <a:r>
              <a:rPr lang="it-IT" dirty="0">
                <a:latin typeface="+mj-lt"/>
              </a:rPr>
              <a:t>). La lista delle aste è ordinata per </a:t>
            </a:r>
            <a:r>
              <a:rPr lang="it-IT" dirty="0" err="1">
                <a:latin typeface="+mj-lt"/>
              </a:rPr>
              <a:t>data+ora</a:t>
            </a:r>
            <a:r>
              <a:rPr lang="it-IT" dirty="0">
                <a:latin typeface="+mj-lt"/>
              </a:rPr>
              <a:t> crescente. L’elenco riporta: codice e nome dell’articolo, offerta massima, tempo mancante (numero di giorni e ore) tra il momento (data ora) del login e la data e ora di chiusura dell’asta. Cliccando su un’asta compare una pagina DETTAGLIO ASTA che riporta per un’asta aperta i dati dell’asta e la lista delle </a:t>
            </a:r>
            <a:r>
              <a:rPr lang="it-IT" b="1" dirty="0">
                <a:solidFill>
                  <a:srgbClr val="FF0000"/>
                </a:solidFill>
                <a:latin typeface="+mj-lt"/>
              </a:rPr>
              <a:t>offerte</a:t>
            </a:r>
            <a:r>
              <a:rPr lang="it-IT" dirty="0">
                <a:latin typeface="+mj-lt"/>
              </a:rPr>
              <a:t> (</a:t>
            </a:r>
            <a:r>
              <a:rPr lang="it-IT" dirty="0">
                <a:solidFill>
                  <a:srgbClr val="00B050"/>
                </a:solidFill>
                <a:latin typeface="+mj-lt"/>
              </a:rPr>
              <a:t>nome utente, prezzo offerto, data e ora dell’offerta</a:t>
            </a:r>
            <a:r>
              <a:rPr lang="it-IT" dirty="0">
                <a:latin typeface="+mj-lt"/>
              </a:rPr>
              <a:t>) ordinata per </a:t>
            </a:r>
            <a:r>
              <a:rPr lang="it-IT" dirty="0" err="1">
                <a:latin typeface="+mj-lt"/>
              </a:rPr>
              <a:t>data+ora</a:t>
            </a:r>
            <a:r>
              <a:rPr lang="it-IT" dirty="0">
                <a:latin typeface="+mj-lt"/>
              </a:rPr>
              <a:t> decrescente. Un bottone CHIUDI permette all’utente di chiudere l’asta se è giunta l’ora della scadenza (si ignori il caso di aste scadute ma non chiuse dall’utente). Se l’asta è chiusa, la pagina riporta i dati dell’asta, il nome dell’aggiudicatario, il prezzo finale e </a:t>
            </a:r>
            <a:r>
              <a:rPr lang="it-IT" b="1" dirty="0">
                <a:solidFill>
                  <a:srgbClr val="FF0000"/>
                </a:solidFill>
                <a:latin typeface="+mj-lt"/>
              </a:rPr>
              <a:t>l’indirizzo</a:t>
            </a:r>
            <a:r>
              <a:rPr lang="it-IT" dirty="0">
                <a:solidFill>
                  <a:srgbClr val="FF0000"/>
                </a:solidFill>
                <a:latin typeface="+mj-lt"/>
              </a:rPr>
              <a:t> (</a:t>
            </a:r>
            <a:r>
              <a:rPr lang="it-IT" b="1" dirty="0">
                <a:solidFill>
                  <a:srgbClr val="FF0000"/>
                </a:solidFill>
                <a:latin typeface="+mj-lt"/>
              </a:rPr>
              <a:t>fisso</a:t>
            </a:r>
            <a:r>
              <a:rPr lang="it-IT" dirty="0">
                <a:solidFill>
                  <a:srgbClr val="FF0000"/>
                </a:solidFill>
                <a:latin typeface="+mj-lt"/>
              </a:rPr>
              <a:t>) </a:t>
            </a:r>
            <a:r>
              <a:rPr lang="it-IT" dirty="0">
                <a:solidFill>
                  <a:schemeClr val="accent1"/>
                </a:solidFill>
                <a:latin typeface="+mj-lt"/>
              </a:rPr>
              <a:t>di spedizione dell’utente</a:t>
            </a:r>
            <a:r>
              <a:rPr lang="it-IT" dirty="0">
                <a:latin typeface="+mj-lt"/>
              </a:rPr>
              <a:t>. La pagina ACQUISTO contiene una </a:t>
            </a:r>
            <a:r>
              <a:rPr lang="it-IT" dirty="0" err="1">
                <a:latin typeface="+mj-lt"/>
              </a:rPr>
              <a:t>form</a:t>
            </a:r>
            <a:r>
              <a:rPr lang="it-IT" dirty="0">
                <a:latin typeface="+mj-lt"/>
              </a:rPr>
              <a:t> di ricerca per parola chiave. Quando l’acquirente invia una parola chiave la pagina ACQUISTO è aggiornata e mostra un elenco di aste aperte (la cui scadenza è posteriore alla data e ora dell’invio) il cui articolo contiene la parola chiave nel nome o nella descrizione. La lista è ordinata in modo decrescente in base al tempo (numero di giorni e ore) mancante alla chiusura. Cliccando su un’asta aperta compare la pagina OFFERTA che mostra i dati dell’articolo, l’elenco delle offerte pervenute in ordine di </a:t>
            </a:r>
            <a:r>
              <a:rPr lang="it-IT" dirty="0" err="1">
                <a:latin typeface="+mj-lt"/>
              </a:rPr>
              <a:t>data+ora</a:t>
            </a:r>
            <a:r>
              <a:rPr lang="it-IT" dirty="0">
                <a:latin typeface="+mj-lt"/>
              </a:rPr>
              <a:t> decrescente e un campo di input per </a:t>
            </a:r>
            <a:r>
              <a:rPr lang="it-IT" dirty="0">
                <a:solidFill>
                  <a:schemeClr val="accent1"/>
                </a:solidFill>
                <a:latin typeface="+mj-lt"/>
              </a:rPr>
              <a:t>inserire la propria offerta</a:t>
            </a:r>
            <a:r>
              <a:rPr lang="it-IT" dirty="0">
                <a:latin typeface="+mj-lt"/>
              </a:rPr>
              <a:t>, che deve essere superiore all’offerta massima corrente di un importo pari almeno al rialzo minimo. Dopo l’invio dell’offerta la pagina OFFERTA mostra l’elenco delle offerte aggiornate. La pagina ACQUISTO contiene anche un elenco delle offerte aggiudicate all’utente con i dati dell’articolo e il prezzo finale. </a:t>
            </a:r>
          </a:p>
        </p:txBody>
      </p:sp>
      <p:sp>
        <p:nvSpPr>
          <p:cNvPr id="4" name="Segnaposto contenuto 2">
            <a:extLst>
              <a:ext uri="{FF2B5EF4-FFF2-40B4-BE49-F238E27FC236}">
                <a16:creationId xmlns:a16="http://schemas.microsoft.com/office/drawing/2014/main" id="{41B0B011-C1F1-4727-B25C-8B834BB47198}"/>
              </a:ext>
            </a:extLst>
          </p:cNvPr>
          <p:cNvSpPr txBox="1">
            <a:spLocks/>
          </p:cNvSpPr>
          <p:nvPr/>
        </p:nvSpPr>
        <p:spPr>
          <a:xfrm>
            <a:off x="838200" y="5845658"/>
            <a:ext cx="10515600" cy="848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err="1">
                <a:solidFill>
                  <a:srgbClr val="FF0000"/>
                </a:solidFill>
                <a:latin typeface="+mj-lt"/>
              </a:rPr>
              <a:t>Entità</a:t>
            </a:r>
            <a:r>
              <a:rPr lang="it-IT" dirty="0" err="1">
                <a:latin typeface="+mj-lt"/>
              </a:rPr>
              <a:t>,</a:t>
            </a:r>
            <a:r>
              <a:rPr lang="it-IT" dirty="0" err="1">
                <a:solidFill>
                  <a:srgbClr val="00B050"/>
                </a:solidFill>
                <a:latin typeface="+mj-lt"/>
              </a:rPr>
              <a:t>Attributi</a:t>
            </a:r>
            <a:r>
              <a:rPr lang="it-IT" dirty="0" err="1">
                <a:latin typeface="+mj-lt"/>
              </a:rPr>
              <a:t>,</a:t>
            </a:r>
            <a:r>
              <a:rPr lang="it-IT" dirty="0" err="1">
                <a:solidFill>
                  <a:srgbClr val="0070C0"/>
                </a:solidFill>
                <a:latin typeface="+mj-lt"/>
              </a:rPr>
              <a:t>Relazioni</a:t>
            </a:r>
            <a:r>
              <a:rPr lang="it-IT" dirty="0">
                <a:latin typeface="+mj-lt"/>
              </a:rPr>
              <a:t> </a:t>
            </a:r>
          </a:p>
        </p:txBody>
      </p:sp>
    </p:spTree>
    <p:extLst>
      <p:ext uri="{BB962C8B-B14F-4D97-AF65-F5344CB8AC3E}">
        <p14:creationId xmlns:p14="http://schemas.microsoft.com/office/powerpoint/2010/main" val="103389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magine 23">
            <a:extLst>
              <a:ext uri="{FF2B5EF4-FFF2-40B4-BE49-F238E27FC236}">
                <a16:creationId xmlns:a16="http://schemas.microsoft.com/office/drawing/2014/main" id="{4A61D3BA-A09A-48E6-84D9-9EF7097D97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897131" y="461082"/>
            <a:ext cx="8585338" cy="6396918"/>
          </a:xfrm>
          <a:prstGeom prst="rect">
            <a:avLst/>
          </a:prstGeom>
        </p:spPr>
      </p:pic>
      <p:sp>
        <p:nvSpPr>
          <p:cNvPr id="26" name="Titolo 1">
            <a:extLst>
              <a:ext uri="{FF2B5EF4-FFF2-40B4-BE49-F238E27FC236}">
                <a16:creationId xmlns:a16="http://schemas.microsoft.com/office/drawing/2014/main" id="{EDF30DE3-671E-4880-89C1-6B9983621DA4}"/>
              </a:ext>
            </a:extLst>
          </p:cNvPr>
          <p:cNvSpPr>
            <a:spLocks noGrp="1"/>
          </p:cNvSpPr>
          <p:nvPr>
            <p:ph type="title"/>
          </p:nvPr>
        </p:nvSpPr>
        <p:spPr>
          <a:xfrm>
            <a:off x="838200" y="-113848"/>
            <a:ext cx="10515600" cy="1325563"/>
          </a:xfrm>
        </p:spPr>
        <p:txBody>
          <a:bodyPr/>
          <a:lstStyle/>
          <a:p>
            <a:pPr algn="ctr"/>
            <a:r>
              <a:rPr lang="it-IT" dirty="0"/>
              <a:t>Diagramma Tabelle Database</a:t>
            </a:r>
          </a:p>
        </p:txBody>
      </p:sp>
    </p:spTree>
    <p:extLst>
      <p:ext uri="{BB962C8B-B14F-4D97-AF65-F5344CB8AC3E}">
        <p14:creationId xmlns:p14="http://schemas.microsoft.com/office/powerpoint/2010/main" val="12789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2F911E26-3339-4FD2-9671-8F932A3BE9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360043" y="964978"/>
            <a:ext cx="7471913" cy="6067194"/>
          </a:xfrm>
          <a:prstGeom prst="rect">
            <a:avLst/>
          </a:prstGeom>
        </p:spPr>
      </p:pic>
      <p:sp>
        <p:nvSpPr>
          <p:cNvPr id="10" name="Titolo 1">
            <a:extLst>
              <a:ext uri="{FF2B5EF4-FFF2-40B4-BE49-F238E27FC236}">
                <a16:creationId xmlns:a16="http://schemas.microsoft.com/office/drawing/2014/main" id="{0B550C12-5F50-4A24-A049-8C0FB625E5CB}"/>
              </a:ext>
            </a:extLst>
          </p:cNvPr>
          <p:cNvSpPr>
            <a:spLocks noGrp="1"/>
          </p:cNvSpPr>
          <p:nvPr>
            <p:ph type="title"/>
          </p:nvPr>
        </p:nvSpPr>
        <p:spPr>
          <a:xfrm>
            <a:off x="838200" y="-113848"/>
            <a:ext cx="10515600" cy="1325563"/>
          </a:xfrm>
        </p:spPr>
        <p:txBody>
          <a:bodyPr/>
          <a:lstStyle/>
          <a:p>
            <a:pPr algn="ctr"/>
            <a:r>
              <a:rPr lang="it-IT" dirty="0"/>
              <a:t>Diagramma </a:t>
            </a:r>
            <a:r>
              <a:rPr lang="it-IT" dirty="0" err="1"/>
              <a:t>View</a:t>
            </a:r>
            <a:r>
              <a:rPr lang="it-IT" dirty="0"/>
              <a:t> Database</a:t>
            </a:r>
          </a:p>
        </p:txBody>
      </p:sp>
    </p:spTree>
    <p:extLst>
      <p:ext uri="{BB962C8B-B14F-4D97-AF65-F5344CB8AC3E}">
        <p14:creationId xmlns:p14="http://schemas.microsoft.com/office/powerpoint/2010/main" val="365622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gnaposto contenuto 10">
            <a:extLst>
              <a:ext uri="{FF2B5EF4-FFF2-40B4-BE49-F238E27FC236}">
                <a16:creationId xmlns:a16="http://schemas.microsoft.com/office/drawing/2014/main" id="{D4D61061-9B21-49EB-9DF1-7D6315C7E71E}"/>
              </a:ext>
            </a:extLst>
          </p:cNvPr>
          <p:cNvSpPr>
            <a:spLocks noGrp="1"/>
          </p:cNvSpPr>
          <p:nvPr>
            <p:ph idx="1"/>
          </p:nvPr>
        </p:nvSpPr>
        <p:spPr>
          <a:xfrm>
            <a:off x="728869" y="644288"/>
            <a:ext cx="4280453" cy="4691290"/>
          </a:xfrm>
        </p:spPr>
        <p:txBody>
          <a:bodyPr>
            <a:normAutofit fontScale="62500" lnSpcReduction="20000"/>
          </a:bodyPr>
          <a:lstStyle/>
          <a:p>
            <a:pPr marL="0" indent="0">
              <a:buNone/>
            </a:pPr>
            <a:r>
              <a:rPr lang="en-US" sz="2600" b="0" dirty="0">
                <a:solidFill>
                  <a:srgbClr val="569CD6"/>
                </a:solidFill>
                <a:effectLst/>
                <a:latin typeface="Consolas" panose="020B0609020204030204" pitchFamily="49" charset="0"/>
              </a:rPr>
              <a:t>CREATE</a:t>
            </a: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TABLE</a:t>
            </a:r>
            <a:r>
              <a:rPr lang="en-US" sz="2600" b="0" dirty="0">
                <a:solidFill>
                  <a:srgbClr val="D4D4D4"/>
                </a:solidFill>
                <a:effectLst/>
                <a:latin typeface="Consolas" panose="020B0609020204030204" pitchFamily="49" charset="0"/>
              </a:rPr>
              <a:t> </a:t>
            </a:r>
            <a:r>
              <a:rPr lang="en-US" sz="2600" b="0" dirty="0">
                <a:solidFill>
                  <a:schemeClr val="tx2">
                    <a:lumMod val="50000"/>
                  </a:schemeClr>
                </a:solidFill>
                <a:effectLst/>
                <a:latin typeface="Consolas" panose="020B0609020204030204" pitchFamily="49" charset="0"/>
              </a:rPr>
              <a:t>users</a:t>
            </a:r>
            <a:r>
              <a:rPr lang="en-US" sz="2600" b="0" dirty="0">
                <a:solidFill>
                  <a:srgbClr val="D4D4D4"/>
                </a:solidFill>
                <a:effectLst/>
                <a:latin typeface="Consolas" panose="020B0609020204030204" pitchFamily="49" charset="0"/>
              </a:rPr>
              <a:t>(</a:t>
            </a:r>
          </a:p>
          <a:p>
            <a:pPr marL="0" indent="0">
              <a:buNone/>
            </a:pPr>
            <a:r>
              <a:rPr lang="en-US" sz="2600" b="0" dirty="0">
                <a:solidFill>
                  <a:srgbClr val="D4D4D4"/>
                </a:solidFill>
                <a:effectLst/>
                <a:latin typeface="Consolas" panose="020B0609020204030204" pitchFamily="49" charset="0"/>
              </a:rPr>
              <a:t>    </a:t>
            </a:r>
            <a:r>
              <a:rPr lang="en-US" sz="2600" b="0" dirty="0">
                <a:solidFill>
                  <a:schemeClr val="tx2">
                    <a:lumMod val="50000"/>
                  </a:schemeClr>
                </a:solidFill>
                <a:effectLst/>
                <a:latin typeface="Consolas" panose="020B0609020204030204" pitchFamily="49" charset="0"/>
              </a:rPr>
              <a:t>id</a:t>
            </a: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int</a:t>
            </a: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NOT</a:t>
            </a: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NULL</a:t>
            </a:r>
            <a:r>
              <a:rPr lang="en-US" sz="2600" b="0" dirty="0">
                <a:solidFill>
                  <a:srgbClr val="D4D4D4"/>
                </a:solidFill>
                <a:effectLst/>
                <a:latin typeface="Consolas" panose="020B0609020204030204" pitchFamily="49" charset="0"/>
              </a:rPr>
              <a:t> </a:t>
            </a:r>
            <a:r>
              <a:rPr lang="en-US" sz="2600" dirty="0" err="1">
                <a:solidFill>
                  <a:srgbClr val="569CD6"/>
                </a:solidFill>
                <a:latin typeface="Consolas" panose="020B0609020204030204" pitchFamily="49" charset="0"/>
              </a:rPr>
              <a:t>AUTO</a:t>
            </a:r>
            <a:r>
              <a:rPr lang="en-US" sz="2600" b="0" dirty="0" err="1">
                <a:solidFill>
                  <a:schemeClr val="tx2">
                    <a:lumMod val="50000"/>
                  </a:schemeClr>
                </a:solidFill>
                <a:effectLst/>
                <a:latin typeface="Consolas" panose="020B0609020204030204" pitchFamily="49" charset="0"/>
              </a:rPr>
              <a:t>_</a:t>
            </a:r>
            <a:r>
              <a:rPr lang="en-US" sz="2600" dirty="0" err="1">
                <a:solidFill>
                  <a:srgbClr val="569CD6"/>
                </a:solidFill>
                <a:latin typeface="Consolas" panose="020B0609020204030204" pitchFamily="49" charset="0"/>
              </a:rPr>
              <a:t>INCREMENT</a:t>
            </a:r>
            <a:r>
              <a:rPr lang="en-US" sz="2600" b="0" dirty="0">
                <a:solidFill>
                  <a:srgbClr val="D4D4D4"/>
                </a:solidFill>
                <a:effectLst/>
                <a:latin typeface="Consolas" panose="020B0609020204030204" pitchFamily="49" charset="0"/>
              </a:rPr>
              <a:t>,</a:t>
            </a:r>
          </a:p>
          <a:p>
            <a:pPr marL="0" indent="0">
              <a:buNone/>
            </a:pPr>
            <a:r>
              <a:rPr lang="en-US" sz="2600" b="0" dirty="0">
                <a:solidFill>
                  <a:srgbClr val="D4D4D4"/>
                </a:solidFill>
                <a:effectLst/>
                <a:latin typeface="Consolas" panose="020B0609020204030204" pitchFamily="49" charset="0"/>
              </a:rPr>
              <a:t>    </a:t>
            </a:r>
            <a:r>
              <a:rPr lang="en-US" sz="2600" dirty="0">
                <a:solidFill>
                  <a:schemeClr val="tx2">
                    <a:lumMod val="50000"/>
                  </a:schemeClr>
                </a:solidFill>
                <a:latin typeface="Consolas" panose="020B0609020204030204" pitchFamily="49" charset="0"/>
              </a:rPr>
              <a:t>email</a:t>
            </a: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varchar</a:t>
            </a:r>
            <a:r>
              <a:rPr lang="en-US" sz="2600" b="0" dirty="0">
                <a:solidFill>
                  <a:srgbClr val="D4D4D4"/>
                </a:solidFill>
                <a:effectLst/>
                <a:latin typeface="Consolas" panose="020B0609020204030204" pitchFamily="49" charset="0"/>
              </a:rPr>
              <a:t>(</a:t>
            </a:r>
            <a:r>
              <a:rPr lang="en-US" sz="2600" b="0" dirty="0">
                <a:solidFill>
                  <a:srgbClr val="B5CEA8"/>
                </a:solidFill>
                <a:effectLst/>
                <a:latin typeface="Consolas" panose="020B0609020204030204" pitchFamily="49" charset="0"/>
              </a:rPr>
              <a:t>20</a:t>
            </a:r>
            <a:r>
              <a:rPr lang="en-US" sz="2600" b="0" dirty="0">
                <a:solidFill>
                  <a:srgbClr val="D4D4D4"/>
                </a:solidFill>
                <a:effectLst/>
                <a:latin typeface="Consolas" panose="020B0609020204030204" pitchFamily="49" charset="0"/>
              </a:rPr>
              <a:t>),</a:t>
            </a:r>
          </a:p>
          <a:p>
            <a:pPr marL="0" indent="0">
              <a:buNone/>
            </a:pPr>
            <a:r>
              <a:rPr lang="en-US" sz="2600" b="0" dirty="0">
                <a:solidFill>
                  <a:srgbClr val="D4D4D4"/>
                </a:solidFill>
                <a:effectLst/>
                <a:latin typeface="Consolas" panose="020B0609020204030204" pitchFamily="49" charset="0"/>
              </a:rPr>
              <a:t>    </a:t>
            </a:r>
            <a:r>
              <a:rPr lang="en-US" sz="2600" dirty="0">
                <a:solidFill>
                  <a:schemeClr val="tx2">
                    <a:lumMod val="50000"/>
                  </a:schemeClr>
                </a:solidFill>
                <a:latin typeface="Consolas" panose="020B0609020204030204" pitchFamily="49" charset="0"/>
              </a:rPr>
              <a:t>password</a:t>
            </a: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varchar</a:t>
            </a:r>
            <a:r>
              <a:rPr lang="en-US" sz="2600" b="0" dirty="0">
                <a:solidFill>
                  <a:srgbClr val="D4D4D4"/>
                </a:solidFill>
                <a:effectLst/>
                <a:latin typeface="Consolas" panose="020B0609020204030204" pitchFamily="49" charset="0"/>
              </a:rPr>
              <a:t>(</a:t>
            </a:r>
            <a:r>
              <a:rPr lang="en-US" sz="2600" b="0" dirty="0">
                <a:solidFill>
                  <a:srgbClr val="B5CEA8"/>
                </a:solidFill>
                <a:effectLst/>
                <a:latin typeface="Consolas" panose="020B0609020204030204" pitchFamily="49" charset="0"/>
              </a:rPr>
              <a:t>20</a:t>
            </a:r>
            <a:r>
              <a:rPr lang="en-US" sz="2600" b="0" dirty="0">
                <a:solidFill>
                  <a:srgbClr val="D4D4D4"/>
                </a:solidFill>
                <a:effectLst/>
                <a:latin typeface="Consolas" panose="020B0609020204030204" pitchFamily="49" charset="0"/>
              </a:rPr>
              <a:t>),</a:t>
            </a:r>
          </a:p>
          <a:p>
            <a:pPr marL="0" indent="0">
              <a:buNone/>
            </a:pPr>
            <a:r>
              <a:rPr lang="en-US" sz="2600" b="0" dirty="0">
                <a:solidFill>
                  <a:srgbClr val="D4D4D4"/>
                </a:solidFill>
                <a:effectLst/>
                <a:latin typeface="Consolas" panose="020B0609020204030204" pitchFamily="49" charset="0"/>
              </a:rPr>
              <a:t>    </a:t>
            </a:r>
            <a:r>
              <a:rPr lang="en-US" sz="2600" dirty="0">
                <a:solidFill>
                  <a:schemeClr val="tx2">
                    <a:lumMod val="50000"/>
                  </a:schemeClr>
                </a:solidFill>
                <a:latin typeface="Consolas" panose="020B0609020204030204" pitchFamily="49" charset="0"/>
              </a:rPr>
              <a:t>name</a:t>
            </a: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varchar</a:t>
            </a:r>
            <a:r>
              <a:rPr lang="en-US" sz="2600" b="0" dirty="0">
                <a:solidFill>
                  <a:srgbClr val="D4D4D4"/>
                </a:solidFill>
                <a:effectLst/>
                <a:latin typeface="Consolas" panose="020B0609020204030204" pitchFamily="49" charset="0"/>
              </a:rPr>
              <a:t>(</a:t>
            </a:r>
            <a:r>
              <a:rPr lang="en-US" sz="2600" b="0" dirty="0">
                <a:solidFill>
                  <a:srgbClr val="B5CEA8"/>
                </a:solidFill>
                <a:effectLst/>
                <a:latin typeface="Consolas" panose="020B0609020204030204" pitchFamily="49" charset="0"/>
              </a:rPr>
              <a:t>20</a:t>
            </a:r>
            <a:r>
              <a:rPr lang="en-US" sz="2600" b="0" dirty="0">
                <a:solidFill>
                  <a:srgbClr val="D4D4D4"/>
                </a:solidFill>
                <a:effectLst/>
                <a:latin typeface="Consolas" panose="020B0609020204030204" pitchFamily="49" charset="0"/>
              </a:rPr>
              <a:t>),</a:t>
            </a:r>
          </a:p>
          <a:p>
            <a:pPr marL="0" indent="0">
              <a:buNone/>
            </a:pP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PRIMARY</a:t>
            </a: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KEY</a:t>
            </a:r>
            <a:r>
              <a:rPr lang="en-US" sz="2600" b="0" dirty="0">
                <a:solidFill>
                  <a:srgbClr val="D4D4D4"/>
                </a:solidFill>
                <a:effectLst/>
                <a:latin typeface="Consolas" panose="020B0609020204030204" pitchFamily="49" charset="0"/>
              </a:rPr>
              <a:t>(</a:t>
            </a:r>
            <a:r>
              <a:rPr lang="en-US" sz="2600" b="0" dirty="0">
                <a:solidFill>
                  <a:schemeClr val="tx2">
                    <a:lumMod val="50000"/>
                  </a:schemeClr>
                </a:solidFill>
                <a:effectLst/>
                <a:latin typeface="Consolas" panose="020B0609020204030204" pitchFamily="49" charset="0"/>
              </a:rPr>
              <a:t>id</a:t>
            </a:r>
            <a:r>
              <a:rPr lang="en-US" sz="2600" b="0" dirty="0">
                <a:solidFill>
                  <a:srgbClr val="D4D4D4"/>
                </a:solidFill>
                <a:effectLst/>
                <a:latin typeface="Consolas" panose="020B0609020204030204" pitchFamily="49" charset="0"/>
              </a:rPr>
              <a:t>)</a:t>
            </a:r>
          </a:p>
          <a:p>
            <a:pPr marL="0" indent="0">
              <a:buNone/>
            </a:pPr>
            <a:r>
              <a:rPr lang="en-US" sz="2600" b="0" dirty="0">
                <a:solidFill>
                  <a:srgbClr val="D4D4D4"/>
                </a:solidFill>
                <a:effectLst/>
                <a:latin typeface="Consolas" panose="020B0609020204030204" pitchFamily="49" charset="0"/>
              </a:rPr>
              <a:t>);</a:t>
            </a:r>
          </a:p>
          <a:p>
            <a:pPr marL="0" indent="0">
              <a:buNone/>
            </a:pPr>
            <a:endParaRPr lang="en-US" sz="2600" b="0" dirty="0">
              <a:solidFill>
                <a:srgbClr val="D4D4D4"/>
              </a:solidFill>
              <a:effectLst/>
              <a:latin typeface="Consolas" panose="020B0609020204030204" pitchFamily="49" charset="0"/>
            </a:endParaRPr>
          </a:p>
          <a:p>
            <a:pPr marL="0" indent="0">
              <a:buNone/>
            </a:pPr>
            <a:r>
              <a:rPr lang="en-US" sz="2600" b="0" dirty="0">
                <a:solidFill>
                  <a:srgbClr val="569CD6"/>
                </a:solidFill>
                <a:effectLst/>
                <a:latin typeface="Consolas" panose="020B0609020204030204" pitchFamily="49" charset="0"/>
              </a:rPr>
              <a:t>CREATE</a:t>
            </a: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TABLE</a:t>
            </a:r>
            <a:r>
              <a:rPr lang="en-US" sz="2600" b="0" dirty="0">
                <a:solidFill>
                  <a:srgbClr val="D4D4D4"/>
                </a:solidFill>
                <a:effectLst/>
                <a:latin typeface="Consolas" panose="020B0609020204030204" pitchFamily="49" charset="0"/>
              </a:rPr>
              <a:t> </a:t>
            </a:r>
            <a:r>
              <a:rPr lang="en-US" sz="2600" b="0" dirty="0" err="1">
                <a:solidFill>
                  <a:schemeClr val="tx2">
                    <a:lumMod val="50000"/>
                  </a:schemeClr>
                </a:solidFill>
                <a:effectLst/>
                <a:latin typeface="Consolas" panose="020B0609020204030204" pitchFamily="49" charset="0"/>
              </a:rPr>
              <a:t>salesItems</a:t>
            </a:r>
            <a:r>
              <a:rPr lang="en-US" sz="2600" b="0" dirty="0">
                <a:solidFill>
                  <a:srgbClr val="D4D4D4"/>
                </a:solidFill>
                <a:effectLst/>
                <a:latin typeface="Consolas" panose="020B0609020204030204" pitchFamily="49" charset="0"/>
              </a:rPr>
              <a:t>(</a:t>
            </a:r>
          </a:p>
          <a:p>
            <a:pPr marL="0" indent="0">
              <a:buNone/>
            </a:pPr>
            <a:r>
              <a:rPr lang="en-US" sz="2600" b="0" dirty="0">
                <a:solidFill>
                  <a:srgbClr val="D4D4D4"/>
                </a:solidFill>
                <a:effectLst/>
                <a:latin typeface="Consolas" panose="020B0609020204030204" pitchFamily="49" charset="0"/>
              </a:rPr>
              <a:t>    </a:t>
            </a:r>
            <a:r>
              <a:rPr lang="en-US" sz="2600" b="0" dirty="0">
                <a:solidFill>
                  <a:schemeClr val="tx2">
                    <a:lumMod val="50000"/>
                  </a:schemeClr>
                </a:solidFill>
                <a:effectLst/>
                <a:latin typeface="Consolas" panose="020B0609020204030204" pitchFamily="49" charset="0"/>
              </a:rPr>
              <a:t>id</a:t>
            </a: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int</a:t>
            </a: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NOT</a:t>
            </a: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NULL</a:t>
            </a:r>
            <a:r>
              <a:rPr lang="en-US" sz="2600" b="0" dirty="0">
                <a:solidFill>
                  <a:srgbClr val="D4D4D4"/>
                </a:solidFill>
                <a:effectLst/>
                <a:latin typeface="Consolas" panose="020B0609020204030204" pitchFamily="49" charset="0"/>
              </a:rPr>
              <a:t> </a:t>
            </a:r>
            <a:r>
              <a:rPr lang="en-US" sz="2600" dirty="0" err="1">
                <a:solidFill>
                  <a:srgbClr val="569CD6"/>
                </a:solidFill>
                <a:latin typeface="Consolas" panose="020B0609020204030204" pitchFamily="49" charset="0"/>
              </a:rPr>
              <a:t>AUTO</a:t>
            </a:r>
            <a:r>
              <a:rPr lang="en-US" sz="2600" b="0" dirty="0" err="1">
                <a:solidFill>
                  <a:srgbClr val="D4D4D4"/>
                </a:solidFill>
                <a:effectLst/>
                <a:latin typeface="Consolas" panose="020B0609020204030204" pitchFamily="49" charset="0"/>
              </a:rPr>
              <a:t>_</a:t>
            </a:r>
            <a:r>
              <a:rPr lang="en-US" sz="2600" dirty="0" err="1">
                <a:solidFill>
                  <a:srgbClr val="569CD6"/>
                </a:solidFill>
                <a:latin typeface="Consolas" panose="020B0609020204030204" pitchFamily="49" charset="0"/>
              </a:rPr>
              <a:t>INCREMENT</a:t>
            </a:r>
            <a:r>
              <a:rPr lang="en-US" sz="2600" b="0" dirty="0">
                <a:solidFill>
                  <a:srgbClr val="D4D4D4"/>
                </a:solidFill>
                <a:effectLst/>
                <a:latin typeface="Consolas" panose="020B0609020204030204" pitchFamily="49" charset="0"/>
              </a:rPr>
              <a:t>,</a:t>
            </a:r>
          </a:p>
          <a:p>
            <a:pPr marL="0" indent="0">
              <a:buNone/>
            </a:pPr>
            <a:r>
              <a:rPr lang="en-US" sz="2600" b="0" dirty="0">
                <a:solidFill>
                  <a:srgbClr val="D4D4D4"/>
                </a:solidFill>
                <a:effectLst/>
                <a:latin typeface="Consolas" panose="020B0609020204030204" pitchFamily="49" charset="0"/>
              </a:rPr>
              <a:t>    </a:t>
            </a:r>
            <a:r>
              <a:rPr lang="en-US" sz="2600" dirty="0">
                <a:solidFill>
                  <a:schemeClr val="tx2">
                    <a:lumMod val="50000"/>
                  </a:schemeClr>
                </a:solidFill>
                <a:latin typeface="Consolas" panose="020B0609020204030204" pitchFamily="49" charset="0"/>
              </a:rPr>
              <a:t>name</a:t>
            </a: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varchar</a:t>
            </a:r>
            <a:r>
              <a:rPr lang="en-US" sz="2600" b="0" dirty="0">
                <a:solidFill>
                  <a:srgbClr val="D4D4D4"/>
                </a:solidFill>
                <a:effectLst/>
                <a:latin typeface="Consolas" panose="020B0609020204030204" pitchFamily="49" charset="0"/>
              </a:rPr>
              <a:t>(</a:t>
            </a:r>
            <a:r>
              <a:rPr lang="en-US" sz="2600" b="0" dirty="0">
                <a:solidFill>
                  <a:srgbClr val="B5CEA8"/>
                </a:solidFill>
                <a:effectLst/>
                <a:latin typeface="Consolas" panose="020B0609020204030204" pitchFamily="49" charset="0"/>
              </a:rPr>
              <a:t>20</a:t>
            </a:r>
            <a:r>
              <a:rPr lang="en-US" sz="2600" b="0" dirty="0">
                <a:solidFill>
                  <a:srgbClr val="D4D4D4"/>
                </a:solidFill>
                <a:effectLst/>
                <a:latin typeface="Consolas" panose="020B0609020204030204" pitchFamily="49" charset="0"/>
              </a:rPr>
              <a:t>),</a:t>
            </a:r>
          </a:p>
          <a:p>
            <a:pPr marL="0" indent="0">
              <a:buNone/>
            </a:pPr>
            <a:r>
              <a:rPr lang="en-US" sz="2600" b="0" dirty="0">
                <a:solidFill>
                  <a:srgbClr val="D4D4D4"/>
                </a:solidFill>
                <a:effectLst/>
                <a:latin typeface="Consolas" panose="020B0609020204030204" pitchFamily="49" charset="0"/>
              </a:rPr>
              <a:t>    </a:t>
            </a:r>
            <a:r>
              <a:rPr lang="en-US" sz="2600" dirty="0">
                <a:solidFill>
                  <a:schemeClr val="tx2">
                    <a:lumMod val="50000"/>
                  </a:schemeClr>
                </a:solidFill>
                <a:latin typeface="Consolas" panose="020B0609020204030204" pitchFamily="49" charset="0"/>
              </a:rPr>
              <a:t>description</a:t>
            </a: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varchar</a:t>
            </a:r>
            <a:r>
              <a:rPr lang="en-US" sz="2600" b="0" dirty="0">
                <a:solidFill>
                  <a:srgbClr val="D4D4D4"/>
                </a:solidFill>
                <a:effectLst/>
                <a:latin typeface="Consolas" panose="020B0609020204030204" pitchFamily="49" charset="0"/>
              </a:rPr>
              <a:t>(</a:t>
            </a:r>
            <a:r>
              <a:rPr lang="en-US" sz="2600" b="0" dirty="0">
                <a:solidFill>
                  <a:srgbClr val="B5CEA8"/>
                </a:solidFill>
                <a:effectLst/>
                <a:latin typeface="Consolas" panose="020B0609020204030204" pitchFamily="49" charset="0"/>
              </a:rPr>
              <a:t>100</a:t>
            </a:r>
            <a:r>
              <a:rPr lang="en-US" sz="2600" b="0" dirty="0">
                <a:solidFill>
                  <a:srgbClr val="D4D4D4"/>
                </a:solidFill>
                <a:effectLst/>
                <a:latin typeface="Consolas" panose="020B0609020204030204" pitchFamily="49" charset="0"/>
              </a:rPr>
              <a:t>),</a:t>
            </a:r>
          </a:p>
          <a:p>
            <a:pPr marL="0" indent="0">
              <a:buNone/>
            </a:pPr>
            <a:r>
              <a:rPr lang="en-US" sz="2600" b="0" dirty="0">
                <a:solidFill>
                  <a:srgbClr val="D4D4D4"/>
                </a:solidFill>
                <a:effectLst/>
                <a:latin typeface="Consolas" panose="020B0609020204030204" pitchFamily="49" charset="0"/>
              </a:rPr>
              <a:t>    </a:t>
            </a:r>
            <a:r>
              <a:rPr lang="en-US" sz="2600" dirty="0" err="1">
                <a:solidFill>
                  <a:schemeClr val="tx2">
                    <a:lumMod val="50000"/>
                  </a:schemeClr>
                </a:solidFill>
                <a:latin typeface="Consolas" panose="020B0609020204030204" pitchFamily="49" charset="0"/>
              </a:rPr>
              <a:t>fileFormat</a:t>
            </a: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varchar</a:t>
            </a:r>
            <a:r>
              <a:rPr lang="en-US" sz="2600" b="0" dirty="0">
                <a:solidFill>
                  <a:srgbClr val="D4D4D4"/>
                </a:solidFill>
                <a:effectLst/>
                <a:latin typeface="Consolas" panose="020B0609020204030204" pitchFamily="49" charset="0"/>
              </a:rPr>
              <a:t>(</a:t>
            </a:r>
            <a:r>
              <a:rPr lang="en-US" sz="2600" b="0" dirty="0">
                <a:solidFill>
                  <a:srgbClr val="B5CEA8"/>
                </a:solidFill>
                <a:effectLst/>
                <a:latin typeface="Consolas" panose="020B0609020204030204" pitchFamily="49" charset="0"/>
              </a:rPr>
              <a:t>10</a:t>
            </a:r>
            <a:r>
              <a:rPr lang="en-US" sz="2600" b="0" dirty="0">
                <a:solidFill>
                  <a:srgbClr val="D4D4D4"/>
                </a:solidFill>
                <a:effectLst/>
                <a:latin typeface="Consolas" panose="020B0609020204030204" pitchFamily="49" charset="0"/>
              </a:rPr>
              <a:t>),</a:t>
            </a:r>
          </a:p>
          <a:p>
            <a:pPr marL="0" indent="0">
              <a:buNone/>
            </a:pP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PRIMARY</a:t>
            </a:r>
            <a:r>
              <a:rPr lang="en-US" sz="2600" b="0" dirty="0">
                <a:solidFill>
                  <a:srgbClr val="D4D4D4"/>
                </a:solidFill>
                <a:effectLst/>
                <a:latin typeface="Consolas" panose="020B0609020204030204" pitchFamily="49" charset="0"/>
              </a:rPr>
              <a:t> </a:t>
            </a:r>
            <a:r>
              <a:rPr lang="en-US" sz="2600" b="0" dirty="0">
                <a:solidFill>
                  <a:srgbClr val="569CD6"/>
                </a:solidFill>
                <a:effectLst/>
                <a:latin typeface="Consolas" panose="020B0609020204030204" pitchFamily="49" charset="0"/>
              </a:rPr>
              <a:t>KEY</a:t>
            </a:r>
            <a:r>
              <a:rPr lang="en-US" sz="2600" b="0" dirty="0">
                <a:solidFill>
                  <a:srgbClr val="D4D4D4"/>
                </a:solidFill>
                <a:effectLst/>
                <a:latin typeface="Consolas" panose="020B0609020204030204" pitchFamily="49" charset="0"/>
              </a:rPr>
              <a:t>(id)</a:t>
            </a:r>
          </a:p>
          <a:p>
            <a:pPr marL="0" indent="0">
              <a:buNone/>
            </a:pPr>
            <a:r>
              <a:rPr lang="en-US" sz="2600" b="0" dirty="0">
                <a:solidFill>
                  <a:srgbClr val="D4D4D4"/>
                </a:solidFill>
                <a:effectLst/>
                <a:latin typeface="Consolas" panose="020B0609020204030204" pitchFamily="49" charset="0"/>
              </a:rPr>
              <a:t>);</a:t>
            </a:r>
          </a:p>
          <a:p>
            <a:pPr marL="0" indent="0" algn="ctr">
              <a:buNone/>
            </a:pPr>
            <a:endParaRPr lang="it-IT" dirty="0"/>
          </a:p>
        </p:txBody>
      </p:sp>
      <p:sp>
        <p:nvSpPr>
          <p:cNvPr id="12" name="Segnaposto contenuto 10">
            <a:extLst>
              <a:ext uri="{FF2B5EF4-FFF2-40B4-BE49-F238E27FC236}">
                <a16:creationId xmlns:a16="http://schemas.microsoft.com/office/drawing/2014/main" id="{3001BB7B-F073-4DA3-9B3B-0A5C715630AC}"/>
              </a:ext>
            </a:extLst>
          </p:cNvPr>
          <p:cNvSpPr txBox="1">
            <a:spLocks/>
          </p:cNvSpPr>
          <p:nvPr/>
        </p:nvSpPr>
        <p:spPr>
          <a:xfrm>
            <a:off x="5486400" y="644288"/>
            <a:ext cx="6374296" cy="4691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600" b="0" dirty="0">
                <a:solidFill>
                  <a:srgbClr val="569CD6"/>
                </a:solidFill>
                <a:effectLst/>
                <a:latin typeface="Consolas" panose="020B0609020204030204" pitchFamily="49" charset="0"/>
              </a:rPr>
              <a:t>CREATE</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TABLE</a:t>
            </a:r>
            <a:r>
              <a:rPr lang="it-IT" sz="1600" b="0" dirty="0">
                <a:solidFill>
                  <a:srgbClr val="D4D4D4"/>
                </a:solidFill>
                <a:effectLst/>
                <a:latin typeface="Consolas" panose="020B0609020204030204" pitchFamily="49" charset="0"/>
              </a:rPr>
              <a:t> </a:t>
            </a:r>
            <a:r>
              <a:rPr lang="it-IT" sz="1600" b="0" dirty="0" err="1">
                <a:solidFill>
                  <a:schemeClr val="tx2">
                    <a:lumMod val="50000"/>
                  </a:schemeClr>
                </a:solidFill>
                <a:effectLst/>
                <a:latin typeface="Consolas" panose="020B0609020204030204" pitchFamily="49" charset="0"/>
              </a:rPr>
              <a:t>auctions</a:t>
            </a:r>
            <a:r>
              <a:rPr lang="it-IT" sz="1600" b="0" dirty="0">
                <a:solidFill>
                  <a:srgbClr val="D4D4D4"/>
                </a:solidFill>
                <a:effectLst/>
                <a:latin typeface="Consolas" panose="020B0609020204030204" pitchFamily="49" charset="0"/>
              </a:rPr>
              <a:t>(</a:t>
            </a:r>
          </a:p>
          <a:p>
            <a:pPr marL="0" indent="0">
              <a:buNone/>
            </a:pPr>
            <a:r>
              <a:rPr lang="it-IT" sz="1600" b="0" dirty="0">
                <a:solidFill>
                  <a:srgbClr val="D4D4D4"/>
                </a:solidFill>
                <a:effectLst/>
                <a:latin typeface="Consolas" panose="020B0609020204030204" pitchFamily="49" charset="0"/>
              </a:rPr>
              <a:t>    </a:t>
            </a:r>
            <a:r>
              <a:rPr lang="it-IT" sz="1600" b="0" dirty="0">
                <a:solidFill>
                  <a:schemeClr val="tx2">
                    <a:lumMod val="50000"/>
                  </a:schemeClr>
                </a:solidFill>
                <a:effectLst/>
                <a:latin typeface="Consolas" panose="020B0609020204030204" pitchFamily="49" charset="0"/>
              </a:rPr>
              <a:t>id</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NOT</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NULL</a:t>
            </a:r>
            <a:r>
              <a:rPr lang="it-IT" sz="1600" b="0" dirty="0">
                <a:solidFill>
                  <a:srgbClr val="D4D4D4"/>
                </a:solidFill>
                <a:effectLst/>
                <a:latin typeface="Consolas" panose="020B0609020204030204" pitchFamily="49" charset="0"/>
              </a:rPr>
              <a:t> </a:t>
            </a:r>
            <a:r>
              <a:rPr lang="it-IT" sz="1600" dirty="0" err="1">
                <a:solidFill>
                  <a:srgbClr val="569CD6"/>
                </a:solidFill>
                <a:latin typeface="Consolas" panose="020B0609020204030204" pitchFamily="49" charset="0"/>
              </a:rPr>
              <a:t>AUTO</a:t>
            </a:r>
            <a:r>
              <a:rPr lang="it-IT" sz="1600" b="0" dirty="0" err="1">
                <a:solidFill>
                  <a:srgbClr val="D4D4D4"/>
                </a:solidFill>
                <a:effectLst/>
                <a:latin typeface="Consolas" panose="020B0609020204030204" pitchFamily="49" charset="0"/>
              </a:rPr>
              <a:t>_</a:t>
            </a:r>
            <a:r>
              <a:rPr lang="it-IT" sz="1600" dirty="0" err="1">
                <a:solidFill>
                  <a:srgbClr val="569CD6"/>
                </a:solidFill>
                <a:latin typeface="Consolas" panose="020B0609020204030204" pitchFamily="49" charset="0"/>
              </a:rPr>
              <a:t>INCREMENT</a:t>
            </a:r>
            <a:r>
              <a:rPr lang="it-IT" sz="1600" b="0" dirty="0">
                <a:solidFill>
                  <a:srgbClr val="D4D4D4"/>
                </a:solidFill>
                <a:effectLst/>
                <a:latin typeface="Consolas" panose="020B0609020204030204" pitchFamily="49" charset="0"/>
              </a:rPr>
              <a:t>,</a:t>
            </a:r>
          </a:p>
          <a:p>
            <a:pPr marL="0" indent="0">
              <a:buNone/>
            </a:pPr>
            <a:r>
              <a:rPr lang="it-IT" sz="1600" b="0" dirty="0">
                <a:solidFill>
                  <a:srgbClr val="D4D4D4"/>
                </a:solidFill>
                <a:effectLst/>
                <a:latin typeface="Consolas" panose="020B0609020204030204" pitchFamily="49" charset="0"/>
              </a:rPr>
              <a:t>    </a:t>
            </a:r>
            <a:r>
              <a:rPr lang="it-IT" sz="1600" b="0" dirty="0">
                <a:solidFill>
                  <a:schemeClr val="tx2">
                    <a:lumMod val="50000"/>
                  </a:schemeClr>
                </a:solidFill>
                <a:effectLst/>
                <a:latin typeface="Consolas" panose="020B0609020204030204" pitchFamily="49" charset="0"/>
              </a:rPr>
              <a:t>userid</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a:t>
            </a:r>
          </a:p>
          <a:p>
            <a:pPr marL="0" indent="0">
              <a:buNone/>
            </a:pPr>
            <a:r>
              <a:rPr lang="it-IT" sz="1600" b="0" dirty="0">
                <a:solidFill>
                  <a:srgbClr val="D4D4D4"/>
                </a:solidFill>
                <a:effectLst/>
                <a:latin typeface="Consolas" panose="020B0609020204030204" pitchFamily="49" charset="0"/>
              </a:rPr>
              <a:t>    </a:t>
            </a:r>
            <a:r>
              <a:rPr lang="it-IT" sz="1600" b="0" dirty="0" err="1">
                <a:solidFill>
                  <a:schemeClr val="tx2">
                    <a:lumMod val="50000"/>
                  </a:schemeClr>
                </a:solidFill>
                <a:effectLst/>
                <a:latin typeface="Consolas" panose="020B0609020204030204" pitchFamily="49" charset="0"/>
              </a:rPr>
              <a:t>salesItemid</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a:t>
            </a:r>
          </a:p>
          <a:p>
            <a:pPr marL="0" indent="0">
              <a:buNone/>
            </a:pPr>
            <a:r>
              <a:rPr lang="it-IT" sz="1600" b="0" dirty="0">
                <a:solidFill>
                  <a:srgbClr val="D4D4D4"/>
                </a:solidFill>
                <a:effectLst/>
                <a:latin typeface="Consolas" panose="020B0609020204030204" pitchFamily="49" charset="0"/>
              </a:rPr>
              <a:t>    </a:t>
            </a:r>
            <a:r>
              <a:rPr lang="it-IT" sz="1600" b="0" dirty="0" err="1">
                <a:solidFill>
                  <a:schemeClr val="tx2">
                    <a:lumMod val="50000"/>
                  </a:schemeClr>
                </a:solidFill>
                <a:effectLst/>
                <a:latin typeface="Consolas" panose="020B0609020204030204" pitchFamily="49" charset="0"/>
              </a:rPr>
              <a:t>initialPrize</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a:t>
            </a:r>
          </a:p>
          <a:p>
            <a:pPr marL="0" indent="0">
              <a:buNone/>
            </a:pPr>
            <a:r>
              <a:rPr lang="it-IT" sz="1600" b="0" dirty="0">
                <a:solidFill>
                  <a:srgbClr val="D4D4D4"/>
                </a:solidFill>
                <a:effectLst/>
                <a:latin typeface="Consolas" panose="020B0609020204030204" pitchFamily="49" charset="0"/>
              </a:rPr>
              <a:t>    </a:t>
            </a:r>
            <a:r>
              <a:rPr lang="it-IT" sz="1600" b="0" dirty="0" err="1">
                <a:solidFill>
                  <a:schemeClr val="tx2">
                    <a:lumMod val="50000"/>
                  </a:schemeClr>
                </a:solidFill>
                <a:effectLst/>
                <a:latin typeface="Consolas" panose="020B0609020204030204" pitchFamily="49" charset="0"/>
              </a:rPr>
              <a:t>minimumOffer</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a:t>
            </a:r>
          </a:p>
          <a:p>
            <a:pPr marL="0" indent="0">
              <a:buNone/>
            </a:pPr>
            <a:r>
              <a:rPr lang="it-IT" sz="1600" b="0" dirty="0">
                <a:solidFill>
                  <a:srgbClr val="D4D4D4"/>
                </a:solidFill>
                <a:effectLst/>
                <a:latin typeface="Consolas" panose="020B0609020204030204" pitchFamily="49" charset="0"/>
              </a:rPr>
              <a:t>    </a:t>
            </a:r>
            <a:r>
              <a:rPr lang="it-IT" sz="1600" b="0" dirty="0" err="1">
                <a:solidFill>
                  <a:schemeClr val="tx2">
                    <a:lumMod val="50000"/>
                  </a:schemeClr>
                </a:solidFill>
                <a:effectLst/>
                <a:latin typeface="Consolas" panose="020B0609020204030204" pitchFamily="49" charset="0"/>
              </a:rPr>
              <a:t>expiringDate</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datetime</a:t>
            </a:r>
            <a:r>
              <a:rPr lang="it-IT" sz="1600" b="0" dirty="0">
                <a:solidFill>
                  <a:srgbClr val="D4D4D4"/>
                </a:solidFill>
                <a:effectLst/>
                <a:latin typeface="Consolas" panose="020B0609020204030204" pitchFamily="49" charset="0"/>
              </a:rPr>
              <a:t>, </a:t>
            </a:r>
          </a:p>
          <a:p>
            <a:pPr marL="0" indent="0">
              <a:buNone/>
            </a:pPr>
            <a:r>
              <a:rPr lang="it-IT" sz="1600" b="0" dirty="0">
                <a:solidFill>
                  <a:srgbClr val="D4D4D4"/>
                </a:solidFill>
                <a:effectLst/>
                <a:latin typeface="Consolas" panose="020B0609020204030204" pitchFamily="49" charset="0"/>
              </a:rPr>
              <a:t>    </a:t>
            </a:r>
            <a:r>
              <a:rPr lang="it-IT" sz="1600" b="0" dirty="0" err="1">
                <a:solidFill>
                  <a:schemeClr val="tx2">
                    <a:lumMod val="50000"/>
                  </a:schemeClr>
                </a:solidFill>
                <a:effectLst/>
                <a:latin typeface="Consolas" panose="020B0609020204030204" pitchFamily="49" charset="0"/>
              </a:rPr>
              <a:t>closed</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boolean</a:t>
            </a:r>
            <a:r>
              <a:rPr lang="it-IT" sz="1600" b="0" dirty="0">
                <a:solidFill>
                  <a:srgbClr val="D4D4D4"/>
                </a:solidFill>
                <a:effectLst/>
                <a:latin typeface="Consolas" panose="020B0609020204030204" pitchFamily="49" charset="0"/>
              </a:rPr>
              <a:t>,</a:t>
            </a:r>
          </a:p>
          <a:p>
            <a:pPr marL="0" indent="0">
              <a:buNone/>
            </a:pP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PRIMARY</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KEY</a:t>
            </a:r>
            <a:r>
              <a:rPr lang="it-IT" sz="1600" b="0" dirty="0">
                <a:solidFill>
                  <a:srgbClr val="D4D4D4"/>
                </a:solidFill>
                <a:effectLst/>
                <a:latin typeface="Consolas" panose="020B0609020204030204" pitchFamily="49" charset="0"/>
              </a:rPr>
              <a:t>(</a:t>
            </a:r>
            <a:r>
              <a:rPr lang="it-IT" sz="1600" b="0" dirty="0">
                <a:solidFill>
                  <a:schemeClr val="tx2">
                    <a:lumMod val="50000"/>
                  </a:schemeClr>
                </a:solidFill>
                <a:effectLst/>
                <a:latin typeface="Consolas" panose="020B0609020204030204" pitchFamily="49" charset="0"/>
              </a:rPr>
              <a:t>id</a:t>
            </a:r>
            <a:r>
              <a:rPr lang="it-IT" sz="1600" b="0" dirty="0">
                <a:solidFill>
                  <a:srgbClr val="D4D4D4"/>
                </a:solidFill>
                <a:effectLst/>
                <a:latin typeface="Consolas" panose="020B0609020204030204" pitchFamily="49" charset="0"/>
              </a:rPr>
              <a:t>),</a:t>
            </a:r>
          </a:p>
          <a:p>
            <a:pPr marL="0" indent="0">
              <a:buNone/>
            </a:pP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FOREIGN  KEY</a:t>
            </a:r>
            <a:r>
              <a:rPr lang="it-IT" sz="1600" b="0" dirty="0">
                <a:solidFill>
                  <a:srgbClr val="D4D4D4"/>
                </a:solidFill>
                <a:effectLst/>
                <a:latin typeface="Consolas" panose="020B0609020204030204" pitchFamily="49" charset="0"/>
              </a:rPr>
              <a:t> (</a:t>
            </a:r>
            <a:r>
              <a:rPr lang="it-IT" sz="1600" b="0" dirty="0">
                <a:solidFill>
                  <a:schemeClr val="tx2">
                    <a:lumMod val="50000"/>
                  </a:schemeClr>
                </a:solidFill>
                <a:effectLst/>
                <a:latin typeface="Consolas" panose="020B0609020204030204" pitchFamily="49" charset="0"/>
              </a:rPr>
              <a:t>userid</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REFERENCES</a:t>
            </a:r>
            <a:r>
              <a:rPr lang="it-IT" sz="1600" b="0" dirty="0">
                <a:solidFill>
                  <a:srgbClr val="D4D4D4"/>
                </a:solidFill>
                <a:effectLst/>
                <a:latin typeface="Consolas" panose="020B0609020204030204" pitchFamily="49" charset="0"/>
              </a:rPr>
              <a:t> </a:t>
            </a:r>
            <a:r>
              <a:rPr lang="it-IT" sz="1600" b="0" dirty="0">
                <a:solidFill>
                  <a:schemeClr val="tx2">
                    <a:lumMod val="50000"/>
                  </a:schemeClr>
                </a:solidFill>
                <a:effectLst/>
                <a:latin typeface="Consolas" panose="020B0609020204030204" pitchFamily="49" charset="0"/>
              </a:rPr>
              <a:t>users</a:t>
            </a:r>
            <a:r>
              <a:rPr lang="it-IT" sz="1600" b="0" dirty="0">
                <a:solidFill>
                  <a:srgbClr val="D4D4D4"/>
                </a:solidFill>
                <a:effectLst/>
                <a:latin typeface="Consolas" panose="020B0609020204030204" pitchFamily="49" charset="0"/>
              </a:rPr>
              <a:t>(</a:t>
            </a:r>
            <a:r>
              <a:rPr lang="it-IT" sz="1600" b="0" dirty="0">
                <a:solidFill>
                  <a:schemeClr val="tx2">
                    <a:lumMod val="50000"/>
                  </a:schemeClr>
                </a:solidFill>
                <a:effectLst/>
                <a:latin typeface="Consolas" panose="020B0609020204030204" pitchFamily="49" charset="0"/>
              </a:rPr>
              <a:t>id</a:t>
            </a:r>
            <a:r>
              <a:rPr lang="it-IT" sz="1600" b="0" dirty="0">
                <a:solidFill>
                  <a:srgbClr val="D4D4D4"/>
                </a:solidFill>
                <a:effectLst/>
                <a:latin typeface="Consolas" panose="020B0609020204030204" pitchFamily="49" charset="0"/>
              </a:rPr>
              <a:t>) </a:t>
            </a:r>
          </a:p>
          <a:p>
            <a:pPr marL="0" indent="0">
              <a:buNone/>
            </a:pPr>
            <a:r>
              <a:rPr lang="it-IT" sz="1600" dirty="0">
                <a:solidFill>
                  <a:srgbClr val="D4D4D4"/>
                </a:solidFill>
                <a:latin typeface="Consolas" panose="020B0609020204030204" pitchFamily="49" charset="0"/>
              </a:rPr>
              <a:t>  </a:t>
            </a:r>
            <a:r>
              <a:rPr lang="it-IT" sz="1600" b="0" dirty="0">
                <a:solidFill>
                  <a:srgbClr val="569CD6"/>
                </a:solidFill>
                <a:effectLst/>
                <a:latin typeface="Consolas" panose="020B0609020204030204" pitchFamily="49" charset="0"/>
              </a:rPr>
              <a:t>ON DELETE </a:t>
            </a:r>
            <a:r>
              <a:rPr lang="it-IT" sz="1600" b="0" dirty="0" err="1">
                <a:solidFill>
                  <a:srgbClr val="569CD6"/>
                </a:solidFill>
                <a:effectLst/>
                <a:latin typeface="Consolas" panose="020B0609020204030204" pitchFamily="49" charset="0"/>
              </a:rPr>
              <a:t>CASCADE</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ON</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UPDATE</a:t>
            </a:r>
            <a:r>
              <a:rPr lang="it-IT" sz="1600" b="0" dirty="0">
                <a:solidFill>
                  <a:srgbClr val="D4D4D4"/>
                </a:solidFill>
                <a:effectLst/>
                <a:latin typeface="Consolas" panose="020B0609020204030204" pitchFamily="49" charset="0"/>
              </a:rPr>
              <a:t> </a:t>
            </a:r>
            <a:r>
              <a:rPr lang="it-IT" sz="1600" dirty="0" err="1">
                <a:solidFill>
                  <a:srgbClr val="569CD6"/>
                </a:solidFill>
                <a:latin typeface="Consolas" panose="020B0609020204030204" pitchFamily="49" charset="0"/>
              </a:rPr>
              <a:t>CASCADE</a:t>
            </a:r>
            <a:r>
              <a:rPr lang="it-IT" sz="1600" b="0" dirty="0">
                <a:solidFill>
                  <a:srgbClr val="D4D4D4"/>
                </a:solidFill>
                <a:effectLst/>
                <a:latin typeface="Consolas" panose="020B0609020204030204" pitchFamily="49" charset="0"/>
              </a:rPr>
              <a:t>,</a:t>
            </a:r>
          </a:p>
          <a:p>
            <a:pPr marL="0" indent="0">
              <a:buNone/>
            </a:pP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FOREIGN  KEY</a:t>
            </a:r>
            <a:r>
              <a:rPr lang="it-IT" sz="1600" b="0" dirty="0">
                <a:solidFill>
                  <a:srgbClr val="D4D4D4"/>
                </a:solidFill>
                <a:effectLst/>
                <a:latin typeface="Consolas" panose="020B0609020204030204" pitchFamily="49" charset="0"/>
              </a:rPr>
              <a:t> (</a:t>
            </a:r>
            <a:r>
              <a:rPr lang="it-IT" sz="1600" b="0" dirty="0" err="1">
                <a:solidFill>
                  <a:schemeClr val="tx2">
                    <a:lumMod val="50000"/>
                  </a:schemeClr>
                </a:solidFill>
                <a:effectLst/>
                <a:latin typeface="Consolas" panose="020B0609020204030204" pitchFamily="49" charset="0"/>
              </a:rPr>
              <a:t>salesItemid</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REFERENCES</a:t>
            </a:r>
            <a:r>
              <a:rPr lang="it-IT" sz="1600" b="0" dirty="0">
                <a:solidFill>
                  <a:srgbClr val="D4D4D4"/>
                </a:solidFill>
                <a:effectLst/>
                <a:latin typeface="Consolas" panose="020B0609020204030204" pitchFamily="49" charset="0"/>
              </a:rPr>
              <a:t> </a:t>
            </a:r>
            <a:r>
              <a:rPr lang="it-IT" sz="1600" b="0" dirty="0" err="1">
                <a:solidFill>
                  <a:schemeClr val="tx2">
                    <a:lumMod val="50000"/>
                  </a:schemeClr>
                </a:solidFill>
                <a:effectLst/>
                <a:latin typeface="Consolas" panose="020B0609020204030204" pitchFamily="49" charset="0"/>
              </a:rPr>
              <a:t>salesitems</a:t>
            </a:r>
            <a:r>
              <a:rPr lang="it-IT" sz="1600" b="0" dirty="0">
                <a:solidFill>
                  <a:srgbClr val="D4D4D4"/>
                </a:solidFill>
                <a:effectLst/>
                <a:latin typeface="Consolas" panose="020B0609020204030204" pitchFamily="49" charset="0"/>
              </a:rPr>
              <a:t>(</a:t>
            </a:r>
            <a:r>
              <a:rPr lang="it-IT" sz="1600" b="0" dirty="0">
                <a:solidFill>
                  <a:schemeClr val="tx2">
                    <a:lumMod val="50000"/>
                  </a:schemeClr>
                </a:solidFill>
                <a:effectLst/>
                <a:latin typeface="Consolas" panose="020B0609020204030204" pitchFamily="49" charset="0"/>
              </a:rPr>
              <a:t>id</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ON DELETE </a:t>
            </a:r>
            <a:r>
              <a:rPr lang="it-IT" sz="1600" b="0" dirty="0" err="1">
                <a:solidFill>
                  <a:srgbClr val="569CD6"/>
                </a:solidFill>
                <a:effectLst/>
                <a:latin typeface="Consolas" panose="020B0609020204030204" pitchFamily="49" charset="0"/>
              </a:rPr>
              <a:t>CASCADE</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ON</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UPDATE</a:t>
            </a:r>
            <a:r>
              <a:rPr lang="it-IT" sz="1600" b="0" dirty="0">
                <a:solidFill>
                  <a:srgbClr val="D4D4D4"/>
                </a:solidFill>
                <a:effectLst/>
                <a:latin typeface="Consolas" panose="020B0609020204030204" pitchFamily="49" charset="0"/>
              </a:rPr>
              <a:t> </a:t>
            </a:r>
            <a:r>
              <a:rPr lang="it-IT" sz="1600" dirty="0" err="1">
                <a:solidFill>
                  <a:srgbClr val="569CD6"/>
                </a:solidFill>
                <a:latin typeface="Consolas" panose="020B0609020204030204" pitchFamily="49" charset="0"/>
              </a:rPr>
              <a:t>CASCADE</a:t>
            </a:r>
            <a:endParaRPr lang="it-IT" sz="1600" dirty="0">
              <a:solidFill>
                <a:srgbClr val="569CD6"/>
              </a:solidFill>
              <a:latin typeface="Consolas" panose="020B0609020204030204" pitchFamily="49" charset="0"/>
            </a:endParaRPr>
          </a:p>
          <a:p>
            <a:pPr marL="0" indent="0">
              <a:buNone/>
            </a:pPr>
            <a:r>
              <a:rPr lang="it-IT" sz="1600" b="0" dirty="0">
                <a:solidFill>
                  <a:srgbClr val="D4D4D4"/>
                </a:solidFill>
                <a:effectLst/>
                <a:latin typeface="Consolas" panose="020B0609020204030204" pitchFamily="49" charset="0"/>
              </a:rPr>
              <a:t>);</a:t>
            </a:r>
          </a:p>
          <a:p>
            <a:pPr marL="0" indent="0">
              <a:buFont typeface="Arial" panose="020B0604020202020204" pitchFamily="34" charset="0"/>
              <a:buNone/>
            </a:pPr>
            <a:endParaRPr lang="en-US" sz="2600" dirty="0">
              <a:solidFill>
                <a:srgbClr val="D4D4D4"/>
              </a:solidFill>
              <a:latin typeface="Consolas" panose="020B0609020204030204" pitchFamily="49" charset="0"/>
            </a:endParaRPr>
          </a:p>
          <a:p>
            <a:pPr marL="0" indent="0" algn="ctr">
              <a:buFont typeface="Arial" panose="020B0604020202020204" pitchFamily="34" charset="0"/>
              <a:buNone/>
            </a:pPr>
            <a:endParaRPr lang="it-IT" dirty="0"/>
          </a:p>
        </p:txBody>
      </p:sp>
    </p:spTree>
    <p:extLst>
      <p:ext uri="{BB962C8B-B14F-4D97-AF65-F5344CB8AC3E}">
        <p14:creationId xmlns:p14="http://schemas.microsoft.com/office/powerpoint/2010/main" val="383294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E86FC941-B611-4FD6-8CE6-91ABFECA6850}"/>
              </a:ext>
            </a:extLst>
          </p:cNvPr>
          <p:cNvSpPr txBox="1"/>
          <p:nvPr/>
        </p:nvSpPr>
        <p:spPr>
          <a:xfrm>
            <a:off x="755374" y="428178"/>
            <a:ext cx="6122504" cy="6001643"/>
          </a:xfrm>
          <a:prstGeom prst="rect">
            <a:avLst/>
          </a:prstGeom>
          <a:noFill/>
        </p:spPr>
        <p:txBody>
          <a:bodyPr wrap="square">
            <a:spAutoFit/>
          </a:bodyPr>
          <a:lstStyle/>
          <a:p>
            <a:r>
              <a:rPr lang="it-IT" sz="1600" b="0" dirty="0">
                <a:solidFill>
                  <a:srgbClr val="569CD6"/>
                </a:solidFill>
                <a:effectLst/>
                <a:latin typeface="Consolas" panose="020B0609020204030204" pitchFamily="49" charset="0"/>
              </a:rPr>
              <a:t>CREATE</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TABLE</a:t>
            </a:r>
            <a:r>
              <a:rPr lang="it-IT" sz="1600" b="0" dirty="0">
                <a:solidFill>
                  <a:srgbClr val="D4D4D4"/>
                </a:solidFill>
                <a:effectLst/>
                <a:latin typeface="Consolas" panose="020B0609020204030204" pitchFamily="49" charset="0"/>
              </a:rPr>
              <a:t> </a:t>
            </a:r>
            <a:r>
              <a:rPr lang="it-IT" sz="1600" dirty="0" err="1">
                <a:solidFill>
                  <a:schemeClr val="tx2">
                    <a:lumMod val="50000"/>
                  </a:schemeClr>
                </a:solidFill>
                <a:latin typeface="Consolas" panose="020B0609020204030204" pitchFamily="49" charset="0"/>
              </a:rPr>
              <a:t>offerts</a:t>
            </a:r>
            <a:r>
              <a:rPr lang="it-IT" sz="1600" b="0" dirty="0">
                <a:solidFill>
                  <a:srgbClr val="D4D4D4"/>
                </a:solidFill>
                <a:effectLst/>
                <a:latin typeface="Consolas" panose="020B0609020204030204" pitchFamily="49" charset="0"/>
              </a:rPr>
              <a:t>(</a:t>
            </a:r>
          </a:p>
          <a:p>
            <a:r>
              <a:rPr lang="it-IT" sz="1600" b="0" dirty="0">
                <a:solidFill>
                  <a:srgbClr val="D4D4D4"/>
                </a:solidFill>
                <a:effectLst/>
                <a:latin typeface="Consolas" panose="020B0609020204030204" pitchFamily="49" charset="0"/>
              </a:rPr>
              <a:t>    </a:t>
            </a:r>
            <a:r>
              <a:rPr lang="it-IT" sz="1600" dirty="0">
                <a:solidFill>
                  <a:schemeClr val="tx2">
                    <a:lumMod val="50000"/>
                  </a:schemeClr>
                </a:solidFill>
                <a:latin typeface="Consolas" panose="020B0609020204030204" pitchFamily="49" charset="0"/>
              </a:rPr>
              <a:t>id</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NOT</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NULL</a:t>
            </a:r>
            <a:r>
              <a:rPr lang="it-IT" sz="1600" b="0" dirty="0">
                <a:solidFill>
                  <a:srgbClr val="D4D4D4"/>
                </a:solidFill>
                <a:effectLst/>
                <a:latin typeface="Consolas" panose="020B0609020204030204" pitchFamily="49" charset="0"/>
              </a:rPr>
              <a:t> </a:t>
            </a:r>
            <a:r>
              <a:rPr lang="it-IT" sz="1600" dirty="0" err="1">
                <a:solidFill>
                  <a:srgbClr val="569CD6"/>
                </a:solidFill>
                <a:latin typeface="Consolas" panose="020B0609020204030204" pitchFamily="49" charset="0"/>
              </a:rPr>
              <a:t>AUTO</a:t>
            </a:r>
            <a:r>
              <a:rPr lang="it-IT" sz="1600" b="0" dirty="0" err="1">
                <a:solidFill>
                  <a:srgbClr val="D4D4D4"/>
                </a:solidFill>
                <a:effectLst/>
                <a:latin typeface="Consolas" panose="020B0609020204030204" pitchFamily="49" charset="0"/>
              </a:rPr>
              <a:t>_</a:t>
            </a:r>
            <a:r>
              <a:rPr lang="it-IT" sz="1600" dirty="0" err="1">
                <a:solidFill>
                  <a:srgbClr val="569CD6"/>
                </a:solidFill>
                <a:latin typeface="Consolas" panose="020B0609020204030204" pitchFamily="49" charset="0"/>
              </a:rPr>
              <a:t>INCREMENT</a:t>
            </a:r>
            <a:r>
              <a:rPr lang="it-IT" sz="1600" b="0" dirty="0">
                <a:solidFill>
                  <a:srgbClr val="D4D4D4"/>
                </a:solidFill>
                <a:effectLst/>
                <a:latin typeface="Consolas" panose="020B0609020204030204" pitchFamily="49" charset="0"/>
              </a:rPr>
              <a:t>,</a:t>
            </a:r>
          </a:p>
          <a:p>
            <a:r>
              <a:rPr lang="it-IT" sz="1600" b="0" dirty="0">
                <a:solidFill>
                  <a:srgbClr val="D4D4D4"/>
                </a:solidFill>
                <a:effectLst/>
                <a:latin typeface="Consolas" panose="020B0609020204030204" pitchFamily="49" charset="0"/>
              </a:rPr>
              <a:t>    </a:t>
            </a:r>
            <a:r>
              <a:rPr lang="it-IT" sz="1600" dirty="0">
                <a:solidFill>
                  <a:schemeClr val="tx2">
                    <a:lumMod val="50000"/>
                  </a:schemeClr>
                </a:solidFill>
                <a:latin typeface="Consolas" panose="020B0609020204030204" pitchFamily="49" charset="0"/>
              </a:rPr>
              <a:t>userid</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a:t>
            </a:r>
          </a:p>
          <a:p>
            <a:r>
              <a:rPr lang="it-IT" sz="1600" b="0" dirty="0">
                <a:solidFill>
                  <a:srgbClr val="D4D4D4"/>
                </a:solidFill>
                <a:effectLst/>
                <a:latin typeface="Consolas" panose="020B0609020204030204" pitchFamily="49" charset="0"/>
              </a:rPr>
              <a:t>    </a:t>
            </a:r>
            <a:r>
              <a:rPr lang="it-IT" sz="1600" dirty="0" err="1">
                <a:solidFill>
                  <a:schemeClr val="tx2">
                    <a:lumMod val="50000"/>
                  </a:schemeClr>
                </a:solidFill>
                <a:latin typeface="Consolas" panose="020B0609020204030204" pitchFamily="49" charset="0"/>
              </a:rPr>
              <a:t>auctionsid</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a:t>
            </a:r>
          </a:p>
          <a:p>
            <a:r>
              <a:rPr lang="it-IT" sz="1600" b="0" dirty="0">
                <a:solidFill>
                  <a:srgbClr val="D4D4D4"/>
                </a:solidFill>
                <a:effectLst/>
                <a:latin typeface="Consolas" panose="020B0609020204030204" pitchFamily="49" charset="0"/>
              </a:rPr>
              <a:t>    </a:t>
            </a:r>
            <a:r>
              <a:rPr lang="it-IT" sz="1600" dirty="0" err="1">
                <a:solidFill>
                  <a:schemeClr val="tx2">
                    <a:lumMod val="50000"/>
                  </a:schemeClr>
                </a:solidFill>
                <a:latin typeface="Consolas" panose="020B0609020204030204" pitchFamily="49" charset="0"/>
              </a:rPr>
              <a:t>offer</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a:t>
            </a:r>
          </a:p>
          <a:p>
            <a:r>
              <a:rPr lang="it-IT" sz="1600" b="0" dirty="0">
                <a:solidFill>
                  <a:srgbClr val="D4D4D4"/>
                </a:solidFill>
                <a:effectLst/>
                <a:latin typeface="Consolas" panose="020B0609020204030204" pitchFamily="49" charset="0"/>
              </a:rPr>
              <a:t>    </a:t>
            </a:r>
            <a:r>
              <a:rPr lang="it-IT" sz="1600" dirty="0" err="1">
                <a:solidFill>
                  <a:schemeClr val="tx2">
                    <a:lumMod val="50000"/>
                  </a:schemeClr>
                </a:solidFill>
                <a:latin typeface="Consolas" panose="020B0609020204030204" pitchFamily="49" charset="0"/>
              </a:rPr>
              <a:t>offerDate</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TIMESTAMP</a:t>
            </a:r>
            <a:r>
              <a:rPr lang="it-IT" sz="1600" b="0" dirty="0">
                <a:solidFill>
                  <a:srgbClr val="D4D4D4"/>
                </a:solidFill>
                <a:effectLst/>
                <a:latin typeface="Consolas" panose="020B0609020204030204" pitchFamily="49" charset="0"/>
              </a:rPr>
              <a:t>,</a:t>
            </a:r>
          </a:p>
          <a:p>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PRIMARY</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KEY</a:t>
            </a:r>
            <a:r>
              <a:rPr lang="it-IT" sz="1600" b="0" dirty="0">
                <a:solidFill>
                  <a:srgbClr val="D4D4D4"/>
                </a:solidFill>
                <a:effectLst/>
                <a:latin typeface="Consolas" panose="020B0609020204030204" pitchFamily="49" charset="0"/>
              </a:rPr>
              <a:t>(</a:t>
            </a:r>
            <a:r>
              <a:rPr lang="it-IT" sz="1600" dirty="0">
                <a:solidFill>
                  <a:schemeClr val="tx2">
                    <a:lumMod val="50000"/>
                  </a:schemeClr>
                </a:solidFill>
                <a:latin typeface="Consolas" panose="020B0609020204030204" pitchFamily="49" charset="0"/>
              </a:rPr>
              <a:t>id</a:t>
            </a:r>
            <a:r>
              <a:rPr lang="it-IT" sz="1600" b="0" dirty="0">
                <a:solidFill>
                  <a:srgbClr val="D4D4D4"/>
                </a:solidFill>
                <a:effectLst/>
                <a:latin typeface="Consolas" panose="020B0609020204030204" pitchFamily="49" charset="0"/>
              </a:rPr>
              <a:t>),</a:t>
            </a:r>
          </a:p>
          <a:p>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FOREIGN  KEY</a:t>
            </a:r>
            <a:r>
              <a:rPr lang="it-IT" sz="1600" b="0" dirty="0">
                <a:solidFill>
                  <a:srgbClr val="D4D4D4"/>
                </a:solidFill>
                <a:effectLst/>
                <a:latin typeface="Consolas" panose="020B0609020204030204" pitchFamily="49" charset="0"/>
              </a:rPr>
              <a:t> (</a:t>
            </a:r>
            <a:r>
              <a:rPr lang="it-IT" sz="1600" dirty="0">
                <a:solidFill>
                  <a:schemeClr val="tx2">
                    <a:lumMod val="50000"/>
                  </a:schemeClr>
                </a:solidFill>
                <a:latin typeface="Consolas" panose="020B0609020204030204" pitchFamily="49" charset="0"/>
              </a:rPr>
              <a:t>userid</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REFERENCES</a:t>
            </a:r>
            <a:r>
              <a:rPr lang="it-IT" sz="1600" b="0" dirty="0">
                <a:solidFill>
                  <a:srgbClr val="D4D4D4"/>
                </a:solidFill>
                <a:effectLst/>
                <a:latin typeface="Consolas" panose="020B0609020204030204" pitchFamily="49" charset="0"/>
              </a:rPr>
              <a:t> </a:t>
            </a:r>
            <a:r>
              <a:rPr lang="it-IT" sz="1600" dirty="0">
                <a:solidFill>
                  <a:schemeClr val="tx2">
                    <a:lumMod val="50000"/>
                  </a:schemeClr>
                </a:solidFill>
                <a:latin typeface="Consolas" panose="020B0609020204030204" pitchFamily="49" charset="0"/>
              </a:rPr>
              <a:t>users</a:t>
            </a:r>
            <a:r>
              <a:rPr lang="it-IT" sz="1600" b="0" dirty="0">
                <a:solidFill>
                  <a:srgbClr val="D4D4D4"/>
                </a:solidFill>
                <a:effectLst/>
                <a:latin typeface="Consolas" panose="020B0609020204030204" pitchFamily="49" charset="0"/>
              </a:rPr>
              <a:t>(</a:t>
            </a:r>
            <a:r>
              <a:rPr lang="it-IT" sz="1600" dirty="0">
                <a:solidFill>
                  <a:schemeClr val="tx2">
                    <a:lumMod val="50000"/>
                  </a:schemeClr>
                </a:solidFill>
                <a:latin typeface="Consolas" panose="020B0609020204030204" pitchFamily="49" charset="0"/>
              </a:rPr>
              <a:t>id</a:t>
            </a:r>
            <a:r>
              <a:rPr lang="it-IT" sz="1600" b="0" dirty="0">
                <a:solidFill>
                  <a:srgbClr val="D4D4D4"/>
                </a:solidFill>
                <a:effectLst/>
                <a:latin typeface="Consolas" panose="020B0609020204030204" pitchFamily="49" charset="0"/>
              </a:rPr>
              <a:t>) </a:t>
            </a:r>
          </a:p>
          <a:p>
            <a:r>
              <a:rPr lang="it-IT" sz="1600" b="0" dirty="0">
                <a:solidFill>
                  <a:srgbClr val="569CD6"/>
                </a:solidFill>
                <a:effectLst/>
                <a:latin typeface="Consolas" panose="020B0609020204030204" pitchFamily="49" charset="0"/>
              </a:rPr>
              <a:t>ON DELETE </a:t>
            </a:r>
            <a:r>
              <a:rPr lang="it-IT" sz="1600" b="0" dirty="0" err="1">
                <a:solidFill>
                  <a:srgbClr val="569CD6"/>
                </a:solidFill>
                <a:effectLst/>
                <a:latin typeface="Consolas" panose="020B0609020204030204" pitchFamily="49" charset="0"/>
              </a:rPr>
              <a:t>CASCADE</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ON</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UPDATE</a:t>
            </a:r>
            <a:r>
              <a:rPr lang="it-IT" sz="1600" b="0" dirty="0">
                <a:solidFill>
                  <a:srgbClr val="D4D4D4"/>
                </a:solidFill>
                <a:effectLst/>
                <a:latin typeface="Consolas" panose="020B0609020204030204" pitchFamily="49" charset="0"/>
              </a:rPr>
              <a:t> </a:t>
            </a:r>
            <a:r>
              <a:rPr lang="it-IT" sz="1600" dirty="0" err="1">
                <a:solidFill>
                  <a:srgbClr val="569CD6"/>
                </a:solidFill>
                <a:latin typeface="Consolas" panose="020B0609020204030204" pitchFamily="49" charset="0"/>
              </a:rPr>
              <a:t>CASCADE</a:t>
            </a:r>
            <a:r>
              <a:rPr lang="it-IT" sz="1600" b="0" dirty="0">
                <a:solidFill>
                  <a:srgbClr val="D4D4D4"/>
                </a:solidFill>
                <a:effectLst/>
                <a:latin typeface="Consolas" panose="020B0609020204030204" pitchFamily="49" charset="0"/>
              </a:rPr>
              <a:t>,</a:t>
            </a:r>
          </a:p>
          <a:p>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FOREIGN  KEY</a:t>
            </a:r>
            <a:r>
              <a:rPr lang="it-IT" sz="1600" b="0" dirty="0">
                <a:solidFill>
                  <a:srgbClr val="D4D4D4"/>
                </a:solidFill>
                <a:effectLst/>
                <a:latin typeface="Consolas" panose="020B0609020204030204" pitchFamily="49" charset="0"/>
              </a:rPr>
              <a:t> (</a:t>
            </a:r>
            <a:r>
              <a:rPr lang="it-IT" sz="1600" dirty="0" err="1">
                <a:solidFill>
                  <a:schemeClr val="tx2">
                    <a:lumMod val="50000"/>
                  </a:schemeClr>
                </a:solidFill>
                <a:latin typeface="Consolas" panose="020B0609020204030204" pitchFamily="49" charset="0"/>
              </a:rPr>
              <a:t>auctionsid</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REFERENCES</a:t>
            </a:r>
            <a:r>
              <a:rPr lang="it-IT" sz="1600" b="0" dirty="0">
                <a:solidFill>
                  <a:srgbClr val="D4D4D4"/>
                </a:solidFill>
                <a:effectLst/>
                <a:latin typeface="Consolas" panose="020B0609020204030204" pitchFamily="49" charset="0"/>
              </a:rPr>
              <a:t> </a:t>
            </a:r>
            <a:r>
              <a:rPr lang="it-IT" sz="1600" dirty="0" err="1">
                <a:solidFill>
                  <a:schemeClr val="tx2">
                    <a:lumMod val="50000"/>
                  </a:schemeClr>
                </a:solidFill>
                <a:latin typeface="Consolas" panose="020B0609020204030204" pitchFamily="49" charset="0"/>
              </a:rPr>
              <a:t>auctions</a:t>
            </a:r>
            <a:r>
              <a:rPr lang="it-IT" sz="1600" b="0" dirty="0">
                <a:solidFill>
                  <a:srgbClr val="D4D4D4"/>
                </a:solidFill>
                <a:effectLst/>
                <a:latin typeface="Consolas" panose="020B0609020204030204" pitchFamily="49" charset="0"/>
              </a:rPr>
              <a:t>(</a:t>
            </a:r>
            <a:r>
              <a:rPr lang="it-IT" sz="1600" dirty="0">
                <a:solidFill>
                  <a:schemeClr val="tx2">
                    <a:lumMod val="50000"/>
                  </a:schemeClr>
                </a:solidFill>
                <a:latin typeface="Consolas" panose="020B0609020204030204" pitchFamily="49" charset="0"/>
              </a:rPr>
              <a:t>id</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ON DELETE </a:t>
            </a:r>
            <a:r>
              <a:rPr lang="it-IT" sz="1600" b="0" dirty="0" err="1">
                <a:solidFill>
                  <a:srgbClr val="569CD6"/>
                </a:solidFill>
                <a:effectLst/>
                <a:latin typeface="Consolas" panose="020B0609020204030204" pitchFamily="49" charset="0"/>
              </a:rPr>
              <a:t>CASCADE</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ON</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UPDATE</a:t>
            </a:r>
            <a:r>
              <a:rPr lang="it-IT" sz="1600" b="0" dirty="0">
                <a:solidFill>
                  <a:srgbClr val="D4D4D4"/>
                </a:solidFill>
                <a:effectLst/>
                <a:latin typeface="Consolas" panose="020B0609020204030204" pitchFamily="49" charset="0"/>
              </a:rPr>
              <a:t> </a:t>
            </a:r>
            <a:r>
              <a:rPr lang="it-IT" sz="1600" dirty="0" err="1">
                <a:solidFill>
                  <a:srgbClr val="569CD6"/>
                </a:solidFill>
                <a:latin typeface="Consolas" panose="020B0609020204030204" pitchFamily="49" charset="0"/>
              </a:rPr>
              <a:t>CASCADE</a:t>
            </a:r>
            <a:endParaRPr lang="it-IT" sz="1600" dirty="0">
              <a:solidFill>
                <a:srgbClr val="569CD6"/>
              </a:solidFill>
              <a:latin typeface="Consolas" panose="020B0609020204030204" pitchFamily="49" charset="0"/>
            </a:endParaRPr>
          </a:p>
          <a:p>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569CD6"/>
                </a:solidFill>
                <a:effectLst/>
                <a:latin typeface="Consolas" panose="020B0609020204030204" pitchFamily="49" charset="0"/>
              </a:rPr>
              <a:t>create</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table</a:t>
            </a:r>
            <a:r>
              <a:rPr lang="it-IT" sz="1600" b="0" dirty="0">
                <a:solidFill>
                  <a:srgbClr val="D4D4D4"/>
                </a:solidFill>
                <a:effectLst/>
                <a:latin typeface="Consolas" panose="020B0609020204030204" pitchFamily="49" charset="0"/>
              </a:rPr>
              <a:t> </a:t>
            </a:r>
            <a:r>
              <a:rPr lang="it-IT" sz="1600" dirty="0" err="1">
                <a:solidFill>
                  <a:schemeClr val="tx2">
                    <a:lumMod val="50000"/>
                  </a:schemeClr>
                </a:solidFill>
                <a:latin typeface="Consolas" panose="020B0609020204030204" pitchFamily="49" charset="0"/>
              </a:rPr>
              <a:t>addresses</a:t>
            </a:r>
            <a:r>
              <a:rPr lang="it-IT" sz="1600" b="0" dirty="0">
                <a:solidFill>
                  <a:srgbClr val="D4D4D4"/>
                </a:solidFill>
                <a:effectLst/>
                <a:latin typeface="Consolas" panose="020B0609020204030204" pitchFamily="49" charset="0"/>
              </a:rPr>
              <a:t>(</a:t>
            </a:r>
          </a:p>
          <a:p>
            <a:r>
              <a:rPr lang="it-IT" sz="1600" b="0" dirty="0">
                <a:solidFill>
                  <a:srgbClr val="D4D4D4"/>
                </a:solidFill>
                <a:effectLst/>
                <a:latin typeface="Consolas" panose="020B0609020204030204" pitchFamily="49" charset="0"/>
              </a:rPr>
              <a:t>    </a:t>
            </a:r>
            <a:r>
              <a:rPr lang="it-IT" sz="1600" dirty="0">
                <a:solidFill>
                  <a:schemeClr val="tx2">
                    <a:lumMod val="50000"/>
                  </a:schemeClr>
                </a:solidFill>
                <a:latin typeface="Consolas" panose="020B0609020204030204" pitchFamily="49" charset="0"/>
              </a:rPr>
              <a:t>id</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NOT</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NULL</a:t>
            </a:r>
            <a:r>
              <a:rPr lang="it-IT" sz="1600" b="0" dirty="0">
                <a:solidFill>
                  <a:srgbClr val="D4D4D4"/>
                </a:solidFill>
                <a:effectLst/>
                <a:latin typeface="Consolas" panose="020B0609020204030204" pitchFamily="49" charset="0"/>
              </a:rPr>
              <a:t> </a:t>
            </a:r>
            <a:r>
              <a:rPr lang="it-IT" sz="1600" dirty="0" err="1">
                <a:solidFill>
                  <a:srgbClr val="569CD6"/>
                </a:solidFill>
                <a:latin typeface="Consolas" panose="020B0609020204030204" pitchFamily="49" charset="0"/>
              </a:rPr>
              <a:t>AUTO</a:t>
            </a:r>
            <a:r>
              <a:rPr lang="it-IT" sz="1600" b="0" dirty="0" err="1">
                <a:solidFill>
                  <a:srgbClr val="D4D4D4"/>
                </a:solidFill>
                <a:effectLst/>
                <a:latin typeface="Consolas" panose="020B0609020204030204" pitchFamily="49" charset="0"/>
              </a:rPr>
              <a:t>_</a:t>
            </a:r>
            <a:r>
              <a:rPr lang="it-IT" sz="1600" dirty="0" err="1">
                <a:solidFill>
                  <a:srgbClr val="569CD6"/>
                </a:solidFill>
                <a:latin typeface="Consolas" panose="020B0609020204030204" pitchFamily="49" charset="0"/>
              </a:rPr>
              <a:t>INCREMENT</a:t>
            </a:r>
            <a:r>
              <a:rPr lang="it-IT" sz="1600" b="0" dirty="0">
                <a:solidFill>
                  <a:srgbClr val="D4D4D4"/>
                </a:solidFill>
                <a:effectLst/>
                <a:latin typeface="Consolas" panose="020B0609020204030204" pitchFamily="49" charset="0"/>
              </a:rPr>
              <a:t>,</a:t>
            </a:r>
          </a:p>
          <a:p>
            <a:r>
              <a:rPr lang="it-IT" sz="1600" b="0" dirty="0">
                <a:solidFill>
                  <a:srgbClr val="D4D4D4"/>
                </a:solidFill>
                <a:effectLst/>
                <a:latin typeface="Consolas" panose="020B0609020204030204" pitchFamily="49" charset="0"/>
              </a:rPr>
              <a:t>    </a:t>
            </a:r>
            <a:r>
              <a:rPr lang="it-IT" sz="1600" dirty="0">
                <a:solidFill>
                  <a:schemeClr val="tx2">
                    <a:lumMod val="50000"/>
                  </a:schemeClr>
                </a:solidFill>
                <a:latin typeface="Consolas" panose="020B0609020204030204" pitchFamily="49" charset="0"/>
              </a:rPr>
              <a:t>userid</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a:t>
            </a:r>
          </a:p>
          <a:p>
            <a:r>
              <a:rPr lang="it-IT" sz="1600" b="0" dirty="0">
                <a:solidFill>
                  <a:srgbClr val="D4D4D4"/>
                </a:solidFill>
                <a:effectLst/>
                <a:latin typeface="Consolas" panose="020B0609020204030204" pitchFamily="49" charset="0"/>
              </a:rPr>
              <a:t>    </a:t>
            </a:r>
            <a:r>
              <a:rPr lang="it-IT" sz="1600" dirty="0" err="1">
                <a:solidFill>
                  <a:schemeClr val="tx2">
                    <a:lumMod val="50000"/>
                  </a:schemeClr>
                </a:solidFill>
                <a:latin typeface="Consolas" panose="020B0609020204030204" pitchFamily="49" charset="0"/>
              </a:rPr>
              <a:t>address</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varchar</a:t>
            </a:r>
            <a:r>
              <a:rPr lang="it-IT" sz="1600" b="0" dirty="0">
                <a:solidFill>
                  <a:srgbClr val="D4D4D4"/>
                </a:solidFill>
                <a:effectLst/>
                <a:latin typeface="Consolas" panose="020B0609020204030204" pitchFamily="49" charset="0"/>
              </a:rPr>
              <a:t>(</a:t>
            </a:r>
            <a:r>
              <a:rPr lang="it-IT" sz="1600" b="0" dirty="0">
                <a:solidFill>
                  <a:srgbClr val="B5CEA8"/>
                </a:solidFill>
                <a:effectLst/>
                <a:latin typeface="Consolas" panose="020B0609020204030204" pitchFamily="49" charset="0"/>
              </a:rPr>
              <a:t>20</a:t>
            </a:r>
            <a:r>
              <a:rPr lang="it-IT" sz="1600" b="0" dirty="0">
                <a:solidFill>
                  <a:srgbClr val="D4D4D4"/>
                </a:solidFill>
                <a:effectLst/>
                <a:latin typeface="Consolas" panose="020B0609020204030204" pitchFamily="49" charset="0"/>
              </a:rPr>
              <a:t>),</a:t>
            </a:r>
          </a:p>
          <a:p>
            <a:r>
              <a:rPr lang="it-IT" sz="1600" b="0" dirty="0">
                <a:solidFill>
                  <a:srgbClr val="D4D4D4"/>
                </a:solidFill>
                <a:effectLst/>
                <a:latin typeface="Consolas" panose="020B0609020204030204" pitchFamily="49" charset="0"/>
              </a:rPr>
              <a:t>    </a:t>
            </a:r>
            <a:r>
              <a:rPr lang="it-IT" sz="1600" dirty="0">
                <a:solidFill>
                  <a:schemeClr val="tx2">
                    <a:lumMod val="50000"/>
                  </a:schemeClr>
                </a:solidFill>
                <a:latin typeface="Consolas" panose="020B0609020204030204" pitchFamily="49" charset="0"/>
              </a:rPr>
              <a:t>city</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varchar</a:t>
            </a:r>
            <a:r>
              <a:rPr lang="it-IT" sz="1600" b="0" dirty="0">
                <a:solidFill>
                  <a:srgbClr val="D4D4D4"/>
                </a:solidFill>
                <a:effectLst/>
                <a:latin typeface="Consolas" panose="020B0609020204030204" pitchFamily="49" charset="0"/>
              </a:rPr>
              <a:t>(</a:t>
            </a:r>
            <a:r>
              <a:rPr lang="it-IT" sz="1600" b="0" dirty="0">
                <a:solidFill>
                  <a:srgbClr val="B5CEA8"/>
                </a:solidFill>
                <a:effectLst/>
                <a:latin typeface="Consolas" panose="020B0609020204030204" pitchFamily="49" charset="0"/>
              </a:rPr>
              <a:t>20</a:t>
            </a:r>
            <a:r>
              <a:rPr lang="it-IT" sz="1600" b="0" dirty="0">
                <a:solidFill>
                  <a:srgbClr val="D4D4D4"/>
                </a:solidFill>
                <a:effectLst/>
                <a:latin typeface="Consolas" panose="020B0609020204030204" pitchFamily="49" charset="0"/>
              </a:rPr>
              <a:t>),</a:t>
            </a:r>
          </a:p>
          <a:p>
            <a:r>
              <a:rPr lang="it-IT" sz="1600" b="0" dirty="0">
                <a:solidFill>
                  <a:srgbClr val="D4D4D4"/>
                </a:solidFill>
                <a:effectLst/>
                <a:latin typeface="Consolas" panose="020B0609020204030204" pitchFamily="49" charset="0"/>
              </a:rPr>
              <a:t>    </a:t>
            </a:r>
            <a:r>
              <a:rPr lang="it-IT" sz="1600" dirty="0" err="1">
                <a:solidFill>
                  <a:schemeClr val="tx2">
                    <a:lumMod val="50000"/>
                  </a:schemeClr>
                </a:solidFill>
                <a:latin typeface="Consolas" panose="020B0609020204030204" pitchFamily="49" charset="0"/>
              </a:rPr>
              <a:t>cap</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a:t>
            </a:r>
          </a:p>
          <a:p>
            <a:r>
              <a:rPr lang="it-IT" sz="1600" b="0" dirty="0">
                <a:solidFill>
                  <a:srgbClr val="D4D4D4"/>
                </a:solidFill>
                <a:effectLst/>
                <a:latin typeface="Consolas" panose="020B0609020204030204" pitchFamily="49" charset="0"/>
              </a:rPr>
              <a:t>    </a:t>
            </a:r>
            <a:r>
              <a:rPr lang="it-IT" sz="1600" dirty="0">
                <a:solidFill>
                  <a:schemeClr val="tx2">
                    <a:lumMod val="50000"/>
                  </a:schemeClr>
                </a:solidFill>
                <a:latin typeface="Consolas" panose="020B0609020204030204" pitchFamily="49" charset="0"/>
              </a:rPr>
              <a:t>country</a:t>
            </a:r>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varchar</a:t>
            </a:r>
            <a:r>
              <a:rPr lang="it-IT" sz="1600" b="0" dirty="0">
                <a:solidFill>
                  <a:srgbClr val="D4D4D4"/>
                </a:solidFill>
                <a:effectLst/>
                <a:latin typeface="Consolas" panose="020B0609020204030204" pitchFamily="49" charset="0"/>
              </a:rPr>
              <a:t>(</a:t>
            </a:r>
            <a:r>
              <a:rPr lang="it-IT" sz="1600" b="0" dirty="0">
                <a:solidFill>
                  <a:srgbClr val="B5CEA8"/>
                </a:solidFill>
                <a:effectLst/>
                <a:latin typeface="Consolas" panose="020B0609020204030204" pitchFamily="49" charset="0"/>
              </a:rPr>
              <a:t>3</a:t>
            </a:r>
            <a:r>
              <a:rPr lang="it-IT" sz="1600" b="0" dirty="0">
                <a:solidFill>
                  <a:srgbClr val="D4D4D4"/>
                </a:solidFill>
                <a:effectLst/>
                <a:latin typeface="Consolas" panose="020B0609020204030204" pitchFamily="49" charset="0"/>
              </a:rPr>
              <a:t>),</a:t>
            </a:r>
          </a:p>
          <a:p>
            <a:r>
              <a:rPr lang="it-IT" sz="1600" b="0" dirty="0">
                <a:solidFill>
                  <a:srgbClr val="D4D4D4"/>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PRIMARY</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KEY</a:t>
            </a:r>
            <a:r>
              <a:rPr lang="it-IT" sz="1600" b="0" dirty="0">
                <a:solidFill>
                  <a:srgbClr val="D4D4D4"/>
                </a:solidFill>
                <a:effectLst/>
                <a:latin typeface="Consolas" panose="020B0609020204030204" pitchFamily="49" charset="0"/>
              </a:rPr>
              <a:t>(</a:t>
            </a:r>
            <a:r>
              <a:rPr lang="it-IT" sz="1600" dirty="0">
                <a:solidFill>
                  <a:schemeClr val="tx2">
                    <a:lumMod val="50000"/>
                  </a:schemeClr>
                </a:solidFill>
                <a:latin typeface="Consolas" panose="020B0609020204030204" pitchFamily="49" charset="0"/>
              </a:rPr>
              <a:t>id</a:t>
            </a:r>
            <a:r>
              <a:rPr lang="it-IT" sz="1600" b="0" dirty="0">
                <a:solidFill>
                  <a:srgbClr val="D4D4D4"/>
                </a:solidFill>
                <a:effectLst/>
                <a:latin typeface="Consolas" panose="020B0609020204030204" pitchFamily="49" charset="0"/>
              </a:rPr>
              <a:t>),</a:t>
            </a:r>
          </a:p>
          <a:p>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FOREIGN  KEY</a:t>
            </a:r>
            <a:r>
              <a:rPr lang="it-IT" sz="1600" b="0" dirty="0">
                <a:solidFill>
                  <a:srgbClr val="D4D4D4"/>
                </a:solidFill>
                <a:effectLst/>
                <a:latin typeface="Consolas" panose="020B0609020204030204" pitchFamily="49" charset="0"/>
              </a:rPr>
              <a:t> (</a:t>
            </a:r>
            <a:r>
              <a:rPr lang="it-IT" sz="1600" dirty="0">
                <a:solidFill>
                  <a:schemeClr val="tx2">
                    <a:lumMod val="50000"/>
                  </a:schemeClr>
                </a:solidFill>
                <a:latin typeface="Consolas" panose="020B0609020204030204" pitchFamily="49" charset="0"/>
              </a:rPr>
              <a:t>userid</a:t>
            </a:r>
            <a:r>
              <a:rPr lang="it-IT" sz="1600" b="0" dirty="0">
                <a:solidFill>
                  <a:srgbClr val="D4D4D4"/>
                </a:solidFill>
                <a:effectLst/>
                <a:latin typeface="Consolas" panose="020B0609020204030204" pitchFamily="49" charset="0"/>
              </a:rPr>
              <a:t>) </a:t>
            </a:r>
            <a:r>
              <a:rPr lang="it-IT" sz="1600" dirty="0" err="1">
                <a:solidFill>
                  <a:srgbClr val="569CD6"/>
                </a:solidFill>
                <a:latin typeface="Consolas" panose="020B0609020204030204" pitchFamily="49" charset="0"/>
              </a:rPr>
              <a:t>REFERENCES</a:t>
            </a:r>
            <a:r>
              <a:rPr lang="it-IT" sz="1600" b="0" dirty="0">
                <a:solidFill>
                  <a:srgbClr val="D4D4D4"/>
                </a:solidFill>
                <a:effectLst/>
                <a:latin typeface="Consolas" panose="020B0609020204030204" pitchFamily="49" charset="0"/>
              </a:rPr>
              <a:t> </a:t>
            </a:r>
            <a:r>
              <a:rPr lang="it-IT" sz="1600" dirty="0">
                <a:solidFill>
                  <a:schemeClr val="tx2">
                    <a:lumMod val="50000"/>
                  </a:schemeClr>
                </a:solidFill>
                <a:latin typeface="Consolas" panose="020B0609020204030204" pitchFamily="49" charset="0"/>
              </a:rPr>
              <a:t>users</a:t>
            </a:r>
            <a:r>
              <a:rPr lang="it-IT" sz="1600" b="0" dirty="0">
                <a:solidFill>
                  <a:srgbClr val="D4D4D4"/>
                </a:solidFill>
                <a:effectLst/>
                <a:latin typeface="Consolas" panose="020B0609020204030204" pitchFamily="49" charset="0"/>
              </a:rPr>
              <a:t>(</a:t>
            </a:r>
            <a:r>
              <a:rPr lang="it-IT" sz="1600" dirty="0">
                <a:solidFill>
                  <a:schemeClr val="tx2">
                    <a:lumMod val="50000"/>
                  </a:schemeClr>
                </a:solidFill>
                <a:latin typeface="Consolas" panose="020B0609020204030204" pitchFamily="49" charset="0"/>
              </a:rPr>
              <a:t>id</a:t>
            </a:r>
            <a:r>
              <a:rPr lang="it-IT" sz="1600" b="0" dirty="0">
                <a:solidFill>
                  <a:srgbClr val="D4D4D4"/>
                </a:solidFill>
                <a:effectLst/>
                <a:latin typeface="Consolas" panose="020B0609020204030204" pitchFamily="49" charset="0"/>
              </a:rPr>
              <a:t>) </a:t>
            </a:r>
          </a:p>
          <a:p>
            <a:r>
              <a:rPr lang="it-IT" sz="1600" b="0" dirty="0">
                <a:solidFill>
                  <a:srgbClr val="569CD6"/>
                </a:solidFill>
                <a:effectLst/>
                <a:latin typeface="Consolas" panose="020B0609020204030204" pitchFamily="49" charset="0"/>
              </a:rPr>
              <a:t>ON DELETE </a:t>
            </a:r>
            <a:r>
              <a:rPr lang="it-IT" sz="1600" b="0" dirty="0" err="1">
                <a:solidFill>
                  <a:srgbClr val="569CD6"/>
                </a:solidFill>
                <a:effectLst/>
                <a:latin typeface="Consolas" panose="020B0609020204030204" pitchFamily="49" charset="0"/>
              </a:rPr>
              <a:t>CASCADE</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ON</a:t>
            </a:r>
            <a:r>
              <a:rPr lang="it-IT" sz="1600" b="0" dirty="0">
                <a:solidFill>
                  <a:srgbClr val="D4D4D4"/>
                </a:solidFill>
                <a:effectLst/>
                <a:latin typeface="Consolas" panose="020B0609020204030204" pitchFamily="49" charset="0"/>
              </a:rPr>
              <a:t> </a:t>
            </a:r>
            <a:r>
              <a:rPr lang="it-IT" sz="1600" b="0" dirty="0">
                <a:solidFill>
                  <a:srgbClr val="569CD6"/>
                </a:solidFill>
                <a:effectLst/>
                <a:latin typeface="Consolas" panose="020B0609020204030204" pitchFamily="49" charset="0"/>
              </a:rPr>
              <a:t>UPDATE</a:t>
            </a:r>
            <a:r>
              <a:rPr lang="it-IT" sz="1600" b="0" dirty="0">
                <a:solidFill>
                  <a:srgbClr val="D4D4D4"/>
                </a:solidFill>
                <a:effectLst/>
                <a:latin typeface="Consolas" panose="020B0609020204030204" pitchFamily="49" charset="0"/>
              </a:rPr>
              <a:t> </a:t>
            </a:r>
            <a:r>
              <a:rPr lang="it-IT" sz="1600" dirty="0" err="1">
                <a:solidFill>
                  <a:srgbClr val="569CD6"/>
                </a:solidFill>
                <a:latin typeface="Consolas" panose="020B0609020204030204" pitchFamily="49" charset="0"/>
              </a:rPr>
              <a:t>CASCADE</a:t>
            </a:r>
            <a:endParaRPr lang="it-IT" sz="1600" dirty="0">
              <a:solidFill>
                <a:srgbClr val="569CD6"/>
              </a:solidFill>
              <a:latin typeface="Consolas" panose="020B0609020204030204" pitchFamily="49" charset="0"/>
            </a:endParaRPr>
          </a:p>
          <a:p>
            <a:r>
              <a:rPr lang="it-IT"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9257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descr="Immagine che contiene testo&#10;&#10;Descrizione generata automaticamente">
            <a:extLst>
              <a:ext uri="{FF2B5EF4-FFF2-40B4-BE49-F238E27FC236}">
                <a16:creationId xmlns:a16="http://schemas.microsoft.com/office/drawing/2014/main" id="{21FDB921-0FF7-4532-946E-BEDEC1F50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60" y="1033128"/>
            <a:ext cx="10774279" cy="4791744"/>
          </a:xfrm>
          <a:prstGeom prst="rect">
            <a:avLst/>
          </a:prstGeom>
        </p:spPr>
      </p:pic>
    </p:spTree>
    <p:extLst>
      <p:ext uri="{BB962C8B-B14F-4D97-AF65-F5344CB8AC3E}">
        <p14:creationId xmlns:p14="http://schemas.microsoft.com/office/powerpoint/2010/main" val="316896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B8BA4A-EB47-45F3-A645-499BE513AFAE}"/>
              </a:ext>
            </a:extLst>
          </p:cNvPr>
          <p:cNvSpPr>
            <a:spLocks noGrp="1"/>
          </p:cNvSpPr>
          <p:nvPr>
            <p:ph type="title"/>
          </p:nvPr>
        </p:nvSpPr>
        <p:spPr/>
        <p:txBody>
          <a:bodyPr/>
          <a:lstStyle/>
          <a:p>
            <a:r>
              <a:rPr lang="it-IT" dirty="0"/>
              <a:t>Analisi Requisiti Applicazione</a:t>
            </a:r>
          </a:p>
        </p:txBody>
      </p:sp>
      <p:sp>
        <p:nvSpPr>
          <p:cNvPr id="3" name="Segnaposto contenuto 2">
            <a:extLst>
              <a:ext uri="{FF2B5EF4-FFF2-40B4-BE49-F238E27FC236}">
                <a16:creationId xmlns:a16="http://schemas.microsoft.com/office/drawing/2014/main" id="{FD58F612-2B84-447C-9C27-46024C1EF869}"/>
              </a:ext>
            </a:extLst>
          </p:cNvPr>
          <p:cNvSpPr>
            <a:spLocks noGrp="1"/>
          </p:cNvSpPr>
          <p:nvPr>
            <p:ph idx="1"/>
          </p:nvPr>
        </p:nvSpPr>
        <p:spPr>
          <a:xfrm>
            <a:off x="838200" y="1494320"/>
            <a:ext cx="10515600" cy="4351338"/>
          </a:xfrm>
        </p:spPr>
        <p:txBody>
          <a:bodyPr>
            <a:normAutofit fontScale="62500" lnSpcReduction="20000"/>
          </a:bodyPr>
          <a:lstStyle/>
          <a:p>
            <a:r>
              <a:rPr lang="it-IT" dirty="0">
                <a:latin typeface="+mj-lt"/>
              </a:rPr>
              <a:t> Un’applicazione web consente la gestione di aste online. Gli utenti accedono tramite login e possono vendere e acquistare all’asta. La HOME page contiene due link, </a:t>
            </a:r>
            <a:r>
              <a:rPr lang="it-IT" dirty="0">
                <a:solidFill>
                  <a:srgbClr val="7030A0"/>
                </a:solidFill>
                <a:latin typeface="+mj-lt"/>
              </a:rPr>
              <a:t>uno per accedere </a:t>
            </a:r>
            <a:r>
              <a:rPr lang="it-IT" dirty="0">
                <a:latin typeface="+mj-lt"/>
              </a:rPr>
              <a:t>alla </a:t>
            </a:r>
            <a:r>
              <a:rPr lang="it-IT" b="1" dirty="0">
                <a:solidFill>
                  <a:srgbClr val="FF0000"/>
                </a:solidFill>
                <a:latin typeface="+mj-lt"/>
              </a:rPr>
              <a:t>pagina VENDO </a:t>
            </a:r>
            <a:r>
              <a:rPr lang="it-IT" dirty="0">
                <a:latin typeface="+mj-lt"/>
              </a:rPr>
              <a:t>e uno per </a:t>
            </a:r>
            <a:r>
              <a:rPr lang="it-IT" dirty="0">
                <a:solidFill>
                  <a:srgbClr val="7030A0"/>
                </a:solidFill>
                <a:latin typeface="+mj-lt"/>
              </a:rPr>
              <a:t>accedere</a:t>
            </a:r>
            <a:r>
              <a:rPr lang="it-IT" dirty="0">
                <a:latin typeface="+mj-lt"/>
              </a:rPr>
              <a:t> alla </a:t>
            </a:r>
            <a:r>
              <a:rPr lang="it-IT" sz="2900" b="1" dirty="0">
                <a:solidFill>
                  <a:srgbClr val="FF0000"/>
                </a:solidFill>
                <a:latin typeface="+mj-lt"/>
              </a:rPr>
              <a:t>pagina</a:t>
            </a:r>
            <a:r>
              <a:rPr lang="it-IT" dirty="0">
                <a:latin typeface="+mj-lt"/>
              </a:rPr>
              <a:t> </a:t>
            </a:r>
            <a:r>
              <a:rPr lang="it-IT" sz="2900" b="1" dirty="0">
                <a:solidFill>
                  <a:srgbClr val="FF0000"/>
                </a:solidFill>
                <a:latin typeface="+mj-lt"/>
              </a:rPr>
              <a:t>ACQUISTO</a:t>
            </a:r>
            <a:r>
              <a:rPr lang="it-IT" dirty="0">
                <a:latin typeface="+mj-lt"/>
              </a:rPr>
              <a:t>. La pagina VENDO </a:t>
            </a:r>
            <a:r>
              <a:rPr lang="it-IT" dirty="0">
                <a:solidFill>
                  <a:srgbClr val="00B050"/>
                </a:solidFill>
                <a:latin typeface="+mj-lt"/>
              </a:rPr>
              <a:t>mostra una lista delle aste create dall’utente e non ancora chiuse, una lista delle aste da lui create e chiuse e una </a:t>
            </a:r>
            <a:r>
              <a:rPr lang="it-IT" dirty="0" err="1">
                <a:solidFill>
                  <a:srgbClr val="00B050"/>
                </a:solidFill>
                <a:latin typeface="+mj-lt"/>
              </a:rPr>
              <a:t>form</a:t>
            </a:r>
            <a:r>
              <a:rPr lang="it-IT" dirty="0">
                <a:solidFill>
                  <a:srgbClr val="00B050"/>
                </a:solidFill>
                <a:latin typeface="+mj-lt"/>
              </a:rPr>
              <a:t> per creare un nuovo articolo </a:t>
            </a:r>
            <a:r>
              <a:rPr lang="it-IT" dirty="0">
                <a:latin typeface="+mj-lt"/>
              </a:rPr>
              <a:t>e una nuova asta per venderlo. L'asta comprende l’articolo da mettere in vendita (codice, nome, descrizione, immagine), prezzo iniziale, rialzo minimo di ogni offerta (espresso come un numero intero di euro) e una scadenza (data e ora, es 19-04-2021 alle 24:00). La lista delle aste è ordinata per </a:t>
            </a:r>
            <a:r>
              <a:rPr lang="it-IT" dirty="0" err="1">
                <a:latin typeface="+mj-lt"/>
              </a:rPr>
              <a:t>data+ora</a:t>
            </a:r>
            <a:r>
              <a:rPr lang="it-IT" dirty="0">
                <a:latin typeface="+mj-lt"/>
              </a:rPr>
              <a:t> crescente. </a:t>
            </a:r>
            <a:r>
              <a:rPr lang="it-IT" dirty="0">
                <a:solidFill>
                  <a:srgbClr val="00B050"/>
                </a:solidFill>
                <a:latin typeface="+mj-lt"/>
              </a:rPr>
              <a:t>L’elenco riporta: codice e nome dell’articolo, offerta massima, tempo mancante (numero di giorni e ore) tra il momento (data ora) del login e la data e ora di chiusura dell’asta</a:t>
            </a:r>
            <a:r>
              <a:rPr lang="it-IT" dirty="0">
                <a:latin typeface="+mj-lt"/>
              </a:rPr>
              <a:t>. </a:t>
            </a:r>
            <a:r>
              <a:rPr lang="it-IT" dirty="0">
                <a:solidFill>
                  <a:srgbClr val="7030A0"/>
                </a:solidFill>
                <a:latin typeface="+mj-lt"/>
              </a:rPr>
              <a:t>Cliccando su un’asta </a:t>
            </a:r>
            <a:r>
              <a:rPr lang="it-IT" dirty="0">
                <a:latin typeface="+mj-lt"/>
              </a:rPr>
              <a:t>compare una </a:t>
            </a:r>
            <a:r>
              <a:rPr lang="it-IT" sz="2900" b="1" dirty="0">
                <a:solidFill>
                  <a:srgbClr val="FF0000"/>
                </a:solidFill>
                <a:latin typeface="+mj-lt"/>
              </a:rPr>
              <a:t>pagina DETTAGLIO ASTA </a:t>
            </a:r>
            <a:r>
              <a:rPr lang="it-IT" dirty="0">
                <a:solidFill>
                  <a:srgbClr val="00B050"/>
                </a:solidFill>
                <a:latin typeface="+mj-lt"/>
              </a:rPr>
              <a:t>che riporta per un’asta aperta i dati dell’asta e la lista delle offerte (nome utente, prezzo offerto, data e ora dell’offerta) ordinata per </a:t>
            </a:r>
            <a:r>
              <a:rPr lang="it-IT" dirty="0" err="1">
                <a:solidFill>
                  <a:srgbClr val="00B050"/>
                </a:solidFill>
                <a:latin typeface="+mj-lt"/>
              </a:rPr>
              <a:t>data+ora</a:t>
            </a:r>
            <a:r>
              <a:rPr lang="it-IT" dirty="0">
                <a:solidFill>
                  <a:srgbClr val="00B050"/>
                </a:solidFill>
                <a:latin typeface="+mj-lt"/>
              </a:rPr>
              <a:t> decrescente. </a:t>
            </a:r>
            <a:r>
              <a:rPr lang="it-IT" dirty="0">
                <a:latin typeface="+mj-lt"/>
              </a:rPr>
              <a:t>Un </a:t>
            </a:r>
            <a:r>
              <a:rPr lang="it-IT" dirty="0">
                <a:solidFill>
                  <a:srgbClr val="00B050"/>
                </a:solidFill>
                <a:latin typeface="+mj-lt"/>
              </a:rPr>
              <a:t>bottone CHIUDI </a:t>
            </a:r>
            <a:r>
              <a:rPr lang="it-IT" dirty="0">
                <a:solidFill>
                  <a:srgbClr val="7030A0"/>
                </a:solidFill>
                <a:latin typeface="+mj-lt"/>
              </a:rPr>
              <a:t>permette all’utente di chiudere l’asta</a:t>
            </a:r>
            <a:r>
              <a:rPr lang="it-IT" dirty="0">
                <a:latin typeface="+mj-lt"/>
              </a:rPr>
              <a:t> se è giunta l’ora della scadenza (si ignori il caso di aste scadute ma non chiuse dall’utente). Se l’asta è chiusa, </a:t>
            </a:r>
            <a:r>
              <a:rPr lang="it-IT" dirty="0">
                <a:solidFill>
                  <a:srgbClr val="00B050"/>
                </a:solidFill>
                <a:latin typeface="+mj-lt"/>
              </a:rPr>
              <a:t>la pagina riporta i dati dell’asta, il nome dell’aggiudicatario, il prezzo finale e l’indirizzo (fisso) di spedizione dell’utente</a:t>
            </a:r>
            <a:r>
              <a:rPr lang="it-IT" dirty="0">
                <a:latin typeface="+mj-lt"/>
              </a:rPr>
              <a:t>. La pagina ACQUISTO </a:t>
            </a:r>
            <a:r>
              <a:rPr lang="it-IT" dirty="0">
                <a:solidFill>
                  <a:srgbClr val="00B050"/>
                </a:solidFill>
                <a:latin typeface="+mj-lt"/>
              </a:rPr>
              <a:t>contiene una </a:t>
            </a:r>
            <a:r>
              <a:rPr lang="it-IT" dirty="0" err="1">
                <a:solidFill>
                  <a:srgbClr val="00B050"/>
                </a:solidFill>
                <a:latin typeface="+mj-lt"/>
              </a:rPr>
              <a:t>form</a:t>
            </a:r>
            <a:r>
              <a:rPr lang="it-IT" dirty="0">
                <a:solidFill>
                  <a:srgbClr val="00B050"/>
                </a:solidFill>
                <a:latin typeface="+mj-lt"/>
              </a:rPr>
              <a:t> di ricerca per parola chiave</a:t>
            </a:r>
            <a:r>
              <a:rPr lang="it-IT" dirty="0">
                <a:latin typeface="+mj-lt"/>
              </a:rPr>
              <a:t>. </a:t>
            </a:r>
            <a:r>
              <a:rPr lang="it-IT" dirty="0">
                <a:solidFill>
                  <a:srgbClr val="7030A0"/>
                </a:solidFill>
                <a:latin typeface="+mj-lt"/>
              </a:rPr>
              <a:t>Quando l’acquirente invia una parola chiave </a:t>
            </a:r>
            <a:r>
              <a:rPr lang="it-IT" dirty="0">
                <a:latin typeface="+mj-lt"/>
              </a:rPr>
              <a:t>la pagina ACQUISTO è aggiornata e mostra un elenco di aste aperte (la cui scadenza è posteriore alla data e ora dell’invio) il cui articolo contiene la parola chiave nel nome o nella descrizione. La lista è ordinata in modo decrescente in base al tempo (numero di giorni e ore) mancante alla chiusura. </a:t>
            </a:r>
            <a:r>
              <a:rPr lang="it-IT" dirty="0">
                <a:solidFill>
                  <a:srgbClr val="7030A0"/>
                </a:solidFill>
                <a:latin typeface="+mj-lt"/>
              </a:rPr>
              <a:t>Cliccando su un’asta aperta </a:t>
            </a:r>
            <a:r>
              <a:rPr lang="it-IT" dirty="0">
                <a:latin typeface="+mj-lt"/>
              </a:rPr>
              <a:t>compare la </a:t>
            </a:r>
            <a:r>
              <a:rPr lang="it-IT" sz="2900" b="1" dirty="0">
                <a:solidFill>
                  <a:srgbClr val="FF0000"/>
                </a:solidFill>
                <a:latin typeface="+mj-lt"/>
              </a:rPr>
              <a:t>pagina OFFERTA </a:t>
            </a:r>
            <a:r>
              <a:rPr lang="it-IT" dirty="0">
                <a:solidFill>
                  <a:srgbClr val="00B050"/>
                </a:solidFill>
                <a:latin typeface="+mj-lt"/>
              </a:rPr>
              <a:t>che mostra i dati dell’articolo, l’elenco delle offerte pervenute in ordine di </a:t>
            </a:r>
            <a:r>
              <a:rPr lang="it-IT" dirty="0" err="1">
                <a:solidFill>
                  <a:srgbClr val="00B050"/>
                </a:solidFill>
                <a:latin typeface="+mj-lt"/>
              </a:rPr>
              <a:t>data+ora</a:t>
            </a:r>
            <a:r>
              <a:rPr lang="it-IT" dirty="0">
                <a:solidFill>
                  <a:srgbClr val="00B050"/>
                </a:solidFill>
                <a:latin typeface="+mj-lt"/>
              </a:rPr>
              <a:t> decrescente e un campo di input </a:t>
            </a:r>
            <a:r>
              <a:rPr lang="it-IT" dirty="0">
                <a:solidFill>
                  <a:srgbClr val="7030A0"/>
                </a:solidFill>
                <a:latin typeface="+mj-lt"/>
              </a:rPr>
              <a:t>per inserire la propria offerta</a:t>
            </a:r>
            <a:r>
              <a:rPr lang="it-IT" dirty="0">
                <a:latin typeface="+mj-lt"/>
              </a:rPr>
              <a:t>, che deve essere superiore all’offerta massima corrente di un importo pari almeno al rialzo minimo. Dopo l’invio dell’offerta la pagina OFFERTA mostra l’elenco delle offerte aggiornate. La pagina ACQUISTO </a:t>
            </a:r>
            <a:r>
              <a:rPr lang="it-IT" dirty="0">
                <a:solidFill>
                  <a:srgbClr val="00B050"/>
                </a:solidFill>
                <a:latin typeface="+mj-lt"/>
              </a:rPr>
              <a:t>contiene anche un elenco delle offerte aggiudicate all’utente con i dati dell’articolo e il prezzo finale. </a:t>
            </a:r>
          </a:p>
        </p:txBody>
      </p:sp>
      <p:sp>
        <p:nvSpPr>
          <p:cNvPr id="4" name="Segnaposto contenuto 2">
            <a:extLst>
              <a:ext uri="{FF2B5EF4-FFF2-40B4-BE49-F238E27FC236}">
                <a16:creationId xmlns:a16="http://schemas.microsoft.com/office/drawing/2014/main" id="{41B0B011-C1F1-4727-B25C-8B834BB47198}"/>
              </a:ext>
            </a:extLst>
          </p:cNvPr>
          <p:cNvSpPr txBox="1">
            <a:spLocks/>
          </p:cNvSpPr>
          <p:nvPr/>
        </p:nvSpPr>
        <p:spPr>
          <a:xfrm>
            <a:off x="838200" y="5845658"/>
            <a:ext cx="10515600" cy="848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err="1">
                <a:solidFill>
                  <a:srgbClr val="FF0000"/>
                </a:solidFill>
                <a:latin typeface="+mj-lt"/>
              </a:rPr>
              <a:t>Pagine</a:t>
            </a:r>
            <a:r>
              <a:rPr lang="it-IT" dirty="0" err="1">
                <a:latin typeface="+mj-lt"/>
              </a:rPr>
              <a:t>,</a:t>
            </a:r>
            <a:r>
              <a:rPr lang="it-IT" dirty="0" err="1">
                <a:solidFill>
                  <a:srgbClr val="00B050"/>
                </a:solidFill>
                <a:latin typeface="+mj-lt"/>
              </a:rPr>
              <a:t>Componenti</a:t>
            </a:r>
            <a:r>
              <a:rPr lang="it-IT" dirty="0">
                <a:solidFill>
                  <a:srgbClr val="00B050"/>
                </a:solidFill>
                <a:latin typeface="+mj-lt"/>
              </a:rPr>
              <a:t> </a:t>
            </a:r>
            <a:r>
              <a:rPr lang="it-IT" dirty="0" err="1">
                <a:solidFill>
                  <a:srgbClr val="00B050"/>
                </a:solidFill>
                <a:latin typeface="+mj-lt"/>
              </a:rPr>
              <a:t>visivi</a:t>
            </a:r>
            <a:r>
              <a:rPr lang="it-IT" dirty="0" err="1">
                <a:latin typeface="+mj-lt"/>
              </a:rPr>
              <a:t>,</a:t>
            </a:r>
            <a:r>
              <a:rPr lang="it-IT" dirty="0" err="1">
                <a:solidFill>
                  <a:srgbClr val="7030A0"/>
                </a:solidFill>
                <a:latin typeface="+mj-lt"/>
              </a:rPr>
              <a:t>Eventi</a:t>
            </a:r>
            <a:r>
              <a:rPr lang="it-IT" dirty="0">
                <a:solidFill>
                  <a:srgbClr val="7030A0"/>
                </a:solidFill>
                <a:latin typeface="+mj-lt"/>
              </a:rPr>
              <a:t>/Azioni </a:t>
            </a:r>
          </a:p>
        </p:txBody>
      </p:sp>
    </p:spTree>
    <p:extLst>
      <p:ext uri="{BB962C8B-B14F-4D97-AF65-F5344CB8AC3E}">
        <p14:creationId xmlns:p14="http://schemas.microsoft.com/office/powerpoint/2010/main" val="130416210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2379</Words>
  <Application>Microsoft Office PowerPoint</Application>
  <PresentationFormat>Widescreen</PresentationFormat>
  <Paragraphs>156</Paragraphs>
  <Slides>24</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24</vt:i4>
      </vt:variant>
    </vt:vector>
  </HeadingPairs>
  <TitlesOfParts>
    <vt:vector size="30" baseType="lpstr">
      <vt:lpstr>Arial</vt:lpstr>
      <vt:lpstr>Calibri</vt:lpstr>
      <vt:lpstr>Calibri Light</vt:lpstr>
      <vt:lpstr>Consolas</vt:lpstr>
      <vt:lpstr>Wingdings</vt:lpstr>
      <vt:lpstr>Tema di Office</vt:lpstr>
      <vt:lpstr>Sito di aste Online</vt:lpstr>
      <vt:lpstr>Specifiche(1/2)</vt:lpstr>
      <vt:lpstr>Analisi Dati Per Database</vt:lpstr>
      <vt:lpstr>Diagramma Tabelle Database</vt:lpstr>
      <vt:lpstr>Diagramma View Database</vt:lpstr>
      <vt:lpstr>Presentazione standard di PowerPoint</vt:lpstr>
      <vt:lpstr>Presentazione standard di PowerPoint</vt:lpstr>
      <vt:lpstr>Presentazione standard di PowerPoint</vt:lpstr>
      <vt:lpstr>Analisi Requisiti Applicazione</vt:lpstr>
      <vt:lpstr>Completamento Specifiche:</vt:lpstr>
      <vt:lpstr>Note Addizionali/Aggiunte</vt:lpstr>
      <vt:lpstr>Server Side Components</vt:lpstr>
      <vt:lpstr>Architettura</vt:lpstr>
      <vt:lpstr>Life Cycle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Evento Di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Sito di aste Online</dc:title>
  <dc:creator>Nicola Dean</dc:creator>
  <cp:lastModifiedBy>Nicola Dean</cp:lastModifiedBy>
  <cp:revision>51</cp:revision>
  <dcterms:created xsi:type="dcterms:W3CDTF">2021-06-11T17:46:48Z</dcterms:created>
  <dcterms:modified xsi:type="dcterms:W3CDTF">2021-06-12T15:19:05Z</dcterms:modified>
</cp:coreProperties>
</file>