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IBM Plex Mono Medium"/>
      <p:regular r:id="rId10"/>
      <p:bold r:id="rId11"/>
      <p:italic r:id="rId12"/>
      <p:boldItalic r:id="rId13"/>
    </p:embeddedFont>
    <p:embeddedFont>
      <p:font typeface="Abril Fatface"/>
      <p:regular r:id="rId14"/>
    </p:embeddedFont>
    <p:embeddedFont>
      <p:font typeface="Griffy"/>
      <p:regular r:id="rId15"/>
    </p:embeddedFont>
    <p:embeddedFont>
      <p:font typeface="Poppins"/>
      <p:regular r:id="rId16"/>
      <p:bold r:id="rId17"/>
      <p:italic r:id="rId18"/>
      <p:boldItalic r:id="rId19"/>
    </p:embeddedFont>
    <p:embeddedFont>
      <p:font typeface="Barlow Condensed"/>
      <p:regular r:id="rId20"/>
      <p:bold r:id="rId21"/>
      <p:italic r:id="rId22"/>
      <p:boldItalic r:id="rId23"/>
    </p:embeddedFont>
    <p:embeddedFont>
      <p:font typeface="IBM Plex Mono"/>
      <p:regular r:id="rId24"/>
      <p:bold r:id="rId25"/>
      <p:italic r:id="rId26"/>
      <p:boldItalic r:id="rId27"/>
    </p:embeddedFont>
    <p:embeddedFont>
      <p:font typeface="Homemade Appl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regular.fntdata"/><Relationship Id="rId22" Type="http://schemas.openxmlformats.org/officeDocument/2006/relationships/font" Target="fonts/BarlowCondensed-italic.fntdata"/><Relationship Id="rId21" Type="http://schemas.openxmlformats.org/officeDocument/2006/relationships/font" Target="fonts/BarlowCondensed-bold.fntdata"/><Relationship Id="rId24" Type="http://schemas.openxmlformats.org/officeDocument/2006/relationships/font" Target="fonts/IBMPlexMono-regular.fntdata"/><Relationship Id="rId23" Type="http://schemas.openxmlformats.org/officeDocument/2006/relationships/font" Target="fonts/Barlow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-italic.fntdata"/><Relationship Id="rId25" Type="http://schemas.openxmlformats.org/officeDocument/2006/relationships/font" Target="fonts/IBMPlexMono-bold.fntdata"/><Relationship Id="rId28" Type="http://schemas.openxmlformats.org/officeDocument/2006/relationships/font" Target="fonts/HomemadeApple-regular.fntdata"/><Relationship Id="rId27" Type="http://schemas.openxmlformats.org/officeDocument/2006/relationships/font" Target="fonts/IBMPlex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BMPlexMonoMedium-bold.fntdata"/><Relationship Id="rId10" Type="http://schemas.openxmlformats.org/officeDocument/2006/relationships/font" Target="fonts/IBMPlexMonoMedium-regular.fntdata"/><Relationship Id="rId13" Type="http://schemas.openxmlformats.org/officeDocument/2006/relationships/font" Target="fonts/IBMPlexMonoMedium-boldItalic.fntdata"/><Relationship Id="rId12" Type="http://schemas.openxmlformats.org/officeDocument/2006/relationships/font" Target="fonts/IBMPlexMonoMedium-italic.fntdata"/><Relationship Id="rId15" Type="http://schemas.openxmlformats.org/officeDocument/2006/relationships/font" Target="fonts/Griffy-regular.fntdata"/><Relationship Id="rId14" Type="http://schemas.openxmlformats.org/officeDocument/2006/relationships/font" Target="fonts/AbrilFatface-regular.fntdata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a073618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a073618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descr="Power outline" id="13" name="Google Shape;13;p2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9" name="Google Shape;19;p2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2" name="Google Shape;22;p2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cap="rnd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5" name="Google Shape;25;p2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8" name="Google Shape;28;p2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6" name="Google Shape;56;p2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/>
          <p:nvPr>
            <p:ph idx="1" type="subTitle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2" name="Google Shape;332;p11"/>
          <p:cNvSpPr txBox="1"/>
          <p:nvPr>
            <p:ph idx="2" type="subTitle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3" name="Google Shape;333;p11"/>
          <p:cNvSpPr txBox="1"/>
          <p:nvPr>
            <p:ph idx="3" type="subTitle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4" name="Google Shape;334;p11"/>
          <p:cNvSpPr txBox="1"/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5" name="Google Shape;335;p11"/>
          <p:cNvSpPr txBox="1"/>
          <p:nvPr>
            <p:ph idx="4" type="body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6" name="Google Shape;336;p11"/>
          <p:cNvSpPr txBox="1"/>
          <p:nvPr>
            <p:ph idx="5" type="body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7" name="Google Shape;337;p11"/>
          <p:cNvSpPr txBox="1"/>
          <p:nvPr>
            <p:ph idx="6" type="body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8" name="Google Shape;338;p11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339" name="Google Shape;339;p11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340" name="Google Shape;340;p11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1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43" name="Google Shape;34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1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48" name="Google Shape;348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flipH="1">
            <a:off x="207168" y="6382875"/>
            <a:ext cx="1098953" cy="258600"/>
            <a:chOff x="4317443" y="530413"/>
            <a:chExt cx="1098953" cy="258600"/>
          </a:xfrm>
        </p:grpSpPr>
        <p:sp>
          <p:nvSpPr>
            <p:cNvPr id="353" name="Google Shape;35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357" name="Google Shape;357;p11"/>
          <p:cNvGrpSpPr/>
          <p:nvPr/>
        </p:nvGrpSpPr>
        <p:grpSpPr>
          <a:xfrm>
            <a:off x="207170" y="5353055"/>
            <a:ext cx="573391" cy="636955"/>
            <a:chOff x="5753006" y="3038475"/>
            <a:chExt cx="685957" cy="761999"/>
          </a:xfrm>
        </p:grpSpPr>
        <p:sp>
          <p:nvSpPr>
            <p:cNvPr id="358" name="Google Shape;358;p11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1004807" y="5353044"/>
            <a:ext cx="416899" cy="386303"/>
            <a:chOff x="7467602" y="5857077"/>
            <a:chExt cx="468900" cy="434488"/>
          </a:xfrm>
        </p:grpSpPr>
        <p:sp>
          <p:nvSpPr>
            <p:cNvPr id="361" name="Google Shape;361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7" name="Google Shape;367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8" name="Google Shape;368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9" name="Google Shape;369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0" name="Google Shape;370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71" name="Google Shape;371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72" name="Google Shape;372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grpSp>
        <p:nvGrpSpPr>
          <p:cNvPr id="373" name="Google Shape;373;p12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374" name="Google Shape;374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2"/>
          <p:cNvSpPr/>
          <p:nvPr/>
        </p:nvSpPr>
        <p:spPr>
          <a:xfrm>
            <a:off x="226106" y="1529091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379" name="Google Shape;379;p12"/>
          <p:cNvGrpSpPr/>
          <p:nvPr/>
        </p:nvGrpSpPr>
        <p:grpSpPr>
          <a:xfrm>
            <a:off x="320232" y="389891"/>
            <a:ext cx="773005" cy="858697"/>
            <a:chOff x="5753006" y="3038475"/>
            <a:chExt cx="685957" cy="761999"/>
          </a:xfrm>
        </p:grpSpPr>
        <p:sp>
          <p:nvSpPr>
            <p:cNvPr id="380" name="Google Shape;380;p1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2"/>
          <p:cNvGrpSpPr/>
          <p:nvPr/>
        </p:nvGrpSpPr>
        <p:grpSpPr>
          <a:xfrm>
            <a:off x="1969018" y="307925"/>
            <a:ext cx="1098953" cy="258600"/>
            <a:chOff x="4317443" y="530413"/>
            <a:chExt cx="1098953" cy="258600"/>
          </a:xfrm>
        </p:grpSpPr>
        <p:sp>
          <p:nvSpPr>
            <p:cNvPr id="383" name="Google Shape;383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12"/>
          <p:cNvGrpSpPr/>
          <p:nvPr/>
        </p:nvGrpSpPr>
        <p:grpSpPr>
          <a:xfrm>
            <a:off x="1284794" y="244069"/>
            <a:ext cx="416899" cy="386303"/>
            <a:chOff x="7467602" y="5857077"/>
            <a:chExt cx="468900" cy="434488"/>
          </a:xfrm>
        </p:grpSpPr>
        <p:sp>
          <p:nvSpPr>
            <p:cNvPr id="388" name="Google Shape;388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2"/>
          <p:cNvGrpSpPr/>
          <p:nvPr/>
        </p:nvGrpSpPr>
        <p:grpSpPr>
          <a:xfrm>
            <a:off x="11446169" y="5603094"/>
            <a:ext cx="416899" cy="386303"/>
            <a:chOff x="7467602" y="5857077"/>
            <a:chExt cx="468900" cy="434488"/>
          </a:xfrm>
        </p:grpSpPr>
        <p:sp>
          <p:nvSpPr>
            <p:cNvPr id="393" name="Google Shape;393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399" name="Google Shape;399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2" name="Google Shape;402;p14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403" name="Google Shape;403;p14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4" name="Google Shape;404;p14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5" name="Google Shape;405;p14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06" name="Google Shape;406;p14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07" name="Google Shape;407;p14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08" name="Google Shape;408;p14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410" name="Google Shape;410;p14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411" name="Google Shape;411;p1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4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414" name="Google Shape;414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4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419" name="Google Shape;419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4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424" name="Google Shape;42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4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429" name="Google Shape;429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14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434" name="Google Shape;43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438" name="Google Shape;438;p14"/>
          <p:cNvGrpSpPr/>
          <p:nvPr/>
        </p:nvGrpSpPr>
        <p:grpSpPr>
          <a:xfrm flipH="1">
            <a:off x="128945" y="5376580"/>
            <a:ext cx="573391" cy="636955"/>
            <a:chOff x="5753006" y="3038475"/>
            <a:chExt cx="685957" cy="761999"/>
          </a:xfrm>
        </p:grpSpPr>
        <p:sp>
          <p:nvSpPr>
            <p:cNvPr id="439" name="Google Shape;439;p1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3" name="Google Shape;443;p15"/>
          <p:cNvSpPr txBox="1"/>
          <p:nvPr>
            <p:ph idx="2" type="subTitle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4" name="Google Shape;444;p15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5" name="Google Shape;445;p15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6" name="Google Shape;446;p15"/>
          <p:cNvSpPr txBox="1"/>
          <p:nvPr>
            <p:ph idx="5" type="subTitle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7" name="Google Shape;447;p15"/>
          <p:cNvSpPr txBox="1"/>
          <p:nvPr>
            <p:ph idx="6" type="subTitle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8" name="Google Shape;448;p15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9" name="Google Shape;449;p15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0" name="Google Shape;450;p15"/>
          <p:cNvSpPr txBox="1"/>
          <p:nvPr>
            <p:ph idx="8" type="body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1" name="Google Shape;451;p15"/>
          <p:cNvSpPr txBox="1"/>
          <p:nvPr>
            <p:ph idx="9" type="body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2" name="Google Shape;452;p15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3" name="Google Shape;453;p15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4" name="Google Shape;454;p15"/>
          <p:cNvSpPr txBox="1"/>
          <p:nvPr>
            <p:ph idx="15" type="body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5" name="Google Shape;455;p15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457" name="Google Shape;457;p15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58" name="Google Shape;458;p1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15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61" name="Google Shape;461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466" name="Google Shape;466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471" name="Google Shape;47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5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476" name="Google Shape;476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5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481" name="Google Shape;48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485" name="Google Shape;485;p15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486" name="Google Shape;486;p1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0" name="Google Shape;490;p16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492" name="Google Shape;492;p16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93" name="Google Shape;493;p1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6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96" name="Google Shape;496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6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01" name="Google Shape;501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6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06" name="Google Shape;50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6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11" name="Google Shape;511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6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16" name="Google Shape;51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20" name="Google Shape;520;p16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21" name="Google Shape;521;p1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5" name="Google Shape;525;p17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6" name="Google Shape;526;p17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7" name="Google Shape;527;p17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8" name="Google Shape;528;p17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9" name="Google Shape;529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1" name="Google Shape;531;p17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2" name="Google Shape;532;p17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3" name="Google Shape;533;p17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4" name="Google Shape;534;p17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5" name="Google Shape;535;p17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537" name="Google Shape;537;p17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538" name="Google Shape;538;p17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41" name="Google Shape;541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46" name="Google Shape;546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7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51" name="Google Shape;55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56" name="Google Shape;556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17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61" name="Google Shape;56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65" name="Google Shape;565;p17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66" name="Google Shape;566;p17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70" name="Google Shape;570;p18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1" name="Google Shape;571;p18"/>
          <p:cNvSpPr/>
          <p:nvPr/>
        </p:nvSpPr>
        <p:spPr>
          <a:xfrm flipH="1">
            <a:off x="922756" y="537457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8"/>
          <p:cNvGrpSpPr/>
          <p:nvPr/>
        </p:nvGrpSpPr>
        <p:grpSpPr>
          <a:xfrm flipH="1">
            <a:off x="234693" y="280399"/>
            <a:ext cx="416899" cy="386303"/>
            <a:chOff x="7467602" y="5857077"/>
            <a:chExt cx="468900" cy="434488"/>
          </a:xfrm>
        </p:grpSpPr>
        <p:sp>
          <p:nvSpPr>
            <p:cNvPr id="573" name="Google Shape;573;p1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8"/>
          <p:cNvGrpSpPr/>
          <p:nvPr/>
        </p:nvGrpSpPr>
        <p:grpSpPr>
          <a:xfrm flipH="1">
            <a:off x="427087" y="6243484"/>
            <a:ext cx="1098953" cy="258600"/>
            <a:chOff x="4317443" y="530413"/>
            <a:chExt cx="1098953" cy="258600"/>
          </a:xfrm>
        </p:grpSpPr>
        <p:sp>
          <p:nvSpPr>
            <p:cNvPr id="578" name="Google Shape;578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8"/>
          <p:cNvGrpSpPr/>
          <p:nvPr/>
        </p:nvGrpSpPr>
        <p:grpSpPr>
          <a:xfrm>
            <a:off x="1526033" y="245575"/>
            <a:ext cx="1098953" cy="258600"/>
            <a:chOff x="4317443" y="530413"/>
            <a:chExt cx="1098953" cy="258600"/>
          </a:xfrm>
        </p:grpSpPr>
        <p:sp>
          <p:nvSpPr>
            <p:cNvPr id="583" name="Google Shape;583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87" name="Google Shape;587;p18"/>
          <p:cNvGrpSpPr/>
          <p:nvPr/>
        </p:nvGrpSpPr>
        <p:grpSpPr>
          <a:xfrm flipH="1">
            <a:off x="229643" y="5349055"/>
            <a:ext cx="573391" cy="636955"/>
            <a:chOff x="5753006" y="3038475"/>
            <a:chExt cx="685957" cy="761999"/>
          </a:xfrm>
        </p:grpSpPr>
        <p:sp>
          <p:nvSpPr>
            <p:cNvPr id="588" name="Google Shape;588;p18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1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93" name="Google Shape;593;p1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9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98" name="Google Shape;598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1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603" name="Google Shape;603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607" name="Google Shape;607;p19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608" name="Google Shape;608;p19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11" name="Google Shape;611;p19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/>
          <p:nvPr>
            <p:ph idx="1" type="subTitle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14" name="Google Shape;614;p20"/>
          <p:cNvSpPr txBox="1"/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15" name="Google Shape;615;p20"/>
          <p:cNvSpPr txBox="1"/>
          <p:nvPr>
            <p:ph idx="2" type="body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618" name="Google Shape;618;p20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flipH="1" rot="10800000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646" name="Google Shape;646;p20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1" name="Google Shape;65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53" name="Google Shape;653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54" name="Google Shape;654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659" name="Google Shape;659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76" name="Google Shape;76;p4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104" name="Google Shape;104;p4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5" type="title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6" type="title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7" type="title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8" type="title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19" name="Google Shape;119;p5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147" name="Google Shape;147;p5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1471050" y="4204525"/>
            <a:ext cx="10305300" cy="152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1471050" y="2041175"/>
            <a:ext cx="10305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53" name="Google Shape;153;p6"/>
          <p:cNvGrpSpPr/>
          <p:nvPr/>
        </p:nvGrpSpPr>
        <p:grpSpPr>
          <a:xfrm>
            <a:off x="436707" y="6133406"/>
            <a:ext cx="416899" cy="386303"/>
            <a:chOff x="7467602" y="5857077"/>
            <a:chExt cx="468900" cy="434488"/>
          </a:xfrm>
        </p:grpSpPr>
        <p:sp>
          <p:nvSpPr>
            <p:cNvPr id="154" name="Google Shape;154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755589" y="6133409"/>
            <a:ext cx="1098953" cy="258600"/>
            <a:chOff x="4317443" y="530413"/>
            <a:chExt cx="1098953" cy="258600"/>
          </a:xfrm>
        </p:grpSpPr>
        <p:sp>
          <p:nvSpPr>
            <p:cNvPr id="159" name="Google Shape;15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164" name="Google Shape;164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 flipH="1">
            <a:off x="5844968" y="630375"/>
            <a:ext cx="1098953" cy="258600"/>
            <a:chOff x="4317443" y="530413"/>
            <a:chExt cx="1098953" cy="258600"/>
          </a:xfrm>
        </p:grpSpPr>
        <p:sp>
          <p:nvSpPr>
            <p:cNvPr id="169" name="Google Shape;16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74" name="Google Shape;174;p6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75" name="Google Shape;175;p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83" name="Google Shape;183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320231" y="1811541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88" name="Google Shape;188;p6"/>
          <p:cNvGrpSpPr/>
          <p:nvPr/>
        </p:nvGrpSpPr>
        <p:grpSpPr>
          <a:xfrm>
            <a:off x="320221" y="204309"/>
            <a:ext cx="1099109" cy="1220951"/>
            <a:chOff x="5753006" y="3038475"/>
            <a:chExt cx="685957" cy="761999"/>
          </a:xfrm>
        </p:grpSpPr>
        <p:sp>
          <p:nvSpPr>
            <p:cNvPr id="189" name="Google Shape;189;p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19443" y="307925"/>
            <a:ext cx="1098953" cy="258600"/>
            <a:chOff x="4317443" y="530413"/>
            <a:chExt cx="1098953" cy="258600"/>
          </a:xfrm>
        </p:grpSpPr>
        <p:sp>
          <p:nvSpPr>
            <p:cNvPr id="192" name="Google Shape;192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696694" y="307919"/>
            <a:ext cx="416899" cy="386303"/>
            <a:chOff x="7467602" y="5857077"/>
            <a:chExt cx="468900" cy="434488"/>
          </a:xfrm>
        </p:grpSpPr>
        <p:sp>
          <p:nvSpPr>
            <p:cNvPr id="197" name="Google Shape;197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05" name="Google Shape;205;p7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9" name="Google Shape;219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0" name="Google Shape;220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1" name="Google Shape;221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idx="1" type="subTitle"/>
          </p:nvPr>
        </p:nvSpPr>
        <p:spPr>
          <a:xfrm>
            <a:off x="1529538" y="2176575"/>
            <a:ext cx="695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8"/>
          <p:cNvSpPr txBox="1"/>
          <p:nvPr>
            <p:ph type="title"/>
          </p:nvPr>
        </p:nvSpPr>
        <p:spPr>
          <a:xfrm>
            <a:off x="1482400" y="74577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5" name="Google Shape;225;p8"/>
          <p:cNvSpPr txBox="1"/>
          <p:nvPr>
            <p:ph idx="2" type="body"/>
          </p:nvPr>
        </p:nvSpPr>
        <p:spPr>
          <a:xfrm>
            <a:off x="1529540" y="2836750"/>
            <a:ext cx="69519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6" name="Google Shape;226;p8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28" name="Google Shape;228;p8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29" name="Google Shape;229;p8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32" name="Google Shape;232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37" name="Google Shape;237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242" name="Google Shape;24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47" name="Google Shape;247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52" name="Google Shape;25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56" name="Google Shape;256;p8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257" name="Google Shape;257;p8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62" name="Google Shape;262;p9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63" name="Google Shape;263;p9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66" name="Google Shape;266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207164" y="6378784"/>
            <a:ext cx="1098953" cy="258600"/>
            <a:chOff x="4317443" y="530413"/>
            <a:chExt cx="1098953" cy="258600"/>
          </a:xfrm>
        </p:grpSpPr>
        <p:sp>
          <p:nvSpPr>
            <p:cNvPr id="276" name="Google Shape;27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81" name="Google Shape;281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86" name="Google Shape;28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90" name="Google Shape;290;p9"/>
          <p:cNvGrpSpPr/>
          <p:nvPr/>
        </p:nvGrpSpPr>
        <p:grpSpPr>
          <a:xfrm>
            <a:off x="930170" y="5484355"/>
            <a:ext cx="573391" cy="636955"/>
            <a:chOff x="5753006" y="3038475"/>
            <a:chExt cx="685957" cy="761999"/>
          </a:xfrm>
        </p:grpSpPr>
        <p:sp>
          <p:nvSpPr>
            <p:cNvPr id="291" name="Google Shape;291;p9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4" name="Google Shape;294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98" name="Google Shape;298;p10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99" name="Google Shape;299;p1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302" name="Google Shape;302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07" name="Google Shape;307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312" name="Google Shape;31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17" name="Google Shape;317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0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322" name="Google Shape;32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326" name="Google Shape;326;p10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327" name="Google Shape;327;p1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0"/>
          <p:cNvSpPr txBox="1"/>
          <p:nvPr>
            <p:ph type="title"/>
          </p:nvPr>
        </p:nvSpPr>
        <p:spPr>
          <a:xfrm>
            <a:off x="548250" y="1510200"/>
            <a:ext cx="11095500" cy="383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10500000" dist="47625">
              <a:schemeClr val="accent2"/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QYInGrIjBPyvcP2YNqC2HCCZv9qCIm5F/view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YR2slTa8QfITQhx1RmLq7sd099H_RYny/view" TargetMode="External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/>
          <p:nvPr>
            <p:ph type="title"/>
          </p:nvPr>
        </p:nvSpPr>
        <p:spPr>
          <a:xfrm>
            <a:off x="1519950" y="1527550"/>
            <a:ext cx="9279600" cy="412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       </a:t>
            </a:r>
            <a:r>
              <a:rPr lang="en" sz="10500"/>
              <a:t>AR</a:t>
            </a:r>
            <a:endParaRPr sz="10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  </a:t>
            </a:r>
            <a:r>
              <a:rPr lang="en" sz="6600"/>
              <a:t> FOR EDUCATION</a:t>
            </a:r>
            <a:endParaRPr sz="6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3"/>
          <p:cNvSpPr txBox="1"/>
          <p:nvPr>
            <p:ph type="title"/>
          </p:nvPr>
        </p:nvSpPr>
        <p:spPr>
          <a:xfrm>
            <a:off x="228275" y="414025"/>
            <a:ext cx="11100000" cy="327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       SCOPO:</a:t>
            </a:r>
            <a:endParaRPr sz="7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MIGLIORAMENTO DELLE CAPACITÀ DI APPRENDIMENTO MULTIDISCIPLINARE  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grpSp>
        <p:nvGrpSpPr>
          <p:cNvPr id="670" name="Google Shape;670;p23"/>
          <p:cNvGrpSpPr/>
          <p:nvPr/>
        </p:nvGrpSpPr>
        <p:grpSpPr>
          <a:xfrm>
            <a:off x="71398" y="5696224"/>
            <a:ext cx="156874" cy="1047318"/>
            <a:chOff x="1110053" y="461203"/>
            <a:chExt cx="4064100" cy="5815200"/>
          </a:xfrm>
        </p:grpSpPr>
        <p:sp>
          <p:nvSpPr>
            <p:cNvPr id="671" name="Google Shape;671;p23"/>
            <p:cNvSpPr/>
            <p:nvPr/>
          </p:nvSpPr>
          <p:spPr>
            <a:xfrm>
              <a:off x="1110053" y="461203"/>
              <a:ext cx="4064100" cy="5815200"/>
            </a:xfrm>
            <a:prstGeom prst="roundRect">
              <a:avLst>
                <a:gd fmla="val 4487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42938" rotWithShape="0" algn="ctr" dist="1905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2986058" y="5868854"/>
              <a:ext cx="275400" cy="2754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42938" rotWithShape="0" algn="ctr" dist="1905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4682036" y="623172"/>
              <a:ext cx="137700" cy="1377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42938" rotWithShape="0" algn="ctr" dist="1905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74" name="Google Shape;6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78" y="4123400"/>
            <a:ext cx="2241125" cy="22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3"/>
          <p:cNvSpPr txBox="1"/>
          <p:nvPr/>
        </p:nvSpPr>
        <p:spPr>
          <a:xfrm>
            <a:off x="461375" y="4123400"/>
            <a:ext cx="2401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METODO PASSIVO:</a:t>
            </a:r>
            <a:endParaRPr b="1" sz="20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Leggere e ripetere,</a:t>
            </a:r>
            <a:endParaRPr b="1" sz="20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capacità di apprendimento:</a:t>
            </a:r>
            <a:endParaRPr b="1" sz="20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15%</a:t>
            </a:r>
            <a:endParaRPr b="1" sz="20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676" name="Google Shape;6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3200" y="3971100"/>
            <a:ext cx="2661325" cy="26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3"/>
          <p:cNvSpPr txBox="1"/>
          <p:nvPr/>
        </p:nvSpPr>
        <p:spPr>
          <a:xfrm>
            <a:off x="5402525" y="4123400"/>
            <a:ext cx="23280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Metodo Attivo: </a:t>
            </a:r>
            <a:r>
              <a:rPr b="1" lang="en" sz="1900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UTILIZZO AR ,</a:t>
            </a:r>
            <a:endParaRPr b="1" sz="1900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capacità di apprendimento:</a:t>
            </a:r>
            <a:endParaRPr b="1" sz="1900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2400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b="1" lang="en" sz="2400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5%</a:t>
            </a:r>
            <a:endParaRPr sz="20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/>
          <p:nvPr>
            <p:ph idx="1" type="body"/>
          </p:nvPr>
        </p:nvSpPr>
        <p:spPr>
          <a:xfrm>
            <a:off x="571625" y="2150300"/>
            <a:ext cx="4539300" cy="354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700"/>
              <a:t>LA TECNOLOGIA AR HA LA CAPACITÀ DI RENDERE IN MODELLO 3D TUTTO CIÒ CHE PUÒ ESSERE DIFFICILMENTE VISUALIZZATO IN UNA CLASSE, AL COMPUTER E NELLA MENTE DEGLI STUDENTI. IL CONTENUTO, ASTRATTO E DIFFICILE, IN QUESTO MODO DIVENTA VISIBILE ED INTERATTIVO , QUINDI FORNISCE UNA MIGLIORE COMPRENSIONE DEGLI ARGOMENTI DELLA LEZIONE.</a:t>
            </a:r>
            <a:endParaRPr sz="1700"/>
          </a:p>
        </p:txBody>
      </p:sp>
      <p:sp>
        <p:nvSpPr>
          <p:cNvPr id="683" name="Google Shape;683;p24"/>
          <p:cNvSpPr txBox="1"/>
          <p:nvPr>
            <p:ph type="title"/>
          </p:nvPr>
        </p:nvSpPr>
        <p:spPr>
          <a:xfrm>
            <a:off x="1542450" y="1098950"/>
            <a:ext cx="10305300" cy="942600"/>
          </a:xfrm>
          <a:prstGeom prst="rect">
            <a:avLst/>
          </a:prstGeom>
          <a:effectLst>
            <a:outerShdw blurRad="328613" rotWithShape="0" algn="bl" dir="10500000" dist="47625">
              <a:schemeClr val="accent1"/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L’IMPATTO DELLA REALTÀ AUMENTATA SULL’APPRENDIMENTO</a:t>
            </a:r>
            <a:endParaRPr sz="2000"/>
          </a:p>
        </p:txBody>
      </p:sp>
      <p:sp>
        <p:nvSpPr>
          <p:cNvPr id="684" name="Google Shape;684;p24"/>
          <p:cNvSpPr txBox="1"/>
          <p:nvPr/>
        </p:nvSpPr>
        <p:spPr>
          <a:xfrm>
            <a:off x="8108975" y="21414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85" name="Google Shape;685;p24"/>
          <p:cNvGrpSpPr/>
          <p:nvPr/>
        </p:nvGrpSpPr>
        <p:grpSpPr>
          <a:xfrm>
            <a:off x="71323" y="5696224"/>
            <a:ext cx="99977" cy="1047318"/>
            <a:chOff x="1110053" y="461203"/>
            <a:chExt cx="4064100" cy="5815200"/>
          </a:xfrm>
        </p:grpSpPr>
        <p:sp>
          <p:nvSpPr>
            <p:cNvPr id="686" name="Google Shape;686;p24"/>
            <p:cNvSpPr/>
            <p:nvPr/>
          </p:nvSpPr>
          <p:spPr>
            <a:xfrm>
              <a:off x="1110053" y="461203"/>
              <a:ext cx="4064100" cy="5815200"/>
            </a:xfrm>
            <a:prstGeom prst="roundRect">
              <a:avLst>
                <a:gd fmla="val 4487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42938" rotWithShape="0" algn="ctr" dist="1905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2986058" y="5868854"/>
              <a:ext cx="275400" cy="2754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42938" rotWithShape="0" algn="ctr" dist="1905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4682036" y="623172"/>
              <a:ext cx="137700" cy="1377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42938" rotWithShape="0" algn="ctr" dist="1905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9" name="Google Shape;689;p24"/>
          <p:cNvSpPr txBox="1"/>
          <p:nvPr/>
        </p:nvSpPr>
        <p:spPr>
          <a:xfrm>
            <a:off x="6824100" y="16560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ESEMPI DI UTILIZZO</a:t>
            </a:r>
            <a:r>
              <a:rPr b="1" lang="en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/>
          </a:p>
        </p:txBody>
      </p:sp>
      <p:pic>
        <p:nvPicPr>
          <p:cNvPr id="690" name="Google Shape;690;p24" title="Augmented Reality in Educ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100" y="2884513"/>
            <a:ext cx="3558625" cy="26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4"/>
          <p:cNvSpPr txBox="1"/>
          <p:nvPr/>
        </p:nvSpPr>
        <p:spPr>
          <a:xfrm>
            <a:off x="5528400" y="56962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b="1" lang="en" sz="2700">
                <a:solidFill>
                  <a:srgbClr val="00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MEDICINA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692" name="Google Shape;692;p24" title="Il mio filmato 4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45900" y="2884525"/>
            <a:ext cx="3176400" cy="26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4"/>
          <p:cNvSpPr txBox="1"/>
          <p:nvPr/>
        </p:nvSpPr>
        <p:spPr>
          <a:xfrm>
            <a:off x="9034100" y="56962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b="1" lang="en" sz="2700">
                <a:solidFill>
                  <a:srgbClr val="00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CHIMICA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5"/>
          <p:cNvSpPr txBox="1"/>
          <p:nvPr>
            <p:ph type="title"/>
          </p:nvPr>
        </p:nvSpPr>
        <p:spPr>
          <a:xfrm>
            <a:off x="2704000" y="0"/>
            <a:ext cx="4448400" cy="192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BASATO SULLA LIBRERIA AR JS</a:t>
            </a:r>
            <a:endParaRPr sz="3000"/>
          </a:p>
        </p:txBody>
      </p:sp>
      <p:sp>
        <p:nvSpPr>
          <p:cNvPr id="699" name="Google Shape;699;p25"/>
          <p:cNvSpPr txBox="1"/>
          <p:nvPr/>
        </p:nvSpPr>
        <p:spPr>
          <a:xfrm>
            <a:off x="619575" y="1927200"/>
            <a:ext cx="53766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AR.JS è una libreria JavaScript .</a:t>
            </a:r>
            <a:endParaRPr sz="1600">
              <a:solidFill>
                <a:schemeClr val="lt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•Questa libreria open source è una soluzione web che utilizza three.js, A-Frame e jsartoolkit.</a:t>
            </a:r>
            <a:endParaRPr sz="1600">
              <a:solidFill>
                <a:schemeClr val="lt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•</a:t>
            </a:r>
            <a:r>
              <a:rPr lang="en" sz="16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Funziona su qualsiasi dispositivo con supporto webgl e webrtc</a:t>
            </a:r>
            <a:r>
              <a:rPr lang="en" sz="16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.</a:t>
            </a:r>
            <a:endParaRPr sz="1600">
              <a:solidFill>
                <a:schemeClr val="lt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 AR.JS supporta i seguenti tipi di AR:</a:t>
            </a:r>
            <a:endParaRPr sz="1600">
              <a:solidFill>
                <a:schemeClr val="lt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•Monitoraggio delle immagini : Identificare le immagini 2D e visualizzare i contenuti AR correlati.</a:t>
            </a:r>
            <a:endParaRPr sz="1600">
              <a:solidFill>
                <a:schemeClr val="lt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•AR basato sulla posizione : Visualizza il contenuto AR in base alla posizione.</a:t>
            </a:r>
            <a:endParaRPr sz="1600">
              <a:solidFill>
                <a:schemeClr val="lt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•Tracciamento dei marcatori :Utilizzo di marcatori come codici QR per vi</a:t>
            </a:r>
            <a:r>
              <a:rPr lang="en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sualizzare i contenuti AR correlati.</a:t>
            </a:r>
            <a:endParaRPr>
              <a:solidFill>
                <a:schemeClr val="lt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grpSp>
        <p:nvGrpSpPr>
          <p:cNvPr id="700" name="Google Shape;700;p25"/>
          <p:cNvGrpSpPr/>
          <p:nvPr/>
        </p:nvGrpSpPr>
        <p:grpSpPr>
          <a:xfrm>
            <a:off x="71325" y="5696224"/>
            <a:ext cx="143056" cy="1047318"/>
            <a:chOff x="1110053" y="461203"/>
            <a:chExt cx="4064100" cy="5815200"/>
          </a:xfrm>
        </p:grpSpPr>
        <p:sp>
          <p:nvSpPr>
            <p:cNvPr id="701" name="Google Shape;701;p25"/>
            <p:cNvSpPr/>
            <p:nvPr/>
          </p:nvSpPr>
          <p:spPr>
            <a:xfrm>
              <a:off x="1110053" y="461203"/>
              <a:ext cx="4064100" cy="5815200"/>
            </a:xfrm>
            <a:prstGeom prst="roundRect">
              <a:avLst>
                <a:gd fmla="val 4487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42938" rotWithShape="0" algn="ctr" dist="1905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2986058" y="5868854"/>
              <a:ext cx="275400" cy="2754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42938" rotWithShape="0" algn="ctr" dist="1905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4682036" y="623172"/>
              <a:ext cx="137700" cy="1377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42938" rotWithShape="0" algn="ctr" dist="1905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9594000" y="0"/>
            <a:ext cx="2598000" cy="2141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705" name="Google Shape;7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000" y="-257250"/>
            <a:ext cx="4137250" cy="2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263" y="2298425"/>
            <a:ext cx="1684651" cy="168465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5"/>
          <p:cNvSpPr txBox="1"/>
          <p:nvPr/>
        </p:nvSpPr>
        <p:spPr>
          <a:xfrm>
            <a:off x="8889525" y="2736400"/>
            <a:ext cx="3000000" cy="64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NO VR</a:t>
            </a:r>
            <a:endParaRPr b="1" sz="3000">
              <a:solidFill>
                <a:srgbClr val="FF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708" name="Google Shape;7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2825" y="4354300"/>
            <a:ext cx="1595550" cy="15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5"/>
          <p:cNvSpPr txBox="1"/>
          <p:nvPr/>
        </p:nvSpPr>
        <p:spPr>
          <a:xfrm>
            <a:off x="8889525" y="4441225"/>
            <a:ext cx="2460300" cy="1246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FUNZIONA SU QUALSIASI DISPOSITIVO</a:t>
            </a:r>
            <a:endParaRPr b="1" sz="2300">
              <a:solidFill>
                <a:srgbClr val="FF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