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4"/>
  </p:sldMasterIdLst>
  <p:notesMasterIdLst>
    <p:notesMasterId r:id="rId11"/>
  </p:notesMasterIdLst>
  <p:handoutMasterIdLst>
    <p:handoutMasterId r:id="rId12"/>
  </p:handoutMasterIdLst>
  <p:sldIdLst>
    <p:sldId id="259" r:id="rId5"/>
    <p:sldId id="268" r:id="rId6"/>
    <p:sldId id="271" r:id="rId7"/>
    <p:sldId id="275" r:id="rId8"/>
    <p:sldId id="277" r:id="rId9"/>
    <p:sldId id="274" r:id="rId10"/>
  </p:sldIdLst>
  <p:sldSz cx="12192000" cy="6858000"/>
  <p:notesSz cx="6858000" cy="9144000"/>
  <p:defaultTextStyle>
    <a:defPPr>
      <a:defRPr lang="de-DE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Rübel" initials="SR" lastIdx="6" clrIdx="0">
    <p:extLst>
      <p:ext uri="{19B8F6BF-5375-455C-9EA6-DF929625EA0E}">
        <p15:presenceInfo xmlns:p15="http://schemas.microsoft.com/office/powerpoint/2012/main" userId="S::saru01@dfki.de::0b92ace0-13c9-4b42-9730-242ea436b2f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F75"/>
    <a:srgbClr val="C92254"/>
    <a:srgbClr val="D7E022"/>
    <a:srgbClr val="024877"/>
    <a:srgbClr val="84AC4E"/>
    <a:srgbClr val="502769"/>
    <a:srgbClr val="03804B"/>
    <a:srgbClr val="6762A2"/>
    <a:srgbClr val="BDBDBD"/>
    <a:srgbClr val="0D5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37" autoAdjust="0"/>
    <p:restoredTop sz="96047"/>
  </p:normalViewPr>
  <p:slideViewPr>
    <p:cSldViewPr snapToObjects="1">
      <p:cViewPr varScale="1">
        <p:scale>
          <a:sx n="141" d="100"/>
          <a:sy n="141" d="100"/>
        </p:scale>
        <p:origin x="190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CD58586-DA46-4585-914A-B9545ACEE27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0"/>
            <a:r>
              <a:rPr lang="de-DE" noProof="0"/>
              <a:t>Zweite Ebene</a:t>
            </a:r>
          </a:p>
          <a:p>
            <a:pPr lvl="0"/>
            <a:r>
              <a:rPr lang="de-DE" noProof="0"/>
              <a:t>Dritte Ebene</a:t>
            </a:r>
          </a:p>
          <a:p>
            <a:pPr lvl="0"/>
            <a:r>
              <a:rPr lang="de-DE" noProof="0"/>
              <a:t>Vierte Ebene</a:t>
            </a:r>
          </a:p>
          <a:p>
            <a:pPr lv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9581B4C-3AB1-49C3-8662-FB1C9B8FCAA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https://www.instagram.com/maass_unisb/" TargetMode="External"/><Relationship Id="rId3" Type="http://schemas.openxmlformats.org/officeDocument/2006/relationships/hyperlink" Target="http://bit.ly/wmaassLI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hyperlink" Target="mailto:Wolfgang.maass@dfki.de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bit.ly/issenwm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hyperlink" Target="https://twitter.com/wmaass" TargetMode="External"/><Relationship Id="rId9" Type="http://schemas.microsoft.com/office/2007/relationships/hdphoto" Target="../media/hdphoto2.wdp"/><Relationship Id="rId1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8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5"/>
          <a:stretch>
            <a:fillRect/>
          </a:stretch>
        </p:blipFill>
        <p:spPr bwMode="auto">
          <a:xfrm>
            <a:off x="0" y="19050"/>
            <a:ext cx="3024188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413" y="433388"/>
            <a:ext cx="9906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03712" y="1464660"/>
            <a:ext cx="5865713" cy="1437521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Data Science</a:t>
            </a:r>
            <a:br>
              <a:rPr lang="de-DE" dirty="0"/>
            </a:br>
            <a:r>
              <a:rPr lang="de-DE" sz="2400" dirty="0">
                <a:solidFill>
                  <a:schemeClr val="accent1"/>
                </a:solidFill>
              </a:rPr>
              <a:t>Summer Semester 2023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475038" y="3429000"/>
            <a:ext cx="5905324" cy="163735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de-DE" dirty="0">
                <a:latin typeface="Segoe UI"/>
                <a:cs typeface="Segoe UI"/>
              </a:rPr>
              <a:t>Prof. Dr.-Ing. habil oec. Wolfgang Maaß</a:t>
            </a:r>
          </a:p>
          <a:p>
            <a:pPr>
              <a:lnSpc>
                <a:spcPct val="100000"/>
              </a:lnSpc>
            </a:pPr>
            <a:r>
              <a:rPr lang="de-DE" dirty="0">
                <a:latin typeface="Segoe UI"/>
                <a:cs typeface="Segoe UI"/>
              </a:rPr>
              <a:t>Lehrstuhl für </a:t>
            </a:r>
          </a:p>
          <a:p>
            <a:pPr>
              <a:lnSpc>
                <a:spcPct val="100000"/>
              </a:lnSpc>
            </a:pPr>
            <a:r>
              <a:rPr lang="de-DE" dirty="0">
                <a:latin typeface="Segoe UI"/>
                <a:cs typeface="Segoe UI"/>
              </a:rPr>
              <a:t>Wirtschaftsinformatik und Informatik</a:t>
            </a:r>
          </a:p>
          <a:p>
            <a:pPr>
              <a:lnSpc>
                <a:spcPct val="100000"/>
              </a:lnSpc>
            </a:pPr>
            <a:r>
              <a:rPr lang="de-DE" dirty="0">
                <a:latin typeface="Segoe UI"/>
                <a:cs typeface="Segoe UI"/>
              </a:rPr>
              <a:t>Wissenschaftlicher Direktor DFKI</a:t>
            </a:r>
          </a:p>
        </p:txBody>
      </p:sp>
      <p:pic>
        <p:nvPicPr>
          <p:cNvPr id="7" name="Picture 2" descr="Logo">
            <a:extLst>
              <a:ext uri="{FF2B5EF4-FFF2-40B4-BE49-F238E27FC236}">
                <a16:creationId xmlns:a16="http://schemas.microsoft.com/office/drawing/2014/main" id="{54760667-8F11-8144-B3E9-A4E7A8484D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7109" y1="52539" x2="53711" y2="53711"/>
                        <a14:foregroundMark x1="53711" y1="53711" x2="63867" y2="52344"/>
                        <a14:foregroundMark x1="33203" y1="50195" x2="37109" y2="62305"/>
                        <a14:foregroundMark x1="37109" y1="62305" x2="52344" y2="61914"/>
                        <a14:foregroundMark x1="52344" y1="61914" x2="65234" y2="62109"/>
                        <a14:foregroundMark x1="65234" y1="62109" x2="64063" y2="49219"/>
                        <a14:foregroundMark x1="64063" y1="49219" x2="33203" y2="49414"/>
                        <a14:foregroundMark x1="63281" y1="37109" x2="62695" y2="45117"/>
                        <a14:foregroundMark x1="66016" y1="37109" x2="68359" y2="50391"/>
                        <a14:foregroundMark x1="68359" y1="50391" x2="67383" y2="59570"/>
                        <a14:foregroundMark x1="31445" y1="58984" x2="35352" y2="58594"/>
                        <a14:foregroundMark x1="31250" y1="57813" x2="33008" y2="54492"/>
                        <a14:foregroundMark x1="31641" y1="60156" x2="35742" y2="60156"/>
                        <a14:foregroundMark x1="66602" y1="57422" x2="66211" y2="59961"/>
                        <a14:foregroundMark x1="66602" y1="56836" x2="64648" y2="61523"/>
                        <a14:foregroundMark x1="68555" y1="57422" x2="68555" y2="59961"/>
                        <a14:foregroundMark x1="65625" y1="60938" x2="68945" y2="60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871" y="-145811"/>
            <a:ext cx="1862681" cy="18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10">
            <a:extLst>
              <a:ext uri="{FF2B5EF4-FFF2-40B4-BE49-F238E27FC236}">
                <a16:creationId xmlns:a16="http://schemas.microsoft.com/office/drawing/2014/main" id="{7BA349AA-340F-574E-BBE8-F860450654C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5517232"/>
            <a:ext cx="885415" cy="365125"/>
          </a:xfrm>
          <a:prstGeom prst="rect">
            <a:avLst/>
          </a:prstGeom>
        </p:spPr>
      </p:pic>
      <p:pic>
        <p:nvPicPr>
          <p:cNvPr id="10" name="Picture 2" descr="Logo">
            <a:extLst>
              <a:ext uri="{FF2B5EF4-FFF2-40B4-BE49-F238E27FC236}">
                <a16:creationId xmlns:a16="http://schemas.microsoft.com/office/drawing/2014/main" id="{7689DA9E-0DFB-8146-ADD0-1F9B2F120E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7109" y1="52539" x2="53711" y2="53711"/>
                        <a14:foregroundMark x1="53711" y1="53711" x2="63867" y2="52344"/>
                        <a14:foregroundMark x1="33203" y1="50195" x2="37109" y2="62305"/>
                        <a14:foregroundMark x1="37109" y1="62305" x2="52344" y2="61914"/>
                        <a14:foregroundMark x1="52344" y1="61914" x2="65234" y2="62109"/>
                        <a14:foregroundMark x1="65234" y1="62109" x2="64063" y2="49219"/>
                        <a14:foregroundMark x1="64063" y1="49219" x2="33203" y2="49414"/>
                        <a14:foregroundMark x1="63281" y1="37109" x2="62695" y2="45117"/>
                        <a14:foregroundMark x1="66016" y1="37109" x2="68359" y2="50391"/>
                        <a14:foregroundMark x1="68359" y1="50391" x2="67383" y2="59570"/>
                        <a14:foregroundMark x1="31445" y1="58984" x2="35352" y2="58594"/>
                        <a14:foregroundMark x1="31250" y1="57813" x2="33008" y2="54492"/>
                        <a14:foregroundMark x1="31641" y1="60156" x2="35742" y2="60156"/>
                        <a14:foregroundMark x1="66602" y1="57422" x2="66211" y2="59961"/>
                        <a14:foregroundMark x1="66602" y1="56836" x2="64648" y2="61523"/>
                        <a14:foregroundMark x1="68555" y1="57422" x2="68555" y2="59961"/>
                        <a14:foregroundMark x1="65625" y1="60938" x2="68945" y2="60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42" t="22899" r="21907" b="36107"/>
          <a:stretch/>
        </p:blipFill>
        <p:spPr bwMode="auto">
          <a:xfrm>
            <a:off x="3915784" y="5292725"/>
            <a:ext cx="1172584" cy="76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lgorithmic Bioinformatics">
            <a:extLst>
              <a:ext uri="{FF2B5EF4-FFF2-40B4-BE49-F238E27FC236}">
                <a16:creationId xmlns:a16="http://schemas.microsoft.com/office/drawing/2014/main" id="{54CDEAB4-C5E0-424A-97AE-D92949B44D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5517232"/>
            <a:ext cx="2088232" cy="36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337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9" userDrawn="1">
          <p15:clr>
            <a:srgbClr val="FBAE40"/>
          </p15:clr>
        </p15:guide>
        <p15:guide id="2" orient="horz" pos="3205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pos="5902" userDrawn="1">
          <p15:clr>
            <a:srgbClr val="FBAE40"/>
          </p15:clr>
        </p15:guide>
        <p15:guide id="5" pos="6634" userDrawn="1">
          <p15:clr>
            <a:srgbClr val="FBAE40"/>
          </p15:clr>
        </p15:guide>
        <p15:guide id="6" orient="horz" pos="1836" userDrawn="1">
          <p15:clr>
            <a:srgbClr val="FBAE40"/>
          </p15:clr>
        </p15:guide>
        <p15:guide id="7" orient="horz" pos="915" userDrawn="1">
          <p15:clr>
            <a:srgbClr val="FBAE40"/>
          </p15:clr>
        </p15:guide>
        <p15:guide id="8" orient="horz" pos="3334" userDrawn="1">
          <p15:clr>
            <a:srgbClr val="FBAE40"/>
          </p15:clr>
        </p15:guide>
        <p15:guide id="9" orient="horz" pos="3815" userDrawn="1">
          <p15:clr>
            <a:srgbClr val="FBAE40"/>
          </p15:clr>
        </p15:guide>
        <p15:guide id="10" orient="horz" pos="3890" userDrawn="1">
          <p15:clr>
            <a:srgbClr val="FBAE40"/>
          </p15:clr>
        </p15:guide>
        <p15:guide id="11" orient="horz" pos="42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eingerüc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439738" y="388938"/>
            <a:ext cx="9026992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 typeface="Lucida Grande"/>
              <a:buNone/>
              <a:defRPr sz="29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738" y="1124744"/>
            <a:ext cx="9688710" cy="4801394"/>
          </a:xfrm>
          <a:prstGeom prst="rect">
            <a:avLst/>
          </a:prstGeom>
        </p:spPr>
        <p:txBody>
          <a:bodyPr wrap="square" lIns="90000" tIns="46800">
            <a:noAutofit/>
          </a:bodyPr>
          <a:lstStyle>
            <a:lvl1pPr marL="268288" indent="-270000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  <a:tabLst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6000" indent="-270000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SzPct val="80000"/>
              <a:buFont typeface="System Font Regular"/>
              <a:buChar char="—"/>
              <a:tabLst>
                <a:tab pos="347663" algn="l"/>
                <a:tab pos="527050" algn="l"/>
              </a:tabLst>
              <a:defRPr sz="16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81063" indent="-300038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  <a:tabLst>
                <a:tab pos="354013" algn="l"/>
                <a:tab pos="750888" algn="l"/>
                <a:tab pos="1196975" algn="l"/>
              </a:tabLst>
              <a:defRPr sz="1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06500" indent="-312738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  <a:tabLst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3"/>
            <a:endParaRPr lang="en-GB" dirty="0"/>
          </a:p>
        </p:txBody>
      </p:sp>
      <p:sp>
        <p:nvSpPr>
          <p:cNvPr id="11" name="Fußzeilenplatzhalter 15"/>
          <p:cNvSpPr>
            <a:spLocks noGrp="1"/>
          </p:cNvSpPr>
          <p:nvPr>
            <p:ph type="ftr" sz="quarter" idx="11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Data Science – Summer Semester 2023 - </a:t>
            </a:r>
            <a:r>
              <a:rPr lang="de-DE" dirty="0">
                <a:latin typeface="Segoe UI"/>
                <a:cs typeface="Segoe UI"/>
              </a:rPr>
              <a:t>Prof. Wolfgang Maaß</a:t>
            </a:r>
            <a:r>
              <a:rPr lang="de-DE" dirty="0"/>
              <a:t> </a:t>
            </a:r>
          </a:p>
        </p:txBody>
      </p:sp>
      <p:sp>
        <p:nvSpPr>
          <p:cNvPr id="12" name="Foliennummernplatzhalter 16"/>
          <p:cNvSpPr>
            <a:spLocks noGrp="1"/>
          </p:cNvSpPr>
          <p:nvPr>
            <p:ph type="sldNum" sz="quarter" idx="12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D33876-A343-4AB0-AF59-3085283FF471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13" name="Datumsplatzhalter 17"/>
          <p:cNvSpPr>
            <a:spLocks noGrp="1"/>
          </p:cNvSpPr>
          <p:nvPr>
            <p:ph type="dt" sz="half" idx="13"/>
          </p:nvPr>
        </p:nvSpPr>
        <p:spPr>
          <a:xfrm>
            <a:off x="322263" y="6424613"/>
            <a:ext cx="13033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343F447D-18C7-4BD6-B08F-4152D8BD2FE5}" type="datetime1">
              <a:rPr lang="de-DE"/>
              <a:pPr>
                <a:defRPr/>
              </a:pPr>
              <a:t>26.06.23</a:t>
            </a:fld>
            <a:endParaRPr lang="de-DE" dirty="0"/>
          </a:p>
        </p:txBody>
      </p:sp>
      <p:pic>
        <p:nvPicPr>
          <p:cNvPr id="15" name="Picture 2" descr="Logo">
            <a:extLst>
              <a:ext uri="{FF2B5EF4-FFF2-40B4-BE49-F238E27FC236}">
                <a16:creationId xmlns:a16="http://schemas.microsoft.com/office/drawing/2014/main" id="{F4DE4FB6-C6E9-D947-92B4-9FEBC5A274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7109" y1="52539" x2="53711" y2="53711"/>
                        <a14:foregroundMark x1="53711" y1="53711" x2="63867" y2="52344"/>
                        <a14:foregroundMark x1="33203" y1="50195" x2="37109" y2="62305"/>
                        <a14:foregroundMark x1="37109" y1="62305" x2="52344" y2="61914"/>
                        <a14:foregroundMark x1="52344" y1="61914" x2="65234" y2="62109"/>
                        <a14:foregroundMark x1="65234" y1="62109" x2="64063" y2="49219"/>
                        <a14:foregroundMark x1="64063" y1="49219" x2="33203" y2="49414"/>
                        <a14:foregroundMark x1="63281" y1="37109" x2="62695" y2="45117"/>
                        <a14:foregroundMark x1="66016" y1="37109" x2="68359" y2="50391"/>
                        <a14:foregroundMark x1="68359" y1="50391" x2="67383" y2="59570"/>
                        <a14:foregroundMark x1="31445" y1="58984" x2="35352" y2="58594"/>
                        <a14:foregroundMark x1="31250" y1="57813" x2="33008" y2="54492"/>
                        <a14:foregroundMark x1="31641" y1="60156" x2="35742" y2="60156"/>
                        <a14:foregroundMark x1="66602" y1="57422" x2="66211" y2="59961"/>
                        <a14:foregroundMark x1="66602" y1="56836" x2="64648" y2="61523"/>
                        <a14:foregroundMark x1="68555" y1="57422" x2="68555" y2="59961"/>
                        <a14:foregroundMark x1="65625" y1="60938" x2="68945" y2="60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871" y="-145811"/>
            <a:ext cx="1862681" cy="18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platzhalter 26">
            <a:extLst>
              <a:ext uri="{FF2B5EF4-FFF2-40B4-BE49-F238E27FC236}">
                <a16:creationId xmlns:a16="http://schemas.microsoft.com/office/drawing/2014/main" id="{242A1112-5BF5-FC4D-A0F3-91C5770823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72862" y="5133950"/>
            <a:ext cx="1584176" cy="792188"/>
          </a:xfrm>
          <a:prstGeom prst="rect">
            <a:avLst/>
          </a:prstGeom>
        </p:spPr>
        <p:txBody>
          <a:bodyPr vert="horz" lIns="90000">
            <a:normAutofit/>
          </a:bodyPr>
          <a:lstStyle>
            <a:lvl1pPr marL="0" indent="0">
              <a:buFont typeface="Lucida Grande"/>
              <a:buNone/>
              <a:defRPr sz="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GB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511200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977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pos="255" userDrawn="1">
          <p15:clr>
            <a:srgbClr val="FBAE40"/>
          </p15:clr>
        </p15:guide>
        <p15:guide id="4" orient="horz" pos="709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9" pos="6380" userDrawn="1">
          <p15:clr>
            <a:srgbClr val="FBAE40"/>
          </p15:clr>
        </p15:guide>
        <p15:guide id="10" pos="7469" userDrawn="1">
          <p15:clr>
            <a:srgbClr val="FBAE40"/>
          </p15:clr>
        </p15:guide>
        <p15:guide id="11" pos="6463" userDrawn="1">
          <p15:clr>
            <a:srgbClr val="FBAE40"/>
          </p15:clr>
        </p15:guide>
        <p15:guide id="12" pos="277" userDrawn="1">
          <p15:clr>
            <a:srgbClr val="FBAE40"/>
          </p15:clr>
        </p15:guide>
        <p15:guide id="13" pos="514" userDrawn="1">
          <p15:clr>
            <a:srgbClr val="FBAE40"/>
          </p15:clr>
        </p15:guide>
        <p15:guide id="14" pos="1073" userDrawn="1">
          <p15:clr>
            <a:srgbClr val="FBAE40"/>
          </p15:clr>
        </p15:guide>
        <p15:guide id="15" pos="710" userDrawn="1">
          <p15:clr>
            <a:srgbClr val="FBAE40"/>
          </p15:clr>
        </p15:guide>
        <p15:guide id="16" pos="8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ohn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439738" y="388938"/>
            <a:ext cx="9026992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 typeface="Lucida Grande"/>
              <a:buNone/>
              <a:defRPr sz="29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Fußzeilenplatzhalter 15"/>
          <p:cNvSpPr>
            <a:spLocks noGrp="1"/>
          </p:cNvSpPr>
          <p:nvPr>
            <p:ph type="ftr" sz="quarter" idx="11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Data Science – Summer Semester 2023 - </a:t>
            </a:r>
            <a:r>
              <a:rPr lang="de-DE" dirty="0">
                <a:latin typeface="Segoe UI"/>
                <a:cs typeface="Segoe UI"/>
              </a:rPr>
              <a:t>Prof. Wolfgang Maaß</a:t>
            </a:r>
            <a:r>
              <a:rPr lang="de-DE" dirty="0"/>
              <a:t> </a:t>
            </a:r>
          </a:p>
        </p:txBody>
      </p:sp>
      <p:sp>
        <p:nvSpPr>
          <p:cNvPr id="12" name="Foliennummernplatzhalter 16"/>
          <p:cNvSpPr>
            <a:spLocks noGrp="1"/>
          </p:cNvSpPr>
          <p:nvPr>
            <p:ph type="sldNum" sz="quarter" idx="12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D33876-A343-4AB0-AF59-3085283FF471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13" name="Datumsplatzhalter 17"/>
          <p:cNvSpPr>
            <a:spLocks noGrp="1"/>
          </p:cNvSpPr>
          <p:nvPr>
            <p:ph type="dt" sz="half" idx="13"/>
          </p:nvPr>
        </p:nvSpPr>
        <p:spPr>
          <a:xfrm>
            <a:off x="322263" y="6424613"/>
            <a:ext cx="13033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343F447D-18C7-4BD6-B08F-4152D8BD2FE5}" type="datetime1">
              <a:rPr lang="de-DE"/>
              <a:pPr>
                <a:defRPr/>
              </a:pPr>
              <a:t>26.06.23</a:t>
            </a:fld>
            <a:endParaRPr lang="de-DE" dirty="0"/>
          </a:p>
        </p:txBody>
      </p:sp>
      <p:pic>
        <p:nvPicPr>
          <p:cNvPr id="15" name="Picture 2" descr="Logo">
            <a:extLst>
              <a:ext uri="{FF2B5EF4-FFF2-40B4-BE49-F238E27FC236}">
                <a16:creationId xmlns:a16="http://schemas.microsoft.com/office/drawing/2014/main" id="{F4DE4FB6-C6E9-D947-92B4-9FEBC5A274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7109" y1="52539" x2="53711" y2="53711"/>
                        <a14:foregroundMark x1="53711" y1="53711" x2="63867" y2="52344"/>
                        <a14:foregroundMark x1="33203" y1="50195" x2="37109" y2="62305"/>
                        <a14:foregroundMark x1="37109" y1="62305" x2="52344" y2="61914"/>
                        <a14:foregroundMark x1="52344" y1="61914" x2="65234" y2="62109"/>
                        <a14:foregroundMark x1="65234" y1="62109" x2="64063" y2="49219"/>
                        <a14:foregroundMark x1="64063" y1="49219" x2="33203" y2="49414"/>
                        <a14:foregroundMark x1="63281" y1="37109" x2="62695" y2="45117"/>
                        <a14:foregroundMark x1="66016" y1="37109" x2="68359" y2="50391"/>
                        <a14:foregroundMark x1="68359" y1="50391" x2="67383" y2="59570"/>
                        <a14:foregroundMark x1="31445" y1="58984" x2="35352" y2="58594"/>
                        <a14:foregroundMark x1="31250" y1="57813" x2="33008" y2="54492"/>
                        <a14:foregroundMark x1="31641" y1="60156" x2="35742" y2="60156"/>
                        <a14:foregroundMark x1="66602" y1="57422" x2="66211" y2="59961"/>
                        <a14:foregroundMark x1="66602" y1="56836" x2="64648" y2="61523"/>
                        <a14:foregroundMark x1="68555" y1="57422" x2="68555" y2="59961"/>
                        <a14:foregroundMark x1="65625" y1="60938" x2="68945" y2="60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871" y="-145811"/>
            <a:ext cx="1862681" cy="18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platzhalter 26">
            <a:extLst>
              <a:ext uri="{FF2B5EF4-FFF2-40B4-BE49-F238E27FC236}">
                <a16:creationId xmlns:a16="http://schemas.microsoft.com/office/drawing/2014/main" id="{242A1112-5BF5-FC4D-A0F3-91C5770823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72862" y="5133950"/>
            <a:ext cx="1584176" cy="792188"/>
          </a:xfrm>
          <a:prstGeom prst="rect">
            <a:avLst/>
          </a:prstGeom>
        </p:spPr>
        <p:txBody>
          <a:bodyPr vert="horz" lIns="90000">
            <a:normAutofit/>
          </a:bodyPr>
          <a:lstStyle>
            <a:lvl1pPr marL="0" indent="0">
              <a:buFont typeface="Lucida Grande"/>
              <a:buNone/>
              <a:defRPr sz="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GB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803918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977" userDrawn="1">
          <p15:clr>
            <a:srgbClr val="FBAE40"/>
          </p15:clr>
        </p15:guide>
        <p15:guide id="3" orient="horz" pos="255" userDrawn="1">
          <p15:clr>
            <a:srgbClr val="FBAE40"/>
          </p15:clr>
        </p15:guide>
        <p15:guide id="4" orient="horz" pos="709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9" pos="6380" userDrawn="1">
          <p15:clr>
            <a:srgbClr val="FBAE40"/>
          </p15:clr>
        </p15:guide>
        <p15:guide id="10" pos="7469" userDrawn="1">
          <p15:clr>
            <a:srgbClr val="FBAE40"/>
          </p15:clr>
        </p15:guide>
        <p15:guide id="11" pos="6463" userDrawn="1">
          <p15:clr>
            <a:srgbClr val="FBAE40"/>
          </p15:clr>
        </p15:guide>
        <p15:guide id="12" pos="27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Bild_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439738" y="388938"/>
            <a:ext cx="9026992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 typeface="Lucida Grande"/>
              <a:buNone/>
              <a:defRPr sz="29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Fußzeilenplatzhalter 15"/>
          <p:cNvSpPr>
            <a:spLocks noGrp="1"/>
          </p:cNvSpPr>
          <p:nvPr>
            <p:ph type="ftr" sz="quarter" idx="11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Data Science – Summer Semester 2023 - </a:t>
            </a:r>
            <a:r>
              <a:rPr lang="de-DE" dirty="0">
                <a:latin typeface="Segoe UI"/>
                <a:cs typeface="Segoe UI"/>
              </a:rPr>
              <a:t>Prof. Wolfgang Maaß</a:t>
            </a:r>
            <a:r>
              <a:rPr lang="de-DE" dirty="0"/>
              <a:t> </a:t>
            </a:r>
          </a:p>
        </p:txBody>
      </p:sp>
      <p:sp>
        <p:nvSpPr>
          <p:cNvPr id="12" name="Foliennummernplatzhalter 16"/>
          <p:cNvSpPr>
            <a:spLocks noGrp="1"/>
          </p:cNvSpPr>
          <p:nvPr>
            <p:ph type="sldNum" sz="quarter" idx="12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D33876-A343-4AB0-AF59-3085283FF471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13" name="Datumsplatzhalter 17"/>
          <p:cNvSpPr>
            <a:spLocks noGrp="1"/>
          </p:cNvSpPr>
          <p:nvPr>
            <p:ph type="dt" sz="half" idx="13"/>
          </p:nvPr>
        </p:nvSpPr>
        <p:spPr>
          <a:xfrm>
            <a:off x="322263" y="6424613"/>
            <a:ext cx="13033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343F447D-18C7-4BD6-B08F-4152D8BD2FE5}" type="datetime1">
              <a:rPr lang="de-DE"/>
              <a:pPr>
                <a:defRPr/>
              </a:pPr>
              <a:t>26.06.23</a:t>
            </a:fld>
            <a:endParaRPr lang="de-DE" dirty="0"/>
          </a:p>
        </p:txBody>
      </p:sp>
      <p:pic>
        <p:nvPicPr>
          <p:cNvPr id="15" name="Picture 2" descr="Logo">
            <a:extLst>
              <a:ext uri="{FF2B5EF4-FFF2-40B4-BE49-F238E27FC236}">
                <a16:creationId xmlns:a16="http://schemas.microsoft.com/office/drawing/2014/main" id="{F4DE4FB6-C6E9-D947-92B4-9FEBC5A274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7109" y1="52539" x2="53711" y2="53711"/>
                        <a14:foregroundMark x1="53711" y1="53711" x2="63867" y2="52344"/>
                        <a14:foregroundMark x1="33203" y1="50195" x2="37109" y2="62305"/>
                        <a14:foregroundMark x1="37109" y1="62305" x2="52344" y2="61914"/>
                        <a14:foregroundMark x1="52344" y1="61914" x2="65234" y2="62109"/>
                        <a14:foregroundMark x1="65234" y1="62109" x2="64063" y2="49219"/>
                        <a14:foregroundMark x1="64063" y1="49219" x2="33203" y2="49414"/>
                        <a14:foregroundMark x1="63281" y1="37109" x2="62695" y2="45117"/>
                        <a14:foregroundMark x1="66016" y1="37109" x2="68359" y2="50391"/>
                        <a14:foregroundMark x1="68359" y1="50391" x2="67383" y2="59570"/>
                        <a14:foregroundMark x1="31445" y1="58984" x2="35352" y2="58594"/>
                        <a14:foregroundMark x1="31250" y1="57813" x2="33008" y2="54492"/>
                        <a14:foregroundMark x1="31641" y1="60156" x2="35742" y2="60156"/>
                        <a14:foregroundMark x1="66602" y1="57422" x2="66211" y2="59961"/>
                        <a14:foregroundMark x1="66602" y1="56836" x2="64648" y2="61523"/>
                        <a14:foregroundMark x1="68555" y1="57422" x2="68555" y2="59961"/>
                        <a14:foregroundMark x1="65625" y1="60938" x2="68945" y2="60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871" y="-145811"/>
            <a:ext cx="1862681" cy="18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platzhalter 26">
            <a:extLst>
              <a:ext uri="{FF2B5EF4-FFF2-40B4-BE49-F238E27FC236}">
                <a16:creationId xmlns:a16="http://schemas.microsoft.com/office/drawing/2014/main" id="{242A1112-5BF5-FC4D-A0F3-91C5770823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56040" y="6021288"/>
            <a:ext cx="5400998" cy="221704"/>
          </a:xfrm>
          <a:prstGeom prst="rect">
            <a:avLst/>
          </a:prstGeom>
        </p:spPr>
        <p:txBody>
          <a:bodyPr vert="horz" lIns="90000">
            <a:normAutofit/>
          </a:bodyPr>
          <a:lstStyle>
            <a:lvl1pPr marL="0" indent="0">
              <a:buFont typeface="Lucida Grande"/>
              <a:buNone/>
              <a:defRPr sz="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E2E9D3A-C9CF-6142-9066-5AEE864C22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9738" y="1412776"/>
            <a:ext cx="5296222" cy="4513362"/>
          </a:xfrm>
          <a:prstGeom prst="rect">
            <a:avLst/>
          </a:prstGeom>
        </p:spPr>
        <p:txBody>
          <a:bodyPr wrap="square" lIns="90000" tIns="46800">
            <a:noAutofit/>
          </a:bodyPr>
          <a:lstStyle>
            <a:lvl1pPr marL="268288" indent="-270000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  <a:tabLst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6000" indent="-270000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SzPct val="80000"/>
              <a:buFont typeface="System Font Regular"/>
              <a:buChar char="—"/>
              <a:tabLst>
                <a:tab pos="347663" algn="l"/>
                <a:tab pos="527050" algn="l"/>
              </a:tabLst>
              <a:defRPr sz="16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81063" indent="-300038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  <a:tabLst>
                <a:tab pos="354013" algn="l"/>
                <a:tab pos="750888" algn="l"/>
                <a:tab pos="1196975" algn="l"/>
              </a:tabLst>
              <a:defRPr sz="1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06500" indent="-312738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  <a:tabLst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3"/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4A0CF-26B3-2349-BC75-7A322775B3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56040" y="1405067"/>
            <a:ext cx="5400998" cy="4530825"/>
          </a:xfrm>
          <a:prstGeom prst="rect">
            <a:avLst/>
          </a:prstGeom>
        </p:spPr>
        <p:txBody>
          <a:bodyPr/>
          <a:lstStyle>
            <a:lvl1pPr>
              <a:defRPr lang="de-DE" sz="2800" kern="1200" dirty="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0679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972" userDrawn="1">
          <p15:clr>
            <a:srgbClr val="FBAE40"/>
          </p15:clr>
        </p15:guide>
        <p15:guide id="3" orient="horz" pos="244" userDrawn="1">
          <p15:clr>
            <a:srgbClr val="FBAE40"/>
          </p15:clr>
        </p15:guide>
        <p15:guide id="4" orient="horz" pos="682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10" pos="7469" userDrawn="1">
          <p15:clr>
            <a:srgbClr val="FBAE40"/>
          </p15:clr>
        </p15:guide>
        <p15:guide id="12" pos="277" userDrawn="1">
          <p15:clr>
            <a:srgbClr val="FBAE40"/>
          </p15:clr>
        </p15:guide>
        <p15:guide id="13" pos="3613" userDrawn="1">
          <p15:clr>
            <a:srgbClr val="FBAE40"/>
          </p15:clr>
        </p15:guide>
        <p15:guide id="14" pos="4067" userDrawn="1">
          <p15:clr>
            <a:srgbClr val="FBAE40"/>
          </p15:clr>
        </p15:guide>
        <p15:guide id="15" orient="horz" pos="88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Bild_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439738" y="388938"/>
            <a:ext cx="9026992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 typeface="Lucida Grande"/>
              <a:buNone/>
              <a:defRPr sz="29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Fußzeilenplatzhalter 15"/>
          <p:cNvSpPr>
            <a:spLocks noGrp="1"/>
          </p:cNvSpPr>
          <p:nvPr>
            <p:ph type="ftr" sz="quarter" idx="11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Data Science – Summer Semester 2023 - </a:t>
            </a:r>
            <a:r>
              <a:rPr lang="de-DE" dirty="0">
                <a:latin typeface="Segoe UI"/>
                <a:cs typeface="Segoe UI"/>
              </a:rPr>
              <a:t>Prof. Wolfgang Maaß</a:t>
            </a:r>
            <a:r>
              <a:rPr lang="de-DE" dirty="0"/>
              <a:t> </a:t>
            </a:r>
          </a:p>
        </p:txBody>
      </p:sp>
      <p:sp>
        <p:nvSpPr>
          <p:cNvPr id="12" name="Foliennummernplatzhalter 16"/>
          <p:cNvSpPr>
            <a:spLocks noGrp="1"/>
          </p:cNvSpPr>
          <p:nvPr>
            <p:ph type="sldNum" sz="quarter" idx="12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D33876-A343-4AB0-AF59-3085283FF471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13" name="Datumsplatzhalter 17"/>
          <p:cNvSpPr>
            <a:spLocks noGrp="1"/>
          </p:cNvSpPr>
          <p:nvPr>
            <p:ph type="dt" sz="half" idx="13"/>
          </p:nvPr>
        </p:nvSpPr>
        <p:spPr>
          <a:xfrm>
            <a:off x="322263" y="6424613"/>
            <a:ext cx="13033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343F447D-18C7-4BD6-B08F-4152D8BD2FE5}" type="datetime1">
              <a:rPr lang="de-DE"/>
              <a:pPr>
                <a:defRPr/>
              </a:pPr>
              <a:t>26.06.23</a:t>
            </a:fld>
            <a:endParaRPr lang="de-DE" dirty="0"/>
          </a:p>
        </p:txBody>
      </p:sp>
      <p:pic>
        <p:nvPicPr>
          <p:cNvPr id="15" name="Picture 2" descr="Logo">
            <a:extLst>
              <a:ext uri="{FF2B5EF4-FFF2-40B4-BE49-F238E27FC236}">
                <a16:creationId xmlns:a16="http://schemas.microsoft.com/office/drawing/2014/main" id="{F4DE4FB6-C6E9-D947-92B4-9FEBC5A274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7109" y1="52539" x2="53711" y2="53711"/>
                        <a14:foregroundMark x1="53711" y1="53711" x2="63867" y2="52344"/>
                        <a14:foregroundMark x1="33203" y1="50195" x2="37109" y2="62305"/>
                        <a14:foregroundMark x1="37109" y1="62305" x2="52344" y2="61914"/>
                        <a14:foregroundMark x1="52344" y1="61914" x2="65234" y2="62109"/>
                        <a14:foregroundMark x1="65234" y1="62109" x2="64063" y2="49219"/>
                        <a14:foregroundMark x1="64063" y1="49219" x2="33203" y2="49414"/>
                        <a14:foregroundMark x1="63281" y1="37109" x2="62695" y2="45117"/>
                        <a14:foregroundMark x1="66016" y1="37109" x2="68359" y2="50391"/>
                        <a14:foregroundMark x1="68359" y1="50391" x2="67383" y2="59570"/>
                        <a14:foregroundMark x1="31445" y1="58984" x2="35352" y2="58594"/>
                        <a14:foregroundMark x1="31250" y1="57813" x2="33008" y2="54492"/>
                        <a14:foregroundMark x1="31641" y1="60156" x2="35742" y2="60156"/>
                        <a14:foregroundMark x1="66602" y1="57422" x2="66211" y2="59961"/>
                        <a14:foregroundMark x1="66602" y1="56836" x2="64648" y2="61523"/>
                        <a14:foregroundMark x1="68555" y1="57422" x2="68555" y2="59961"/>
                        <a14:foregroundMark x1="65625" y1="60938" x2="68945" y2="60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871" y="-145811"/>
            <a:ext cx="1862681" cy="18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platzhalter 26">
            <a:extLst>
              <a:ext uri="{FF2B5EF4-FFF2-40B4-BE49-F238E27FC236}">
                <a16:creationId xmlns:a16="http://schemas.microsoft.com/office/drawing/2014/main" id="{242A1112-5BF5-FC4D-A0F3-91C5770823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738" y="6031012"/>
            <a:ext cx="5295900" cy="191643"/>
          </a:xfrm>
          <a:prstGeom prst="rect">
            <a:avLst/>
          </a:prstGeom>
        </p:spPr>
        <p:txBody>
          <a:bodyPr vert="horz" lIns="90000">
            <a:normAutofit/>
          </a:bodyPr>
          <a:lstStyle>
            <a:lvl1pPr marL="0" indent="0">
              <a:buFont typeface="Lucida Grande"/>
              <a:buNone/>
              <a:defRPr sz="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E2E9D3A-C9CF-6142-9066-5AEE864C22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6363" y="1427957"/>
            <a:ext cx="5400675" cy="4513362"/>
          </a:xfrm>
          <a:prstGeom prst="rect">
            <a:avLst/>
          </a:prstGeom>
        </p:spPr>
        <p:txBody>
          <a:bodyPr wrap="square" lIns="90000" tIns="46800">
            <a:noAutofit/>
          </a:bodyPr>
          <a:lstStyle>
            <a:lvl1pPr marL="268288" indent="-270000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  <a:tabLst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6000" indent="-270000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SzPct val="80000"/>
              <a:buFont typeface="System Font Regular"/>
              <a:buChar char="—"/>
              <a:tabLst>
                <a:tab pos="347663" algn="l"/>
                <a:tab pos="527050" algn="l"/>
              </a:tabLst>
              <a:defRPr sz="16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81063" indent="-300038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  <a:tabLst>
                <a:tab pos="354013" algn="l"/>
                <a:tab pos="750888" algn="l"/>
                <a:tab pos="1196975" algn="l"/>
              </a:tabLst>
              <a:defRPr sz="1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06500" indent="-312738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  <a:tabLst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3"/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4A0CF-26B3-2349-BC75-7A322775B3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9738" y="1419226"/>
            <a:ext cx="5295900" cy="4530825"/>
          </a:xfrm>
          <a:prstGeom prst="rect">
            <a:avLst/>
          </a:prstGeom>
        </p:spPr>
        <p:txBody>
          <a:bodyPr/>
          <a:lstStyle>
            <a:lvl1pPr>
              <a:defRPr lang="de-DE" sz="2800" kern="1200" dirty="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889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972" userDrawn="1">
          <p15:clr>
            <a:srgbClr val="FBAE40"/>
          </p15:clr>
        </p15:guide>
        <p15:guide id="3" orient="horz" pos="244" userDrawn="1">
          <p15:clr>
            <a:srgbClr val="FBAE40"/>
          </p15:clr>
        </p15:guide>
        <p15:guide id="4" orient="horz" pos="682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10" pos="7469" userDrawn="1">
          <p15:clr>
            <a:srgbClr val="FBAE40"/>
          </p15:clr>
        </p15:guide>
        <p15:guide id="12" pos="277" userDrawn="1">
          <p15:clr>
            <a:srgbClr val="FBAE40"/>
          </p15:clr>
        </p15:guide>
        <p15:guide id="13" pos="3613" userDrawn="1">
          <p15:clr>
            <a:srgbClr val="FBAE40"/>
          </p15:clr>
        </p15:guide>
        <p15:guide id="14" pos="4067" userDrawn="1">
          <p15:clr>
            <a:srgbClr val="FBAE40"/>
          </p15:clr>
        </p15:guide>
        <p15:guide id="15" orient="horz" pos="88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ufzählung eingerüc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rgbClr val="024877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ußzeilenplatzhalter 15"/>
          <p:cNvSpPr>
            <a:spLocks noGrp="1"/>
          </p:cNvSpPr>
          <p:nvPr>
            <p:ph type="ftr" sz="quarter" idx="11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Data Science – Summer Semester 2023 - </a:t>
            </a:r>
            <a:r>
              <a:rPr lang="de-DE" dirty="0">
                <a:latin typeface="Segoe UI"/>
                <a:cs typeface="Segoe UI"/>
              </a:rPr>
              <a:t>Prof. Wolfgang Maaß</a:t>
            </a:r>
            <a:r>
              <a:rPr lang="de-DE" dirty="0"/>
              <a:t> </a:t>
            </a:r>
          </a:p>
        </p:txBody>
      </p:sp>
      <p:sp>
        <p:nvSpPr>
          <p:cNvPr id="12" name="Foliennummernplatzhalter 16"/>
          <p:cNvSpPr>
            <a:spLocks noGrp="1"/>
          </p:cNvSpPr>
          <p:nvPr>
            <p:ph type="sldNum" sz="quarter" idx="12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D33876-A343-4AB0-AF59-3085283FF471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13" name="Datumsplatzhalter 17"/>
          <p:cNvSpPr>
            <a:spLocks noGrp="1"/>
          </p:cNvSpPr>
          <p:nvPr>
            <p:ph type="dt" sz="half" idx="13"/>
          </p:nvPr>
        </p:nvSpPr>
        <p:spPr>
          <a:xfrm>
            <a:off x="322263" y="6424613"/>
            <a:ext cx="13033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343F447D-18C7-4BD6-B08F-4152D8BD2FE5}" type="datetime1">
              <a:rPr lang="de-DE"/>
              <a:pPr>
                <a:defRPr/>
              </a:pPr>
              <a:t>26.06.23</a:t>
            </a:fld>
            <a:endParaRPr lang="de-DE" dirty="0"/>
          </a:p>
        </p:txBody>
      </p:sp>
      <p:sp>
        <p:nvSpPr>
          <p:cNvPr id="30" name="Textfeld 6">
            <a:extLst>
              <a:ext uri="{FF2B5EF4-FFF2-40B4-BE49-F238E27FC236}">
                <a16:creationId xmlns:a16="http://schemas.microsoft.com/office/drawing/2014/main" id="{9484B70F-58EF-CE49-8B13-1FB31D77D0D9}"/>
              </a:ext>
            </a:extLst>
          </p:cNvPr>
          <p:cNvSpPr txBox="1"/>
          <p:nvPr userDrawn="1"/>
        </p:nvSpPr>
        <p:spPr>
          <a:xfrm>
            <a:off x="1100511" y="4752465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bit.ly/wmaassLI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1" name="Textfeld 7">
            <a:extLst>
              <a:ext uri="{FF2B5EF4-FFF2-40B4-BE49-F238E27FC236}">
                <a16:creationId xmlns:a16="http://schemas.microsoft.com/office/drawing/2014/main" id="{6F35B8CF-56F3-764A-B2D4-DCA915B8FAF7}"/>
              </a:ext>
            </a:extLst>
          </p:cNvPr>
          <p:cNvSpPr txBox="1"/>
          <p:nvPr userDrawn="1"/>
        </p:nvSpPr>
        <p:spPr>
          <a:xfrm>
            <a:off x="1123883" y="5373441"/>
            <a:ext cx="2032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https://twitter.com/wmaass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4" name="Textfeld 12">
            <a:extLst>
              <a:ext uri="{FF2B5EF4-FFF2-40B4-BE49-F238E27FC236}">
                <a16:creationId xmlns:a16="http://schemas.microsoft.com/office/drawing/2014/main" id="{8E5C228F-B5A1-9145-9F0B-5164A87BD5B8}"/>
              </a:ext>
            </a:extLst>
          </p:cNvPr>
          <p:cNvSpPr txBox="1"/>
          <p:nvPr userDrawn="1"/>
        </p:nvSpPr>
        <p:spPr>
          <a:xfrm>
            <a:off x="4177835" y="5326116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bit.ly/issenwm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6" name="Textfeld 15">
            <a:extLst>
              <a:ext uri="{FF2B5EF4-FFF2-40B4-BE49-F238E27FC236}">
                <a16:creationId xmlns:a16="http://schemas.microsoft.com/office/drawing/2014/main" id="{7BCC3F70-0D7A-4E46-B435-13B0985C6803}"/>
              </a:ext>
            </a:extLst>
          </p:cNvPr>
          <p:cNvSpPr txBox="1"/>
          <p:nvPr userDrawn="1"/>
        </p:nvSpPr>
        <p:spPr>
          <a:xfrm>
            <a:off x="4162773" y="4741432"/>
            <a:ext cx="19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wolfgang.maass@dfki.de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FE2A52-95C7-EF42-AB40-DB8CB9EAAC2D}"/>
              </a:ext>
            </a:extLst>
          </p:cNvPr>
          <p:cNvSpPr txBox="1"/>
          <p:nvPr userDrawn="1"/>
        </p:nvSpPr>
        <p:spPr>
          <a:xfrm>
            <a:off x="357846" y="1333500"/>
            <a:ext cx="91662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None/>
            </a:pPr>
            <a:r>
              <a:rPr lang="en-US" sz="1600" b="1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Prof. </a:t>
            </a:r>
            <a:r>
              <a:rPr lang="en-US" sz="1600" b="1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habil</a:t>
            </a:r>
            <a:r>
              <a:rPr lang="en-US" sz="1600" b="1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600" b="1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oec</a:t>
            </a:r>
            <a:r>
              <a:rPr lang="en-US" sz="1600" b="1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Dr.-Ing. Wolfgang </a:t>
            </a:r>
            <a:r>
              <a:rPr lang="en-US" sz="1600" b="1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Maaß</a:t>
            </a:r>
            <a:br>
              <a:rPr lang="en-US" sz="18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br>
              <a:rPr lang="en-US" sz="18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lang="en-US" sz="16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Professor </a:t>
            </a:r>
            <a:r>
              <a:rPr lang="en-US" sz="16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für</a:t>
            </a:r>
            <a:r>
              <a:rPr lang="en-US" sz="16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Wirtschaftsinformatik</a:t>
            </a:r>
            <a:endParaRPr lang="en-US" sz="1600" kern="1200" dirty="0">
              <a:solidFill>
                <a:schemeClr val="tx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lv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None/>
            </a:pPr>
            <a:r>
              <a:rPr lang="en-US" sz="12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Fakultät</a:t>
            </a:r>
            <a:r>
              <a:rPr lang="en-US" sz="12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für</a:t>
            </a:r>
            <a:r>
              <a:rPr lang="en-US" sz="12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Empirische</a:t>
            </a:r>
            <a:r>
              <a:rPr lang="en-US" sz="12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Humanwissenschaften</a:t>
            </a:r>
            <a:r>
              <a:rPr lang="en-US" sz="12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und </a:t>
            </a:r>
            <a:r>
              <a:rPr lang="en-US" sz="12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Wirtschaftwissenschaft</a:t>
            </a:r>
            <a:endParaRPr lang="en-US" sz="1200" kern="1200" dirty="0">
              <a:solidFill>
                <a:schemeClr val="tx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lv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None/>
            </a:pPr>
            <a:endParaRPr lang="en-US" sz="1800" kern="1200" dirty="0">
              <a:solidFill>
                <a:schemeClr val="tx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lv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None/>
            </a:pPr>
            <a:r>
              <a:rPr lang="en-US" sz="16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Professor </a:t>
            </a:r>
            <a:r>
              <a:rPr lang="en-US" sz="16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für</a:t>
            </a:r>
            <a:r>
              <a:rPr lang="en-US" sz="16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Informatik</a:t>
            </a:r>
            <a:r>
              <a:rPr lang="en-US" sz="16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(</a:t>
            </a:r>
            <a:r>
              <a:rPr lang="en-US" sz="16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kooptiert</a:t>
            </a:r>
            <a:r>
              <a:rPr lang="en-US" sz="16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)</a:t>
            </a:r>
          </a:p>
          <a:p>
            <a:pPr marL="0" lv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None/>
            </a:pPr>
            <a:r>
              <a:rPr lang="en-US" sz="12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Fakultät</a:t>
            </a:r>
            <a:r>
              <a:rPr lang="en-US" sz="12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für</a:t>
            </a:r>
            <a:r>
              <a:rPr lang="en-US" sz="12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Mathematik</a:t>
            </a:r>
            <a:r>
              <a:rPr lang="en-US" sz="12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und </a:t>
            </a:r>
            <a:r>
              <a:rPr lang="en-US" sz="12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Informatik</a:t>
            </a:r>
            <a:br>
              <a:rPr lang="en-US" sz="18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br>
              <a:rPr lang="en-US" sz="18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lang="en-US" sz="16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Wissenschaftlicher</a:t>
            </a:r>
            <a:r>
              <a:rPr lang="en-US" sz="16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Direktor</a:t>
            </a:r>
            <a:br>
              <a:rPr lang="en-US" sz="16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lang="en-US" sz="16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Deutsches</a:t>
            </a:r>
            <a:r>
              <a:rPr lang="en-US" sz="16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Forschungszentrum</a:t>
            </a:r>
            <a:r>
              <a:rPr lang="en-US" sz="16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für</a:t>
            </a:r>
            <a:r>
              <a:rPr lang="en-US" sz="16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Künstliche</a:t>
            </a:r>
            <a:r>
              <a:rPr lang="en-US" sz="16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Intelligenz</a:t>
            </a:r>
            <a:r>
              <a:rPr lang="en-US" sz="16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(DFKI)</a:t>
            </a:r>
          </a:p>
          <a:p>
            <a:pPr lvl="0"/>
            <a:endParaRPr lang="en-GB" dirty="0">
              <a:latin typeface=""/>
            </a:endParaRPr>
          </a:p>
        </p:txBody>
      </p:sp>
      <p:pic>
        <p:nvPicPr>
          <p:cNvPr id="23" name="Grafik 18">
            <a:extLst>
              <a:ext uri="{FF2B5EF4-FFF2-40B4-BE49-F238E27FC236}">
                <a16:creationId xmlns:a16="http://schemas.microsoft.com/office/drawing/2014/main" id="{1CC9D142-4CFF-F24F-A426-12E5A79F7B9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20" y="3657882"/>
            <a:ext cx="885415" cy="365125"/>
          </a:xfrm>
          <a:prstGeom prst="rect">
            <a:avLst/>
          </a:prstGeom>
        </p:spPr>
      </p:pic>
      <p:pic>
        <p:nvPicPr>
          <p:cNvPr id="24" name="Picture 2" descr="Logo">
            <a:extLst>
              <a:ext uri="{FF2B5EF4-FFF2-40B4-BE49-F238E27FC236}">
                <a16:creationId xmlns:a16="http://schemas.microsoft.com/office/drawing/2014/main" id="{A1961C8E-0186-0A49-8C23-0FB590B48E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7109" y1="52539" x2="53711" y2="53711"/>
                        <a14:foregroundMark x1="53711" y1="53711" x2="63867" y2="52344"/>
                        <a14:foregroundMark x1="33203" y1="50195" x2="37109" y2="62305"/>
                        <a14:foregroundMark x1="37109" y1="62305" x2="52344" y2="61914"/>
                        <a14:foregroundMark x1="52344" y1="61914" x2="65234" y2="62109"/>
                        <a14:foregroundMark x1="65234" y1="62109" x2="64063" y2="49219"/>
                        <a14:foregroundMark x1="64063" y1="49219" x2="33203" y2="49414"/>
                        <a14:foregroundMark x1="63281" y1="37109" x2="62695" y2="45117"/>
                        <a14:foregroundMark x1="66016" y1="37109" x2="68359" y2="50391"/>
                        <a14:foregroundMark x1="68359" y1="50391" x2="67383" y2="59570"/>
                        <a14:foregroundMark x1="31445" y1="58984" x2="35352" y2="58594"/>
                        <a14:foregroundMark x1="31250" y1="57813" x2="33008" y2="54492"/>
                        <a14:foregroundMark x1="31641" y1="60156" x2="35742" y2="60156"/>
                        <a14:foregroundMark x1="66602" y1="57422" x2="66211" y2="59961"/>
                        <a14:foregroundMark x1="66602" y1="56836" x2="64648" y2="61523"/>
                        <a14:foregroundMark x1="68555" y1="57422" x2="68555" y2="59961"/>
                        <a14:foregroundMark x1="65625" y1="60938" x2="68945" y2="60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056" y="1484784"/>
            <a:ext cx="1862681" cy="18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Algorithmic Bioinformatics">
            <a:extLst>
              <a:ext uri="{FF2B5EF4-FFF2-40B4-BE49-F238E27FC236}">
                <a16:creationId xmlns:a16="http://schemas.microsoft.com/office/drawing/2014/main" id="{DB58FA77-FC8E-D24E-AAAE-48F9B14124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120" y="2865794"/>
            <a:ext cx="2088232" cy="36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hteck 9">
            <a:extLst>
              <a:ext uri="{FF2B5EF4-FFF2-40B4-BE49-F238E27FC236}">
                <a16:creationId xmlns:a16="http://schemas.microsoft.com/office/drawing/2014/main" id="{929BA621-BC7C-EB48-BCC8-7F3D15490C83}"/>
              </a:ext>
            </a:extLst>
          </p:cNvPr>
          <p:cNvSpPr/>
          <p:nvPr userDrawn="1"/>
        </p:nvSpPr>
        <p:spPr>
          <a:xfrm>
            <a:off x="469032" y="5085184"/>
            <a:ext cx="11315600" cy="685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Bild 2" descr="download.png">
            <a:extLst>
              <a:ext uri="{FF2B5EF4-FFF2-40B4-BE49-F238E27FC236}">
                <a16:creationId xmlns:a16="http://schemas.microsoft.com/office/drawing/2014/main" id="{734B59B6-536E-1A44-9CC0-8197A95DD2B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9" y="5276254"/>
            <a:ext cx="355864" cy="355864"/>
          </a:xfrm>
          <a:prstGeom prst="rect">
            <a:avLst/>
          </a:prstGeom>
        </p:spPr>
      </p:pic>
      <p:sp>
        <p:nvSpPr>
          <p:cNvPr id="37" name="Textfeld 6">
            <a:extLst>
              <a:ext uri="{FF2B5EF4-FFF2-40B4-BE49-F238E27FC236}">
                <a16:creationId xmlns:a16="http://schemas.microsoft.com/office/drawing/2014/main" id="{FFF99A6C-33EE-8C48-9337-D19AB8216B8E}"/>
              </a:ext>
            </a:extLst>
          </p:cNvPr>
          <p:cNvSpPr txBox="1"/>
          <p:nvPr userDrawn="1"/>
        </p:nvSpPr>
        <p:spPr>
          <a:xfrm>
            <a:off x="1233209" y="5278140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bit.ly/wmaassLI</a:t>
            </a:r>
            <a:r>
              <a:rPr lang="en-US" sz="1200" dirty="0"/>
              <a:t> </a:t>
            </a:r>
          </a:p>
        </p:txBody>
      </p:sp>
      <p:sp>
        <p:nvSpPr>
          <p:cNvPr id="38" name="Textfeld 12">
            <a:extLst>
              <a:ext uri="{FF2B5EF4-FFF2-40B4-BE49-F238E27FC236}">
                <a16:creationId xmlns:a16="http://schemas.microsoft.com/office/drawing/2014/main" id="{6B18DA52-B44D-A042-8CF2-CC4628DAB19A}"/>
              </a:ext>
            </a:extLst>
          </p:cNvPr>
          <p:cNvSpPr txBox="1"/>
          <p:nvPr userDrawn="1"/>
        </p:nvSpPr>
        <p:spPr>
          <a:xfrm>
            <a:off x="6240015" y="529723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5"/>
              </a:rPr>
              <a:t>bit.ly/issenwm</a:t>
            </a:r>
            <a:r>
              <a:rPr lang="en-US" sz="1200" dirty="0"/>
              <a:t> </a:t>
            </a:r>
          </a:p>
        </p:txBody>
      </p:sp>
      <p:pic>
        <p:nvPicPr>
          <p:cNvPr id="39" name="Bild 13" descr="open_mail-512.png">
            <a:extLst>
              <a:ext uri="{FF2B5EF4-FFF2-40B4-BE49-F238E27FC236}">
                <a16:creationId xmlns:a16="http://schemas.microsoft.com/office/drawing/2014/main" id="{1541792F-5945-6940-AEA2-F3BC5E0CC96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864" y="5267107"/>
            <a:ext cx="360038" cy="360038"/>
          </a:xfrm>
          <a:prstGeom prst="rect">
            <a:avLst/>
          </a:prstGeom>
        </p:spPr>
      </p:pic>
      <p:sp>
        <p:nvSpPr>
          <p:cNvPr id="40" name="Textfeld 15">
            <a:extLst>
              <a:ext uri="{FF2B5EF4-FFF2-40B4-BE49-F238E27FC236}">
                <a16:creationId xmlns:a16="http://schemas.microsoft.com/office/drawing/2014/main" id="{92DDAADA-35ED-B14F-81E5-0B19323B5369}"/>
              </a:ext>
            </a:extLst>
          </p:cNvPr>
          <p:cNvSpPr txBox="1"/>
          <p:nvPr userDrawn="1"/>
        </p:nvSpPr>
        <p:spPr>
          <a:xfrm>
            <a:off x="3332839" y="5267107"/>
            <a:ext cx="19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6"/>
              </a:rPr>
              <a:t>wolfgang.maass@dfki.de</a:t>
            </a:r>
            <a:r>
              <a:rPr lang="en-US" sz="1200" dirty="0"/>
              <a:t> </a:t>
            </a:r>
          </a:p>
        </p:txBody>
      </p:sp>
      <p:sp>
        <p:nvSpPr>
          <p:cNvPr id="41" name="Rechteck 21">
            <a:extLst>
              <a:ext uri="{FF2B5EF4-FFF2-40B4-BE49-F238E27FC236}">
                <a16:creationId xmlns:a16="http://schemas.microsoft.com/office/drawing/2014/main" id="{0FCD6FC9-6460-954D-AEDD-FBE8410B06BF}"/>
              </a:ext>
            </a:extLst>
          </p:cNvPr>
          <p:cNvSpPr/>
          <p:nvPr userDrawn="1"/>
        </p:nvSpPr>
        <p:spPr>
          <a:xfrm>
            <a:off x="8414281" y="5289584"/>
            <a:ext cx="3010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>
                <a:hlinkClick r:id="rId13"/>
              </a:rPr>
              <a:t>https://</a:t>
            </a:r>
            <a:r>
              <a:rPr lang="de-DE" sz="1200" dirty="0" err="1">
                <a:hlinkClick r:id="rId13"/>
              </a:rPr>
              <a:t>www.instagram.com</a:t>
            </a:r>
            <a:r>
              <a:rPr lang="de-DE" sz="1200" dirty="0">
                <a:hlinkClick r:id="rId13"/>
              </a:rPr>
              <a:t>/</a:t>
            </a:r>
            <a:r>
              <a:rPr lang="de-DE" sz="1200" dirty="0" err="1">
                <a:hlinkClick r:id="rId13"/>
              </a:rPr>
              <a:t>maass_unisb</a:t>
            </a:r>
            <a:r>
              <a:rPr lang="de-DE" sz="1200" dirty="0">
                <a:hlinkClick r:id="rId13"/>
              </a:rPr>
              <a:t>/</a:t>
            </a:r>
            <a:endParaRPr lang="de-DE" sz="12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DD9CB34E-8AC9-A646-A176-DB4925604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021" y="5267107"/>
            <a:ext cx="359812" cy="35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F173E2D1-C3A6-3D4D-A39A-971E9E39AB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648" y="5204677"/>
            <a:ext cx="476672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00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03" userDrawn="1">
          <p15:clr>
            <a:srgbClr val="FBAE40"/>
          </p15:clr>
        </p15:guide>
        <p15:guide id="3" orient="horz" pos="236" userDrawn="1">
          <p15:clr>
            <a:srgbClr val="FBAE40"/>
          </p15:clr>
        </p15:guide>
        <p15:guide id="4" orient="horz" pos="680" userDrawn="1">
          <p15:clr>
            <a:srgbClr val="FBAE40"/>
          </p15:clr>
        </p15:guide>
        <p15:guide id="5" orient="horz" pos="3657" userDrawn="1">
          <p15:clr>
            <a:srgbClr val="FBAE40"/>
          </p15:clr>
        </p15:guide>
        <p15:guide id="6" orient="horz" pos="3793" userDrawn="1">
          <p15:clr>
            <a:srgbClr val="FBAE40"/>
          </p15:clr>
        </p15:guide>
        <p15:guide id="7" orient="horz" pos="840" userDrawn="1">
          <p15:clr>
            <a:srgbClr val="FBAE40"/>
          </p15:clr>
        </p15:guide>
        <p15:guide id="8" orient="horz" pos="3903" userDrawn="1">
          <p15:clr>
            <a:srgbClr val="FBAE40"/>
          </p15:clr>
        </p15:guide>
        <p15:guide id="9" pos="28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1 - Gelb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2740"/>
            <a:ext cx="12192000" cy="6262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192000" cy="596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4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2745414"/>
            <a:ext cx="12203113" cy="695618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3000">
                <a:solidFill>
                  <a:srgbClr val="01283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ußzeilenplatzhalter 15"/>
          <p:cNvSpPr>
            <a:spLocks noGrp="1"/>
          </p:cNvSpPr>
          <p:nvPr>
            <p:ph type="ftr" sz="quarter" idx="14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Data Science – Summer Semester 2023 - </a:t>
            </a:r>
            <a:r>
              <a:rPr lang="de-DE" dirty="0">
                <a:latin typeface="Segoe UI"/>
                <a:cs typeface="Segoe UI"/>
              </a:rPr>
              <a:t>Prof. Wolfgang Maaß</a:t>
            </a:r>
            <a:r>
              <a:rPr lang="de-DE" dirty="0"/>
              <a:t> </a:t>
            </a:r>
          </a:p>
        </p:txBody>
      </p:sp>
      <p:sp>
        <p:nvSpPr>
          <p:cNvPr id="8" name="Foliennummernplatzhalter 16"/>
          <p:cNvSpPr>
            <a:spLocks noGrp="1"/>
          </p:cNvSpPr>
          <p:nvPr>
            <p:ph type="sldNum" sz="quarter" idx="15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E08903F-90EC-4A68-9771-93E1A14EF685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9" name="Datumsplatzhalter 17"/>
          <p:cNvSpPr>
            <a:spLocks noGrp="1"/>
          </p:cNvSpPr>
          <p:nvPr>
            <p:ph type="dt" sz="half" idx="16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66860AB-BFA1-491A-8EF6-6D0ADBE81FA7}" type="datetime1">
              <a:rPr lang="de-DE"/>
              <a:pPr>
                <a:defRPr/>
              </a:pPr>
              <a:t>26.06.23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559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2 -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0" y="0"/>
            <a:ext cx="12192000" cy="6262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192000" cy="596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1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4499" y="2745412"/>
            <a:ext cx="12198614" cy="695619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3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Fußzeilenplatzhalter 15"/>
          <p:cNvSpPr>
            <a:spLocks noGrp="1"/>
          </p:cNvSpPr>
          <p:nvPr>
            <p:ph type="ftr" sz="quarter" idx="14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Data Science – Summer Semester 2023 - </a:t>
            </a:r>
            <a:r>
              <a:rPr lang="de-DE" dirty="0">
                <a:latin typeface="Segoe UI"/>
                <a:cs typeface="Segoe UI"/>
              </a:rPr>
              <a:t>Prof. Wolfgang Maaß</a:t>
            </a:r>
            <a:r>
              <a:rPr lang="de-DE" dirty="0"/>
              <a:t> </a:t>
            </a:r>
          </a:p>
        </p:txBody>
      </p:sp>
      <p:sp>
        <p:nvSpPr>
          <p:cNvPr id="20" name="Foliennummernplatzhalter 16"/>
          <p:cNvSpPr>
            <a:spLocks noGrp="1"/>
          </p:cNvSpPr>
          <p:nvPr>
            <p:ph type="sldNum" sz="quarter" idx="15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E08903F-90EC-4A68-9771-93E1A14EF685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21" name="Datumsplatzhalter 17"/>
          <p:cNvSpPr>
            <a:spLocks noGrp="1"/>
          </p:cNvSpPr>
          <p:nvPr>
            <p:ph type="dt" sz="half" idx="16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66860AB-BFA1-491A-8EF6-6D0ADBE81FA7}" type="datetime1">
              <a:rPr lang="de-DE"/>
              <a:pPr>
                <a:defRPr/>
              </a:pPr>
              <a:t>26.06.23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96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3 - Blau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0" y="0"/>
            <a:ext cx="12192000" cy="6262688"/>
          </a:xfrm>
          <a:prstGeom prst="rect">
            <a:avLst/>
          </a:prstGeom>
          <a:solidFill>
            <a:srgbClr val="01283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192000" cy="596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1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4499" y="2745412"/>
            <a:ext cx="12198614" cy="695619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3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Fußzeilenplatzhalter 15"/>
          <p:cNvSpPr>
            <a:spLocks noGrp="1"/>
          </p:cNvSpPr>
          <p:nvPr>
            <p:ph type="ftr" sz="quarter" idx="14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Data Science – Summer Semester 2023 - </a:t>
            </a:r>
            <a:r>
              <a:rPr lang="de-DE" dirty="0">
                <a:latin typeface="Segoe UI"/>
                <a:cs typeface="Segoe UI"/>
              </a:rPr>
              <a:t>Prof. Wolfgang Maaß</a:t>
            </a:r>
            <a:r>
              <a:rPr lang="de-DE" dirty="0"/>
              <a:t> </a:t>
            </a:r>
          </a:p>
        </p:txBody>
      </p:sp>
      <p:sp>
        <p:nvSpPr>
          <p:cNvPr id="20" name="Foliennummernplatzhalter 16"/>
          <p:cNvSpPr>
            <a:spLocks noGrp="1"/>
          </p:cNvSpPr>
          <p:nvPr>
            <p:ph type="sldNum" sz="quarter" idx="15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E08903F-90EC-4A68-9771-93E1A14EF685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21" name="Datumsplatzhalter 17"/>
          <p:cNvSpPr>
            <a:spLocks noGrp="1"/>
          </p:cNvSpPr>
          <p:nvPr>
            <p:ph type="dt" sz="half" idx="16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66860AB-BFA1-491A-8EF6-6D0ADBE81FA7}" type="datetime1">
              <a:rPr lang="de-DE"/>
              <a:pPr>
                <a:defRPr/>
              </a:pPr>
              <a:t>26.06.23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70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de-DE"/>
              <a:t>Datum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de-DE" dirty="0"/>
              <a:t>Fußzeile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9C26CF26-809F-407B-9122-BBEFC90D682E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5" r:id="rId2"/>
    <p:sldLayoutId id="2147483890" r:id="rId3"/>
    <p:sldLayoutId id="2147483891" r:id="rId4"/>
    <p:sldLayoutId id="2147483893" r:id="rId5"/>
    <p:sldLayoutId id="2147483889" r:id="rId6"/>
    <p:sldLayoutId id="2147483867" r:id="rId7"/>
    <p:sldLayoutId id="2147483874" r:id="rId8"/>
    <p:sldLayoutId id="2147483877" r:id="rId9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AF00-3CF1-7444-B2BB-09800C168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3712" y="1464660"/>
            <a:ext cx="7776864" cy="1437521"/>
          </a:xfrm>
        </p:spPr>
        <p:txBody>
          <a:bodyPr/>
          <a:lstStyle/>
          <a:p>
            <a:r>
              <a:rPr lang="de-DE" dirty="0"/>
              <a:t>Data Science</a:t>
            </a:r>
            <a:br>
              <a:rPr lang="de-DE" dirty="0"/>
            </a:br>
            <a:r>
              <a:rPr lang="de-DE" sz="2400" dirty="0">
                <a:solidFill>
                  <a:schemeClr val="accent1"/>
                </a:solidFill>
              </a:rPr>
              <a:t>Summer Semester 2023</a:t>
            </a:r>
            <a:br>
              <a:rPr lang="de-DE" sz="2400" dirty="0">
                <a:solidFill>
                  <a:schemeClr val="accent1"/>
                </a:solidFill>
              </a:rPr>
            </a:br>
            <a:r>
              <a:rPr lang="de-DE" sz="2600" dirty="0"/>
              <a:t>Towards Language Model-based Identification of Market Segments and Fostering of Business Clusters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10798B41-BE7B-2A43-B178-E25A13787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75038" y="3429000"/>
            <a:ext cx="5905324" cy="163735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de-DE" dirty="0">
                <a:latin typeface="Segoe UI"/>
                <a:cs typeface="Segoe UI"/>
              </a:rPr>
              <a:t>Nicola Müller</a:t>
            </a:r>
          </a:p>
          <a:p>
            <a:r>
              <a:rPr lang="de-DE" dirty="0">
                <a:latin typeface="Segoe UI"/>
                <a:cs typeface="Segoe UI"/>
              </a:rPr>
              <a:t>Robert Leist</a:t>
            </a:r>
          </a:p>
          <a:p>
            <a:r>
              <a:rPr lang="de-DE" dirty="0">
                <a:latin typeface="Segoe UI"/>
                <a:cs typeface="Segoe UI"/>
              </a:rPr>
              <a:t>Paul Eichler</a:t>
            </a:r>
          </a:p>
          <a:p>
            <a:r>
              <a:rPr lang="de-DE" dirty="0">
                <a:latin typeface="Segoe UI"/>
                <a:cs typeface="Segoe UI"/>
              </a:rPr>
              <a:t>Tobias Recktenwald</a:t>
            </a:r>
          </a:p>
          <a:p>
            <a:r>
              <a:rPr lang="de-DE" dirty="0">
                <a:latin typeface="Segoe UI"/>
                <a:cs typeface="Segoe UI"/>
              </a:rPr>
              <a:t>Hameed Nazari</a:t>
            </a:r>
          </a:p>
          <a:p>
            <a:pPr>
              <a:lnSpc>
                <a:spcPct val="100000"/>
              </a:lnSpc>
            </a:pPr>
            <a:endParaRPr lang="de-DE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3903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E4F6CC-4A03-5819-5897-60E0AA1830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DE"/>
              <a:t>The Goal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6C98F-70B7-CD5E-40CA-3C8E534E7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/>
              <a:t>Automatically group companies in Saarland</a:t>
            </a:r>
          </a:p>
          <a:p>
            <a:endParaRPr lang="en-DE"/>
          </a:p>
          <a:p>
            <a:r>
              <a:rPr lang="en-DE"/>
              <a:t>Identification of market segments</a:t>
            </a:r>
          </a:p>
          <a:p>
            <a:endParaRPr lang="en-DE"/>
          </a:p>
          <a:p>
            <a:r>
              <a:rPr lang="en-DE"/>
              <a:t>Fostering of business clusters</a:t>
            </a:r>
          </a:p>
          <a:p>
            <a:endParaRPr lang="en-DE"/>
          </a:p>
          <a:p>
            <a:r>
              <a:rPr lang="en-DE"/>
              <a:t>Present results with a user-friendly 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19799-4F63-7AB2-29A8-CB1FF712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Data Science – Summer Semester 2023 - </a:t>
            </a:r>
            <a:r>
              <a:rPr lang="de-DE" dirty="0">
                <a:latin typeface="Segoe UI"/>
                <a:cs typeface="Segoe UI"/>
              </a:rPr>
              <a:t>Prof. Wolfgang Maaß</a:t>
            </a:r>
            <a:r>
              <a:rPr lang="de-DE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1396C-07A1-BE18-C3CB-A855A7C5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33876-A343-4AB0-AF59-3085283FF471}" type="slidenum">
              <a:rPr lang="de-DE" altLang="de-DE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122F95-F03C-AE52-554A-7B69E6BA221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fld id="{343F447D-18C7-4BD6-B08F-4152D8BD2FE5}" type="datetime1">
              <a:rPr lang="de-DE"/>
              <a:pPr>
                <a:defRPr/>
              </a:pPr>
              <a:t>26.06.23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188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84C05D-F03F-119B-6C5E-7B7C685F17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DE"/>
              <a:t>Using Language to Represent 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D67E7-4EC5-29D0-00A8-AB4E85DAE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b="1"/>
              <a:t>Data points: </a:t>
            </a:r>
            <a:r>
              <a:rPr lang="en-DE"/>
              <a:t>Publicly available descriptions</a:t>
            </a:r>
          </a:p>
          <a:p>
            <a:pPr marL="0" indent="0">
              <a:buNone/>
            </a:pPr>
            <a:r>
              <a:rPr lang="en-DE"/>
              <a:t> </a:t>
            </a:r>
          </a:p>
          <a:p>
            <a:r>
              <a:rPr lang="en-DE"/>
              <a:t>Contain most relevant information</a:t>
            </a:r>
          </a:p>
          <a:p>
            <a:endParaRPr lang="en-DE"/>
          </a:p>
          <a:p>
            <a:r>
              <a:rPr lang="en-DE"/>
              <a:t>Free</a:t>
            </a:r>
          </a:p>
          <a:p>
            <a:endParaRPr lang="en-DE"/>
          </a:p>
          <a:p>
            <a:r>
              <a:rPr lang="en-DE"/>
              <a:t>No feature selection</a:t>
            </a:r>
          </a:p>
          <a:p>
            <a:endParaRPr lang="en-DE"/>
          </a:p>
          <a:p>
            <a:r>
              <a:rPr lang="en-DE"/>
              <a:t>Can be encoded using language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310BC-E8E9-C0C9-6B3B-182387C8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Data Science – Summer Semester 2023 - </a:t>
            </a:r>
            <a:r>
              <a:rPr lang="de-DE" dirty="0">
                <a:latin typeface="Segoe UI"/>
                <a:cs typeface="Segoe UI"/>
              </a:rPr>
              <a:t>Prof. Wolfgang Maaß</a:t>
            </a:r>
            <a:r>
              <a:rPr lang="de-DE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CDA8D-71BD-B190-192B-87F46C74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33876-A343-4AB0-AF59-3085283FF471}" type="slidenum">
              <a:rPr lang="de-DE" altLang="de-DE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55BCB8F-3EF8-C15A-E3F3-6D4F51D549C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fld id="{343F447D-18C7-4BD6-B08F-4152D8BD2FE5}" type="datetime1">
              <a:rPr lang="de-DE"/>
              <a:pPr>
                <a:defRPr/>
              </a:pPr>
              <a:t>26.06.23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646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8A6DAE-643A-ABC6-AEB0-C58CEC8E1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DE"/>
              <a:t>Our Approach: Market Segmentation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68543-0993-BE3C-0634-B4F724EF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Data Science – Summer Semester 2023 - </a:t>
            </a:r>
            <a:r>
              <a:rPr lang="de-DE" dirty="0">
                <a:latin typeface="Segoe UI"/>
                <a:cs typeface="Segoe UI"/>
              </a:rPr>
              <a:t>Prof. Wolfgang Maaß</a:t>
            </a:r>
            <a:r>
              <a:rPr lang="de-DE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FE0A6-FCA3-19AB-FF64-51EBADF5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33876-A343-4AB0-AF59-3085283FF471}" type="slidenum">
              <a:rPr lang="de-DE" altLang="de-DE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7F16AD4-BD9A-DB21-E29D-383AA6524D4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fld id="{343F447D-18C7-4BD6-B08F-4152D8BD2FE5}" type="datetime1">
              <a:rPr lang="de-DE"/>
              <a:pPr>
                <a:defRPr/>
              </a:pPr>
              <a:t>26.06.23</a:t>
            </a:fld>
            <a:endParaRPr lang="de-DE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7B05905-7104-44EE-EB68-46895A4A34F4}"/>
              </a:ext>
            </a:extLst>
          </p:cNvPr>
          <p:cNvSpPr/>
          <p:nvPr/>
        </p:nvSpPr>
        <p:spPr>
          <a:xfrm>
            <a:off x="3777965" y="1340768"/>
            <a:ext cx="4680520" cy="72008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Collect Company Descriptions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7BB56E3-CEB7-BADC-22FB-D655B915888F}"/>
              </a:ext>
            </a:extLst>
          </p:cNvPr>
          <p:cNvSpPr/>
          <p:nvPr/>
        </p:nvSpPr>
        <p:spPr>
          <a:xfrm>
            <a:off x="3782885" y="2484413"/>
            <a:ext cx="4680520" cy="72008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Encode Descriptions using Language Models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EDF00D3-FDB9-8DE8-6BBC-1C7FB86FE9D2}"/>
              </a:ext>
            </a:extLst>
          </p:cNvPr>
          <p:cNvSpPr/>
          <p:nvPr/>
        </p:nvSpPr>
        <p:spPr>
          <a:xfrm>
            <a:off x="3793114" y="3632477"/>
            <a:ext cx="4680520" cy="72008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Project into Low-dimensional Space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7DDAB95-AC51-0881-58D2-21B00927DAC5}"/>
              </a:ext>
            </a:extLst>
          </p:cNvPr>
          <p:cNvSpPr/>
          <p:nvPr/>
        </p:nvSpPr>
        <p:spPr>
          <a:xfrm>
            <a:off x="3798824" y="4762434"/>
            <a:ext cx="4680520" cy="72008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Apply Clustering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3FA3F9-CEF8-9948-EAD3-4D9C78B56521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118225" y="2060848"/>
            <a:ext cx="4920" cy="423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18F663-B071-74B7-A2FB-57867F8C95C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123145" y="3204493"/>
            <a:ext cx="10229" cy="427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59757E-5348-8526-302B-2C30FDA1ECA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133374" y="4352557"/>
            <a:ext cx="5710" cy="409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9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8A6DAE-643A-ABC6-AEB0-C58CEC8E1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DE"/>
              <a:t>Our Approach: Market Segmentation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68543-0993-BE3C-0634-B4F724EF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Data Science – Summer Semester 2023 - </a:t>
            </a:r>
            <a:r>
              <a:rPr lang="de-DE" dirty="0">
                <a:latin typeface="Segoe UI"/>
                <a:cs typeface="Segoe UI"/>
              </a:rPr>
              <a:t>Prof. Wolfgang Maaß</a:t>
            </a:r>
            <a:r>
              <a:rPr lang="de-DE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FE0A6-FCA3-19AB-FF64-51EBADF5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33876-A343-4AB0-AF59-3085283FF471}" type="slidenum">
              <a:rPr lang="de-DE" altLang="de-DE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7F16AD4-BD9A-DB21-E29D-383AA6524D4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fld id="{343F447D-18C7-4BD6-B08F-4152D8BD2FE5}" type="datetime1">
              <a:rPr lang="de-DE"/>
              <a:pPr>
                <a:defRPr/>
              </a:pPr>
              <a:t>26.06.23</a:t>
            </a:fld>
            <a:endParaRPr lang="de-DE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7B05905-7104-44EE-EB68-46895A4A34F4}"/>
              </a:ext>
            </a:extLst>
          </p:cNvPr>
          <p:cNvSpPr/>
          <p:nvPr/>
        </p:nvSpPr>
        <p:spPr>
          <a:xfrm>
            <a:off x="3777965" y="1340768"/>
            <a:ext cx="4680520" cy="72008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Description of New Company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7BB56E3-CEB7-BADC-22FB-D655B915888F}"/>
              </a:ext>
            </a:extLst>
          </p:cNvPr>
          <p:cNvSpPr/>
          <p:nvPr/>
        </p:nvSpPr>
        <p:spPr>
          <a:xfrm>
            <a:off x="3782885" y="2484413"/>
            <a:ext cx="4680520" cy="72008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Insert into Clustering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EDF00D3-FDB9-8DE8-6BBC-1C7FB86FE9D2}"/>
              </a:ext>
            </a:extLst>
          </p:cNvPr>
          <p:cNvSpPr/>
          <p:nvPr/>
        </p:nvSpPr>
        <p:spPr>
          <a:xfrm>
            <a:off x="3793114" y="3632477"/>
            <a:ext cx="4680520" cy="72008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Identify Most Similar Company in Cluster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7DDAB95-AC51-0881-58D2-21B00927DAC5}"/>
              </a:ext>
            </a:extLst>
          </p:cNvPr>
          <p:cNvSpPr/>
          <p:nvPr/>
        </p:nvSpPr>
        <p:spPr>
          <a:xfrm>
            <a:off x="3798824" y="4762434"/>
            <a:ext cx="4680520" cy="72008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Recommend Location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3FA3F9-CEF8-9948-EAD3-4D9C78B56521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118225" y="2060848"/>
            <a:ext cx="4920" cy="423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18F663-B071-74B7-A2FB-57867F8C95C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123145" y="3204493"/>
            <a:ext cx="10229" cy="427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59757E-5348-8526-302B-2C30FDA1ECA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133374" y="4352557"/>
            <a:ext cx="5710" cy="409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17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459303-103D-95B3-8425-6AB3AD2299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DE"/>
              <a:t>The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B0904-9F79-D4C2-B745-4F509565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5DDED-7B00-2AC3-6DBB-40177D5A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Data Science – Summer Semester 2023 - </a:t>
            </a:r>
            <a:r>
              <a:rPr lang="de-DE" dirty="0">
                <a:latin typeface="Segoe UI"/>
                <a:cs typeface="Segoe UI"/>
              </a:rPr>
              <a:t>Prof. Wolfgang Maaß</a:t>
            </a:r>
            <a:r>
              <a:rPr lang="de-DE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6E6A3-B026-2CEB-6406-BABB34C0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33876-A343-4AB0-AF59-3085283FF471}" type="slidenum">
              <a:rPr lang="de-DE" altLang="de-DE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5E2028-D1B2-492C-85AC-4E6038F00C2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fld id="{343F447D-18C7-4BD6-B08F-4152D8BD2FE5}" type="datetime1">
              <a:rPr lang="de-DE"/>
              <a:pPr>
                <a:defRPr/>
              </a:pPr>
              <a:t>26.06.23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7711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aching_template_new" id="{D7F6FB24-EF83-0A4A-9A9B-5211650C8538}" vid="{A4E2DE9A-224E-6A47-9F76-858BCF9D44B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9889A5D47D5674E97AC8A7E57BDB660" ma:contentTypeVersion="4" ma:contentTypeDescription="Ein neues Dokument erstellen." ma:contentTypeScope="" ma:versionID="6967f55723b6afd854b291898e4cfccd">
  <xsd:schema xmlns:xsd="http://www.w3.org/2001/XMLSchema" xmlns:xs="http://www.w3.org/2001/XMLSchema" xmlns:p="http://schemas.microsoft.com/office/2006/metadata/properties" xmlns:ns2="b42938cf-9075-4789-8a6b-4655f262cdf9" xmlns:ns3="4b412f68-5538-4687-ba33-04cd53680bba" targetNamespace="http://schemas.microsoft.com/office/2006/metadata/properties" ma:root="true" ma:fieldsID="4610edd26425c8fd5132ca6a3b537f74" ns2:_="" ns3:_="">
    <xsd:import namespace="b42938cf-9075-4789-8a6b-4655f262cdf9"/>
    <xsd:import namespace="4b412f68-5538-4687-ba33-04cd53680b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2938cf-9075-4789-8a6b-4655f262cd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412f68-5538-4687-ba33-04cd53680b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7E74D4-754A-4A54-90E1-07BC947B95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8A4F56-9A35-4F35-B336-E15523187B5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DE6C88-0EF0-4811-965C-1F1D2D8ADC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2938cf-9075-4789-8a6b-4655f262cdf9"/>
    <ds:schemaRef ds:uri="4b412f68-5538-4687-ba33-04cd53680b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1_Office-Design</Template>
  <TotalTime>235</TotalTime>
  <Words>186</Words>
  <Application>Microsoft Macintosh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Lucida Grande</vt:lpstr>
      <vt:lpstr>Segoe UI</vt:lpstr>
      <vt:lpstr>System Font Regular</vt:lpstr>
      <vt:lpstr>Verdana</vt:lpstr>
      <vt:lpstr>1_Office-Design</vt:lpstr>
      <vt:lpstr>Data Science Summer Semester 2023 Towards Language Model-based Identification of Market Segments and Fostering of Business Clusters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Maxx Richard Rahman</dc:creator>
  <cp:lastModifiedBy>Nicola Müller</cp:lastModifiedBy>
  <cp:revision>370</cp:revision>
  <dcterms:created xsi:type="dcterms:W3CDTF">2022-04-21T09:04:33Z</dcterms:created>
  <dcterms:modified xsi:type="dcterms:W3CDTF">2023-06-26T07:46:35Z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0x010100A9889A5D47D5674E97AC8A7E57BDB660</vt:lpwstr>
  </property>
</Properties>
</file>