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9" r:id="rId4"/>
    <p:sldId id="265" r:id="rId5"/>
    <p:sldId id="266" r:id="rId6"/>
    <p:sldId id="267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E5BE1-13F3-EC4D-9118-E211040DBD0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59A85-FF51-F948-98AF-410BCBD0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9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3DA7-036E-8FFA-13F5-14898D861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A733B-9A48-CE51-4ABE-4A60E675F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4FB0-A493-1798-C502-2790DD4C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203E3-B3D0-694A-795F-1B4D6FC7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BD44A-70F5-C905-8E8B-ABC91488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1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905F-DCD5-BDFB-5E39-EADAB775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84248-9790-5148-180F-F81803CD1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76167-60A4-626A-3C6F-E79795C8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7963-9345-929D-F463-FF8390EC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498D-EE27-1AC1-A3A3-6BFC38D1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3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011C1-7641-166C-9A68-EBE04C6E6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C59BB-24D6-51EC-006E-1C90A94D3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74AF-A2F9-F46A-FDE1-34A86BF2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F80CB-C080-5790-B8B4-0B56D29C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E5FFE-37CC-9F6E-C425-7888D302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8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153A-57EA-EC27-A682-A1061808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1D15-BBD7-9BC2-7CEB-392A14BC5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7C62-6A3D-B187-5293-DCADE842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9E72-8FB3-D7AC-23A0-371F472E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FACC-4844-6CBD-5BEF-77E04BE1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6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4EE5-9EA5-CD4C-0A19-B1F828A1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109D9-1C3B-6AB6-AA12-A1F53254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F89F-61D2-8F44-BB5E-FAC0F9C6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5BECB-309A-E399-8001-CB029842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A7106-E06A-0968-D3A7-F60F29E9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C0BD-586C-E787-029F-8218E1CC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01E4-C899-16C8-D6A8-A0EDD057A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160B9-5F56-64D9-5AB9-8011371C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032AC-B3F2-83B1-A0E8-B89ACCA8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477AA-FCF0-1D48-4332-9786F74B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780F1-6B18-6C83-16CA-D0B408E5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8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1F02-FC5B-9EB7-E049-49530DA9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C2D58-239A-E718-1FD7-C7CF7170D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CE2D5-D591-E3EC-78DD-311AF64CD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8AE9D-5FC6-C496-7ED3-8C872AB1E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B516B-72E0-BE28-D622-E9F43A661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4DAF9-C140-F8C5-8D37-1998DACC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C1120-E55C-65CB-109C-6E4839BB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9672F-BB0B-14A6-CDC1-702FD9C5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0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1B9C-BCEC-EF2C-725D-F4760859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285FD-87EC-7476-64BB-DE9C26B8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AA16C-B22C-43DF-DC66-618BE243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1FD85-C1F8-C70F-6B83-3271A09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1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28BFF-8F26-73AB-731B-F1DB7670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6F71C-B36B-5ECB-F6C0-FEB63662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4DA69-E0F8-584F-D2E1-E923EA2E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9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DDCE-80AB-EC5D-5580-42F13C53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C1AB-392E-7A51-703B-3423AE36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2B773-3555-CBBB-3149-0C5FBFC6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8E903-4236-1CC0-4F20-10C1E216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1219C-4DCE-6DD6-EA57-5B5BFC05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63D1D-CCC6-3117-AD23-88150CC5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F960-8D06-D457-8876-450DE754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0C0EC-79D5-394C-635A-0A9F565C1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FB380-465D-67B4-2A00-08677403F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18F39-CCAC-F147-8A8A-F74DE34A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ABFA2-581E-5098-60CE-1E91A7A1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74BE8-B238-FA08-5EAE-5C546921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42216-77AA-2A3D-2340-4097A1F2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F975E-7FC0-B544-C8EB-7F7425549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38204-E036-BCF7-2387-21978BF23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B04E3-67BE-7830-3A85-65AA79A8F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F91E6-ACFC-1222-1C1B-E9B328A73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9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23.10.2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66A3CF-F747-3BF3-064B-4C1E68412AA6}"/>
              </a:ext>
            </a:extLst>
          </p:cNvPr>
          <p:cNvSpPr txBox="1"/>
          <p:nvPr/>
        </p:nvSpPr>
        <p:spPr>
          <a:xfrm>
            <a:off x="2850078" y="1555667"/>
            <a:ext cx="6293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Roboto" panose="02000000000000000000" pitchFamily="2" charset="0"/>
                <a:ea typeface="Roboto" panose="02000000000000000000" pitchFamily="2" charset="0"/>
              </a:rPr>
              <a:t>MLxOSSA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134DE-9595-1BDE-4EC1-5EE282988757}"/>
              </a:ext>
            </a:extLst>
          </p:cNvPr>
          <p:cNvSpPr txBox="1"/>
          <p:nvPr/>
        </p:nvSpPr>
        <p:spPr>
          <a:xfrm>
            <a:off x="3270472" y="2633353"/>
            <a:ext cx="6335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Machine learning for open source code scan </a:t>
            </a:r>
          </a:p>
        </p:txBody>
      </p:sp>
    </p:spTree>
    <p:extLst>
      <p:ext uri="{BB962C8B-B14F-4D97-AF65-F5344CB8AC3E}">
        <p14:creationId xmlns:p14="http://schemas.microsoft.com/office/powerpoint/2010/main" val="1806084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F78B-F857-4C03-90A8-EB599512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Experimental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AA7B-F197-4224-8A1F-286C34831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DecisionTreeClassifier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the addition of irrelevant features does not influence the result.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33% of the dataset is used as test-set, while the best combination of parameters is decided with a 3-fold cross validation in the train-set (66% of the dataset).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 objective function to be maximized is the f1-score, to cope imbalance between benign and malicious packages.  </a:t>
            </a:r>
          </a:p>
          <a:p>
            <a:r>
              <a:rPr lang="en-US" sz="2800" b="0" i="0" u="none" strike="noStrike" cap="none" dirty="0"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The number of iterations in the Bayesian optimization is set to 25.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0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/>
          <p:nvPr/>
        </p:nvSpPr>
        <p:spPr>
          <a:xfrm>
            <a:off x="5088579" y="715282"/>
            <a:ext cx="300449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Packages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collection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10354094" y="2083309"/>
            <a:ext cx="1837906" cy="39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Dataset split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8221873" y="5036659"/>
            <a:ext cx="2245562" cy="39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Prior</a:t>
            </a:r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Knowledge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7980750" y="4271280"/>
            <a:ext cx="1408914" cy="70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Train data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labelled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6427774" y="5967443"/>
            <a:ext cx="3008827" cy="39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Parameters</a:t>
            </a:r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</a:t>
            </a:r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space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5850138" y="3856869"/>
            <a:ext cx="2061603" cy="39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Bayes</a:t>
            </a:r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</a:t>
            </a:r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Inference</a:t>
            </a:r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3961558" y="4365097"/>
            <a:ext cx="1266904" cy="39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Posterior</a:t>
            </a:r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4043932" y="5081041"/>
            <a:ext cx="2081724" cy="70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Objective</a:t>
            </a:r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</a:t>
            </a:r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function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1016794" y="3700289"/>
            <a:ext cx="2841184" cy="70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Decision</a:t>
            </a:r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Rule/ Best set of </a:t>
            </a:r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parametrs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2056925" y="1147044"/>
            <a:ext cx="5858601" cy="39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</a:t>
            </a:r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Is</a:t>
            </a:r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</a:t>
            </a:r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it</a:t>
            </a:r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</a:t>
            </a:r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malicious</a:t>
            </a:r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? Y/</a:t>
            </a:r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N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6292499" y="4376220"/>
            <a:ext cx="436206" cy="40712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984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1898681" y="4403778"/>
            <a:ext cx="436206" cy="40712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984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cxnSp>
        <p:nvCxnSpPr>
          <p:cNvPr id="227" name="Google Shape;227;p9"/>
          <p:cNvCxnSpPr/>
          <p:nvPr/>
        </p:nvCxnSpPr>
        <p:spPr>
          <a:xfrm rot="10800000">
            <a:off x="6736939" y="4572472"/>
            <a:ext cx="1284783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28" name="Google Shape;228;p9"/>
          <p:cNvCxnSpPr>
            <a:cxnSpLocks/>
            <a:stCxn id="216" idx="1"/>
          </p:cNvCxnSpPr>
          <p:nvPr/>
        </p:nvCxnSpPr>
        <p:spPr>
          <a:xfrm flipH="1" flipV="1">
            <a:off x="6789408" y="4686632"/>
            <a:ext cx="1432465" cy="548844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30" name="Google Shape;230;p9"/>
          <p:cNvCxnSpPr>
            <a:cxnSpLocks/>
          </p:cNvCxnSpPr>
          <p:nvPr/>
        </p:nvCxnSpPr>
        <p:spPr>
          <a:xfrm flipH="1" flipV="1">
            <a:off x="6594455" y="4810898"/>
            <a:ext cx="1047366" cy="119750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31" name="Google Shape;231;p9"/>
          <p:cNvCxnSpPr/>
          <p:nvPr/>
        </p:nvCxnSpPr>
        <p:spPr>
          <a:xfrm rot="10800000">
            <a:off x="5225912" y="4572472"/>
            <a:ext cx="1005884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32" name="Google Shape;232;p9"/>
          <p:cNvCxnSpPr>
            <a:cxnSpLocks/>
          </p:cNvCxnSpPr>
          <p:nvPr/>
        </p:nvCxnSpPr>
        <p:spPr>
          <a:xfrm flipH="1">
            <a:off x="2444891" y="4572472"/>
            <a:ext cx="1631089" cy="730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33" name="Google Shape;233;p9"/>
          <p:cNvCxnSpPr/>
          <p:nvPr/>
        </p:nvCxnSpPr>
        <p:spPr>
          <a:xfrm rot="10800000">
            <a:off x="2418146" y="4731043"/>
            <a:ext cx="1657833" cy="6193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35" name="Google Shape;235;p9"/>
          <p:cNvSpPr/>
          <p:nvPr/>
        </p:nvSpPr>
        <p:spPr>
          <a:xfrm>
            <a:off x="2056925" y="918102"/>
            <a:ext cx="2914599" cy="1191522"/>
          </a:xfrm>
          <a:prstGeom prst="bentArrow">
            <a:avLst>
              <a:gd name="adj1" fmla="val 0"/>
              <a:gd name="adj2" fmla="val 2605"/>
              <a:gd name="adj3" fmla="val 5173"/>
              <a:gd name="adj4" fmla="val 4375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984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4233292" y="5867985"/>
            <a:ext cx="2261271" cy="70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984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Acquisition function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7" name="Google Shape;237;p9"/>
          <p:cNvCxnSpPr>
            <a:cxnSpLocks/>
          </p:cNvCxnSpPr>
          <p:nvPr/>
        </p:nvCxnSpPr>
        <p:spPr>
          <a:xfrm flipH="1" flipV="1">
            <a:off x="2329886" y="4921340"/>
            <a:ext cx="1903406" cy="1198784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38" name="Google Shape;238;p9"/>
          <p:cNvSpPr/>
          <p:nvPr/>
        </p:nvSpPr>
        <p:spPr>
          <a:xfrm>
            <a:off x="1841691" y="2107640"/>
            <a:ext cx="436206" cy="42017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984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sp>
        <p:nvSpPr>
          <p:cNvPr id="239" name="Google Shape;239;p9"/>
          <p:cNvSpPr txBox="1"/>
          <p:nvPr/>
        </p:nvSpPr>
        <p:spPr>
          <a:xfrm>
            <a:off x="711636" y="2063859"/>
            <a:ext cx="1107483" cy="39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Deploy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40" name="Google Shape;240;p9"/>
          <p:cNvCxnSpPr>
            <a:cxnSpLocks/>
          </p:cNvCxnSpPr>
          <p:nvPr/>
        </p:nvCxnSpPr>
        <p:spPr>
          <a:xfrm flipV="1">
            <a:off x="2504697" y="2529253"/>
            <a:ext cx="2019054" cy="110474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41" name="Google Shape;241;p9"/>
          <p:cNvCxnSpPr>
            <a:cxnSpLocks/>
          </p:cNvCxnSpPr>
          <p:nvPr/>
        </p:nvCxnSpPr>
        <p:spPr>
          <a:xfrm flipH="1" flipV="1">
            <a:off x="7908456" y="2275531"/>
            <a:ext cx="1971878" cy="1943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42" name="Google Shape;242;p9"/>
          <p:cNvSpPr txBox="1"/>
          <p:nvPr/>
        </p:nvSpPr>
        <p:spPr>
          <a:xfrm>
            <a:off x="6568237" y="2107729"/>
            <a:ext cx="1266904" cy="39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Test data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43" name="Google Shape;243;p9"/>
          <p:cNvCxnSpPr>
            <a:cxnSpLocks/>
          </p:cNvCxnSpPr>
          <p:nvPr/>
        </p:nvCxnSpPr>
        <p:spPr>
          <a:xfrm flipH="1">
            <a:off x="2420213" y="2282125"/>
            <a:ext cx="1813079" cy="1806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44" name="Google Shape;244;p9"/>
          <p:cNvSpPr txBox="1"/>
          <p:nvPr/>
        </p:nvSpPr>
        <p:spPr>
          <a:xfrm>
            <a:off x="5529982" y="3511564"/>
            <a:ext cx="2691891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05" r="-2815" b="-3912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 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B7950-66EC-AA31-601D-EE86137902DC}"/>
              </a:ext>
            </a:extLst>
          </p:cNvPr>
          <p:cNvSpPr txBox="1"/>
          <p:nvPr/>
        </p:nvSpPr>
        <p:spPr>
          <a:xfrm>
            <a:off x="2851932" y="70344"/>
            <a:ext cx="6881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Methodology Overview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EA72C8-EE0C-D90F-E240-9B8DE567BA7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657964" y="5910095"/>
            <a:ext cx="509266" cy="21602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3AC099-D21E-ABAB-17D2-C290A5C624E1}"/>
              </a:ext>
            </a:extLst>
          </p:cNvPr>
          <p:cNvCxnSpPr>
            <a:cxnSpLocks/>
          </p:cNvCxnSpPr>
          <p:nvPr/>
        </p:nvCxnSpPr>
        <p:spPr>
          <a:xfrm flipH="1" flipV="1">
            <a:off x="8621560" y="6361916"/>
            <a:ext cx="545670" cy="2861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F36C60-4C8D-D957-F666-4181259EDD6A}"/>
              </a:ext>
            </a:extLst>
          </p:cNvPr>
          <p:cNvSpPr txBox="1"/>
          <p:nvPr/>
        </p:nvSpPr>
        <p:spPr>
          <a:xfrm>
            <a:off x="9167230" y="5725429"/>
            <a:ext cx="298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Generalization languages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3BB77D-FF80-E813-7A0A-99C7B2407E37}"/>
              </a:ext>
            </a:extLst>
          </p:cNvPr>
          <p:cNvSpPr txBox="1"/>
          <p:nvPr/>
        </p:nvSpPr>
        <p:spPr>
          <a:xfrm>
            <a:off x="9167230" y="6479772"/>
            <a:ext cx="272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 hyperparameters</a:t>
            </a:r>
          </a:p>
        </p:txBody>
      </p:sp>
      <p:sp>
        <p:nvSpPr>
          <p:cNvPr id="59" name="Google Shape;235;p9">
            <a:extLst>
              <a:ext uri="{FF2B5EF4-FFF2-40B4-BE49-F238E27FC236}">
                <a16:creationId xmlns:a16="http://schemas.microsoft.com/office/drawing/2014/main" id="{C8E3341B-6248-93D6-D4D2-F53BBC2CDBB9}"/>
              </a:ext>
            </a:extLst>
          </p:cNvPr>
          <p:cNvSpPr/>
          <p:nvPr/>
        </p:nvSpPr>
        <p:spPr>
          <a:xfrm rot="5400000">
            <a:off x="8270758" y="195800"/>
            <a:ext cx="1191523" cy="2552247"/>
          </a:xfrm>
          <a:prstGeom prst="bentArrow">
            <a:avLst>
              <a:gd name="adj1" fmla="val 0"/>
              <a:gd name="adj2" fmla="val 2605"/>
              <a:gd name="adj3" fmla="val 5173"/>
              <a:gd name="adj4" fmla="val 4375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984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sp>
        <p:nvSpPr>
          <p:cNvPr id="60" name="Google Shape;225;p9">
            <a:extLst>
              <a:ext uri="{FF2B5EF4-FFF2-40B4-BE49-F238E27FC236}">
                <a16:creationId xmlns:a16="http://schemas.microsoft.com/office/drawing/2014/main" id="{821D3E30-9698-B10E-61EF-2857AAD0C98D}"/>
              </a:ext>
            </a:extLst>
          </p:cNvPr>
          <p:cNvSpPr/>
          <p:nvPr/>
        </p:nvSpPr>
        <p:spPr>
          <a:xfrm>
            <a:off x="9899111" y="2104450"/>
            <a:ext cx="436206" cy="40712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984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sp>
        <p:nvSpPr>
          <p:cNvPr id="63" name="Google Shape;235;p9">
            <a:extLst>
              <a:ext uri="{FF2B5EF4-FFF2-40B4-BE49-F238E27FC236}">
                <a16:creationId xmlns:a16="http://schemas.microsoft.com/office/drawing/2014/main" id="{0EC9F4F4-84BD-8FB5-B550-AF5FAF6BC055}"/>
              </a:ext>
            </a:extLst>
          </p:cNvPr>
          <p:cNvSpPr/>
          <p:nvPr/>
        </p:nvSpPr>
        <p:spPr>
          <a:xfrm rot="10800000">
            <a:off x="9388199" y="2524569"/>
            <a:ext cx="740061" cy="2055207"/>
          </a:xfrm>
          <a:prstGeom prst="bentArrow">
            <a:avLst>
              <a:gd name="adj1" fmla="val 0"/>
              <a:gd name="adj2" fmla="val 2605"/>
              <a:gd name="adj3" fmla="val 5173"/>
              <a:gd name="adj4" fmla="val 4375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984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sp>
        <p:nvSpPr>
          <p:cNvPr id="71" name="Google Shape;226;p9">
            <a:extLst>
              <a:ext uri="{FF2B5EF4-FFF2-40B4-BE49-F238E27FC236}">
                <a16:creationId xmlns:a16="http://schemas.microsoft.com/office/drawing/2014/main" id="{BFF06036-BA67-43FA-B0BB-82A7BA3C55BD}"/>
              </a:ext>
            </a:extLst>
          </p:cNvPr>
          <p:cNvSpPr/>
          <p:nvPr/>
        </p:nvSpPr>
        <p:spPr>
          <a:xfrm>
            <a:off x="4593846" y="2062858"/>
            <a:ext cx="436206" cy="40712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984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51BBBC-1E62-AFE6-027F-3BC4F6363337}"/>
              </a:ext>
            </a:extLst>
          </p:cNvPr>
          <p:cNvSpPr txBox="1"/>
          <p:nvPr/>
        </p:nvSpPr>
        <p:spPr>
          <a:xfrm>
            <a:off x="3801133" y="1691834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Features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Extraction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4" name="Google Shape;241;p9">
            <a:extLst>
              <a:ext uri="{FF2B5EF4-FFF2-40B4-BE49-F238E27FC236}">
                <a16:creationId xmlns:a16="http://schemas.microsoft.com/office/drawing/2014/main" id="{AD0CF253-C6DD-C63E-635A-F5FF92B194BD}"/>
              </a:ext>
            </a:extLst>
          </p:cNvPr>
          <p:cNvCxnSpPr>
            <a:cxnSpLocks/>
            <a:stCxn id="242" idx="1"/>
          </p:cNvCxnSpPr>
          <p:nvPr/>
        </p:nvCxnSpPr>
        <p:spPr>
          <a:xfrm flipH="1" flipV="1">
            <a:off x="5131354" y="2296952"/>
            <a:ext cx="1436883" cy="9614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AC9177-9114-42A2-9C75-7C755910DEB4}"/>
              </a:ext>
            </a:extLst>
          </p:cNvPr>
          <p:cNvCxnSpPr>
            <a:cxnSpLocks/>
          </p:cNvCxnSpPr>
          <p:nvPr/>
        </p:nvCxnSpPr>
        <p:spPr>
          <a:xfrm flipH="1">
            <a:off x="8728966" y="6234965"/>
            <a:ext cx="710708" cy="328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E6D6C80-2024-4892-B740-2392A866F444}"/>
              </a:ext>
            </a:extLst>
          </p:cNvPr>
          <p:cNvSpPr txBox="1"/>
          <p:nvPr/>
        </p:nvSpPr>
        <p:spPr>
          <a:xfrm>
            <a:off x="9358182" y="6073101"/>
            <a:ext cx="28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Logarithm base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029577-61C4-430C-991C-24F15CAFB876}"/>
              </a:ext>
            </a:extLst>
          </p:cNvPr>
          <p:cNvCxnSpPr>
            <a:cxnSpLocks/>
          </p:cNvCxnSpPr>
          <p:nvPr/>
        </p:nvCxnSpPr>
        <p:spPr>
          <a:xfrm flipH="1">
            <a:off x="8523785" y="5725429"/>
            <a:ext cx="388812" cy="30245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472D940-B0EB-46F4-B47C-F77EA8A91986}"/>
              </a:ext>
            </a:extLst>
          </p:cNvPr>
          <p:cNvSpPr txBox="1"/>
          <p:nvPr/>
        </p:nvSpPr>
        <p:spPr>
          <a:xfrm>
            <a:off x="8848810" y="5472810"/>
            <a:ext cx="298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stopwords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>
            <a:spLocks noGrp="1"/>
          </p:cNvSpPr>
          <p:nvPr>
            <p:ph type="title"/>
          </p:nvPr>
        </p:nvSpPr>
        <p:spPr>
          <a:xfrm>
            <a:off x="2580249" y="507547"/>
            <a:ext cx="8064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Bayes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Inference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b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Toy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of a 1D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Gaussian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process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for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parameter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optimization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. </a:t>
            </a:r>
            <a:br>
              <a:rPr lang="it-IT" dirty="0"/>
            </a:br>
            <a:endParaRPr dirty="0"/>
          </a:p>
        </p:txBody>
      </p:sp>
      <p:pic>
        <p:nvPicPr>
          <p:cNvPr id="250" name="Google Shape;250;p10" descr="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94208" y="1959264"/>
            <a:ext cx="5880729" cy="461395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0"/>
          <p:cNvSpPr txBox="1"/>
          <p:nvPr/>
        </p:nvSpPr>
        <p:spPr>
          <a:xfrm>
            <a:off x="1410878" y="4081574"/>
            <a:ext cx="457200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53" t="-6666" b="-266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3" name="Google Shape;253;p10"/>
          <p:cNvSpPr txBox="1"/>
          <p:nvPr/>
        </p:nvSpPr>
        <p:spPr>
          <a:xfrm>
            <a:off x="7974937" y="2311172"/>
            <a:ext cx="336599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Construct  posterior distribution of functions (gaussian process) that best describes the objective function we want to maximize.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The Acquisition function determines which set of parameters evaluate at the next iteration.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A69617-F7AC-4550-BA14-EEC34442C613}"/>
                  </a:ext>
                </a:extLst>
              </p:cNvPr>
              <p:cNvSpPr txBox="1"/>
              <p:nvPr/>
            </p:nvSpPr>
            <p:spPr>
              <a:xfrm>
                <a:off x="1923068" y="1297790"/>
                <a:ext cx="73811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𝑥𝑖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is the estimation of the objective function at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set of parameters.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A69617-F7AC-4550-BA14-EEC34442C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68" y="1297790"/>
                <a:ext cx="7381188" cy="923330"/>
              </a:xfrm>
              <a:prstGeom prst="rect">
                <a:avLst/>
              </a:prstGeom>
              <a:blipFill>
                <a:blip r:embed="rId5"/>
                <a:stretch>
                  <a:fillRect l="-661"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4CD3-5921-860E-DE08-1D559E17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14552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Construction of a labelled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A311-4B6F-0C80-E063-3DADF17A9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90" y="1044413"/>
            <a:ext cx="10515600" cy="1741797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Assumptions:</a:t>
            </a:r>
          </a:p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Packages with a number of stars greater than a certain threshold can be considered benign. </a:t>
            </a: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F6119-F32E-7104-707D-795BFE2D4DD3}"/>
              </a:ext>
            </a:extLst>
          </p:cNvPr>
          <p:cNvSpPr txBox="1"/>
          <p:nvPr/>
        </p:nvSpPr>
        <p:spPr>
          <a:xfrm>
            <a:off x="565067" y="3521888"/>
            <a:ext cx="493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Packages Collection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9FFC0C-40CF-19FE-6E74-89050FD86F00}"/>
              </a:ext>
            </a:extLst>
          </p:cNvPr>
          <p:cNvCxnSpPr>
            <a:cxnSpLocks/>
          </p:cNvCxnSpPr>
          <p:nvPr/>
        </p:nvCxnSpPr>
        <p:spPr>
          <a:xfrm flipH="1">
            <a:off x="3980461" y="3303755"/>
            <a:ext cx="1162297" cy="47232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12948F-4918-4AC9-38AF-A28DD919B927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980461" y="3994209"/>
            <a:ext cx="1048739" cy="68184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662FFE-264A-6048-4186-477A89ACAB53}"/>
              </a:ext>
            </a:extLst>
          </p:cNvPr>
          <p:cNvSpPr txBox="1"/>
          <p:nvPr/>
        </p:nvSpPr>
        <p:spPr>
          <a:xfrm>
            <a:off x="5142758" y="2909321"/>
            <a:ext cx="6732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Npm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repository: APIs from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libraries.io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Pybraries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 Filter by keywords, version, rank and number of stars. ✅ 90%.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AAE0B-82F3-F144-8C04-D3C13F76B80B}"/>
              </a:ext>
            </a:extLst>
          </p:cNvPr>
          <p:cNvSpPr txBox="1"/>
          <p:nvPr/>
        </p:nvSpPr>
        <p:spPr>
          <a:xfrm>
            <a:off x="5029200" y="4291329"/>
            <a:ext cx="7059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Backstabber’s knife dataset. Filter by version and campaign of the attack.⛔️  10%.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ED2F2-DAAE-4D05-B09C-84ACF3E356E2}"/>
              </a:ext>
            </a:extLst>
          </p:cNvPr>
          <p:cNvSpPr txBox="1"/>
          <p:nvPr/>
        </p:nvSpPr>
        <p:spPr>
          <a:xfrm>
            <a:off x="1706245" y="3960462"/>
            <a:ext cx="7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1080 </a:t>
            </a:r>
          </a:p>
        </p:txBody>
      </p:sp>
    </p:spTree>
    <p:extLst>
      <p:ext uri="{BB962C8B-B14F-4D97-AF65-F5344CB8AC3E}">
        <p14:creationId xmlns:p14="http://schemas.microsoft.com/office/powerpoint/2010/main" val="97922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31B2-3F6B-41F8-EB2D-257C8541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JavaScript package: surface inspected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6309-23CD-FBAE-8450-CF8F213BB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139"/>
            <a:ext cx="4061732" cy="58506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All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file.js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in the package </a:t>
            </a:r>
          </a:p>
          <a:p>
            <a:pPr marL="0" indent="0">
              <a:buNone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66F68-5538-69F7-F6CD-121F469CB1DB}"/>
              </a:ext>
            </a:extLst>
          </p:cNvPr>
          <p:cNvSpPr txBox="1"/>
          <p:nvPr/>
        </p:nvSpPr>
        <p:spPr>
          <a:xfrm>
            <a:off x="838200" y="3708959"/>
            <a:ext cx="1857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package.json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646F6-65C5-AF69-F7F2-B73A11758BA1}"/>
              </a:ext>
            </a:extLst>
          </p:cNvPr>
          <p:cNvSpPr txBox="1"/>
          <p:nvPr/>
        </p:nvSpPr>
        <p:spPr>
          <a:xfrm>
            <a:off x="814407" y="4829911"/>
            <a:ext cx="671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presence/absence of markdown files (i.e.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README.md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18B6BD-E320-1893-4AFF-EB2D7C8FC8D1}"/>
              </a:ext>
            </a:extLst>
          </p:cNvPr>
          <p:cNvCxnSpPr>
            <a:cxnSpLocks/>
          </p:cNvCxnSpPr>
          <p:nvPr/>
        </p:nvCxnSpPr>
        <p:spPr>
          <a:xfrm>
            <a:off x="4486168" y="2064081"/>
            <a:ext cx="82752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8C10BD-76AD-11C1-EFF5-4CC0C3CD2F2B}"/>
              </a:ext>
            </a:extLst>
          </p:cNvPr>
          <p:cNvSpPr txBox="1"/>
          <p:nvPr/>
        </p:nvSpPr>
        <p:spPr>
          <a:xfrm>
            <a:off x="5414220" y="1851025"/>
            <a:ext cx="165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Aggregated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3E0C19-1141-EDB6-130F-7347F042B26F}"/>
              </a:ext>
            </a:extLst>
          </p:cNvPr>
          <p:cNvCxnSpPr>
            <a:cxnSpLocks/>
          </p:cNvCxnSpPr>
          <p:nvPr/>
        </p:nvCxnSpPr>
        <p:spPr>
          <a:xfrm>
            <a:off x="6829425" y="2035691"/>
            <a:ext cx="101048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7BC535-FA10-BAF7-B324-75C1288EDB2F}"/>
              </a:ext>
            </a:extLst>
          </p:cNvPr>
          <p:cNvSpPr txBox="1"/>
          <p:nvPr/>
        </p:nvSpPr>
        <p:spPr>
          <a:xfrm>
            <a:off x="7808379" y="1746897"/>
            <a:ext cx="1010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Lexer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Slimit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9900F0-0305-DDCB-A638-824440C092E3}"/>
              </a:ext>
            </a:extLst>
          </p:cNvPr>
          <p:cNvCxnSpPr>
            <a:cxnSpLocks/>
          </p:cNvCxnSpPr>
          <p:nvPr/>
        </p:nvCxnSpPr>
        <p:spPr>
          <a:xfrm flipV="1">
            <a:off x="8615883" y="1615983"/>
            <a:ext cx="971551" cy="34500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184409-90B0-C291-DC6A-0CF08CDE5F67}"/>
              </a:ext>
            </a:extLst>
          </p:cNvPr>
          <p:cNvCxnSpPr>
            <a:cxnSpLocks/>
          </p:cNvCxnSpPr>
          <p:nvPr/>
        </p:nvCxnSpPr>
        <p:spPr>
          <a:xfrm>
            <a:off x="8658225" y="2128282"/>
            <a:ext cx="101048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224DA4-B870-C76A-DCD5-347D30854852}"/>
              </a:ext>
            </a:extLst>
          </p:cNvPr>
          <p:cNvCxnSpPr>
            <a:cxnSpLocks/>
          </p:cNvCxnSpPr>
          <p:nvPr/>
        </p:nvCxnSpPr>
        <p:spPr>
          <a:xfrm>
            <a:off x="8658225" y="2220357"/>
            <a:ext cx="828675" cy="46569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7B5152-22DF-A4AC-876E-FC726FAD3F65}"/>
              </a:ext>
            </a:extLst>
          </p:cNvPr>
          <p:cNvSpPr txBox="1"/>
          <p:nvPr/>
        </p:nvSpPr>
        <p:spPr>
          <a:xfrm>
            <a:off x="9587434" y="1356612"/>
            <a:ext cx="1290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identifiers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B1256A-C268-854A-431B-07AB0D6256F4}"/>
              </a:ext>
            </a:extLst>
          </p:cNvPr>
          <p:cNvSpPr txBox="1"/>
          <p:nvPr/>
        </p:nvSpPr>
        <p:spPr>
          <a:xfrm>
            <a:off x="9629775" y="1866348"/>
            <a:ext cx="1497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6E8CD4-C513-7C3F-BD08-49A1027844C0}"/>
              </a:ext>
            </a:extLst>
          </p:cNvPr>
          <p:cNvSpPr txBox="1"/>
          <p:nvPr/>
        </p:nvSpPr>
        <p:spPr>
          <a:xfrm>
            <a:off x="9486900" y="2459811"/>
            <a:ext cx="2165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regular expressions  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C50619-A3E2-803E-AA6B-9261B7B6F71D}"/>
              </a:ext>
            </a:extLst>
          </p:cNvPr>
          <p:cNvCxnSpPr>
            <a:cxnSpLocks/>
          </p:cNvCxnSpPr>
          <p:nvPr/>
        </p:nvCxnSpPr>
        <p:spPr>
          <a:xfrm>
            <a:off x="8572500" y="2278889"/>
            <a:ext cx="914400" cy="9144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210EF8-807C-FA00-7E92-32CFA432A768}"/>
              </a:ext>
            </a:extLst>
          </p:cNvPr>
          <p:cNvSpPr txBox="1"/>
          <p:nvPr/>
        </p:nvSpPr>
        <p:spPr>
          <a:xfrm>
            <a:off x="9486900" y="2997123"/>
            <a:ext cx="2165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Operators [ ; 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FF0933-5ACC-B0EA-BE8A-C6AE7446C329}"/>
              </a:ext>
            </a:extLst>
          </p:cNvPr>
          <p:cNvCxnSpPr>
            <a:cxnSpLocks/>
          </p:cNvCxnSpPr>
          <p:nvPr/>
        </p:nvCxnSpPr>
        <p:spPr>
          <a:xfrm>
            <a:off x="2655342" y="3872743"/>
            <a:ext cx="82752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6C59D99-657E-B78B-A2C1-8539F78A5FE4}"/>
              </a:ext>
            </a:extLst>
          </p:cNvPr>
          <p:cNvSpPr txBox="1"/>
          <p:nvPr/>
        </p:nvSpPr>
        <p:spPr>
          <a:xfrm>
            <a:off x="3482870" y="3718525"/>
            <a:ext cx="131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json.loads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F37D62-F9B2-55BF-2D64-432F992DFD00}"/>
              </a:ext>
            </a:extLst>
          </p:cNvPr>
          <p:cNvCxnSpPr>
            <a:cxnSpLocks/>
          </p:cNvCxnSpPr>
          <p:nvPr/>
        </p:nvCxnSpPr>
        <p:spPr>
          <a:xfrm>
            <a:off x="4618821" y="3848299"/>
            <a:ext cx="82752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FFCB023-B3C9-5C52-EC3A-5C1D8E48CF34}"/>
              </a:ext>
            </a:extLst>
          </p:cNvPr>
          <p:cNvSpPr txBox="1"/>
          <p:nvPr/>
        </p:nvSpPr>
        <p:spPr>
          <a:xfrm>
            <a:off x="5503058" y="3698632"/>
            <a:ext cx="198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Python dictionary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B4D35B-6A93-A5E9-3522-036DFC9EAE25}"/>
              </a:ext>
            </a:extLst>
          </p:cNvPr>
          <p:cNvCxnSpPr>
            <a:cxnSpLocks/>
          </p:cNvCxnSpPr>
          <p:nvPr/>
        </p:nvCxnSpPr>
        <p:spPr>
          <a:xfrm>
            <a:off x="7410555" y="3848299"/>
            <a:ext cx="82752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74BEFF-A98F-EE85-2CB8-7CF5CC4634A9}"/>
              </a:ext>
            </a:extLst>
          </p:cNvPr>
          <p:cNvSpPr txBox="1"/>
          <p:nvPr/>
        </p:nvSpPr>
        <p:spPr>
          <a:xfrm>
            <a:off x="8293389" y="3691268"/>
            <a:ext cx="2220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primary key: script</a:t>
            </a:r>
          </a:p>
        </p:txBody>
      </p:sp>
    </p:spTree>
    <p:extLst>
      <p:ext uri="{BB962C8B-B14F-4D97-AF65-F5344CB8AC3E}">
        <p14:creationId xmlns:p14="http://schemas.microsoft.com/office/powerpoint/2010/main" val="321562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4B31-9A96-3857-16CB-6B28695F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8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Generalization languages: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C0CC56CA-DD84-40BA-66C7-62AEC84FC21C}"/>
              </a:ext>
            </a:extLst>
          </p:cNvPr>
          <p:cNvSpPr/>
          <p:nvPr/>
        </p:nvSpPr>
        <p:spPr>
          <a:xfrm>
            <a:off x="838200" y="2969729"/>
            <a:ext cx="439387" cy="29450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AD566-C0B4-CC78-BE0B-CC6A62AB1BCA}"/>
              </a:ext>
            </a:extLst>
          </p:cNvPr>
          <p:cNvSpPr txBox="1"/>
          <p:nvPr/>
        </p:nvSpPr>
        <p:spPr>
          <a:xfrm>
            <a:off x="1472540" y="3059668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 if x is a letter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8D96F-7050-D514-D81B-34E2FDA3A436}"/>
              </a:ext>
            </a:extLst>
          </p:cNvPr>
          <p:cNvSpPr txBox="1"/>
          <p:nvPr/>
        </p:nvSpPr>
        <p:spPr>
          <a:xfrm>
            <a:off x="1472540" y="4257603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 if x is a digit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B3A69-0DC9-B8C0-5E35-13E3BEFA7556}"/>
              </a:ext>
            </a:extLst>
          </p:cNvPr>
          <p:cNvSpPr txBox="1"/>
          <p:nvPr/>
        </p:nvSpPr>
        <p:spPr>
          <a:xfrm>
            <a:off x="1472540" y="542817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 if x is a symbol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0CC1A-25BA-13C1-0FCE-86C42578726C}"/>
              </a:ext>
            </a:extLst>
          </p:cNvPr>
          <p:cNvSpPr txBox="1"/>
          <p:nvPr/>
        </p:nvSpPr>
        <p:spPr>
          <a:xfrm>
            <a:off x="5942611" y="3059668"/>
            <a:ext cx="4797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i.e. input string: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http://123.10.22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  output string: LLLLSSSDDDSDDSDD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9C67F4-EB62-118B-7B52-A89B9ADD8688}"/>
              </a:ext>
            </a:extLst>
          </p:cNvPr>
          <p:cNvCxnSpPr/>
          <p:nvPr/>
        </p:nvCxnSpPr>
        <p:spPr>
          <a:xfrm>
            <a:off x="3059256" y="3429000"/>
            <a:ext cx="467715" cy="27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8EB544-BFA3-3428-E713-CFD497F0ECA8}"/>
              </a:ext>
            </a:extLst>
          </p:cNvPr>
          <p:cNvCxnSpPr>
            <a:cxnSpLocks/>
          </p:cNvCxnSpPr>
          <p:nvPr/>
        </p:nvCxnSpPr>
        <p:spPr>
          <a:xfrm flipV="1">
            <a:off x="3085295" y="2943337"/>
            <a:ext cx="524804" cy="196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65D68E-B679-05A6-B609-42D939C3E2E7}"/>
              </a:ext>
            </a:extLst>
          </p:cNvPr>
          <p:cNvSpPr txBox="1"/>
          <p:nvPr/>
        </p:nvSpPr>
        <p:spPr>
          <a:xfrm>
            <a:off x="3636138" y="260601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Upper case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3D121F-1B4A-BC91-9ECE-FC58C97B2161}"/>
              </a:ext>
            </a:extLst>
          </p:cNvPr>
          <p:cNvSpPr txBox="1"/>
          <p:nvPr/>
        </p:nvSpPr>
        <p:spPr>
          <a:xfrm>
            <a:off x="3610099" y="345275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Lower case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DD4286-C513-EC3D-D217-98A10483B6E6}"/>
              </a:ext>
            </a:extLst>
          </p:cNvPr>
          <p:cNvCxnSpPr>
            <a:cxnSpLocks/>
          </p:cNvCxnSpPr>
          <p:nvPr/>
        </p:nvCxnSpPr>
        <p:spPr>
          <a:xfrm flipV="1">
            <a:off x="3085295" y="4887724"/>
            <a:ext cx="530931" cy="38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BAC5DB-4E24-53BB-0C2D-534EFFB69CE3}"/>
              </a:ext>
            </a:extLst>
          </p:cNvPr>
          <p:cNvCxnSpPr>
            <a:cxnSpLocks/>
          </p:cNvCxnSpPr>
          <p:nvPr/>
        </p:nvCxnSpPr>
        <p:spPr>
          <a:xfrm flipV="1">
            <a:off x="3273611" y="5333917"/>
            <a:ext cx="565879" cy="18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452D97-92EE-DE46-18B6-09266E7C86F0}"/>
              </a:ext>
            </a:extLst>
          </p:cNvPr>
          <p:cNvCxnSpPr>
            <a:cxnSpLocks/>
          </p:cNvCxnSpPr>
          <p:nvPr/>
        </p:nvCxnSpPr>
        <p:spPr>
          <a:xfrm flipV="1">
            <a:off x="3288955" y="5726866"/>
            <a:ext cx="744207" cy="3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4F7A1B-38D0-FDDA-27A0-93E80674A76F}"/>
              </a:ext>
            </a:extLst>
          </p:cNvPr>
          <p:cNvCxnSpPr>
            <a:cxnSpLocks/>
          </p:cNvCxnSpPr>
          <p:nvPr/>
        </p:nvCxnSpPr>
        <p:spPr>
          <a:xfrm>
            <a:off x="3171777" y="5964200"/>
            <a:ext cx="489282" cy="37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ACE29B3-22C3-E13A-30E2-B0753568466C}"/>
              </a:ext>
            </a:extLst>
          </p:cNvPr>
          <p:cNvSpPr txBox="1"/>
          <p:nvPr/>
        </p:nvSpPr>
        <p:spPr>
          <a:xfrm>
            <a:off x="3702273" y="4593282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B873BB-7696-97A3-B615-8FBA55B841F6}"/>
              </a:ext>
            </a:extLst>
          </p:cNvPr>
          <p:cNvSpPr txBox="1"/>
          <p:nvPr/>
        </p:nvSpPr>
        <p:spPr>
          <a:xfrm>
            <a:off x="3897325" y="510809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6B9785-ED16-EF6D-0E95-B1C986E1B356}"/>
              </a:ext>
            </a:extLst>
          </p:cNvPr>
          <p:cNvSpPr txBox="1"/>
          <p:nvPr/>
        </p:nvSpPr>
        <p:spPr>
          <a:xfrm>
            <a:off x="4178424" y="5488975"/>
            <a:ext cx="439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8179F2-13A9-2C56-61FC-02008214AE74}"/>
              </a:ext>
            </a:extLst>
          </p:cNvPr>
          <p:cNvSpPr txBox="1"/>
          <p:nvPr/>
        </p:nvSpPr>
        <p:spPr>
          <a:xfrm>
            <a:off x="3773733" y="615367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F703F2-9C44-FE2A-CC3F-1B9D375BF112}"/>
              </a:ext>
            </a:extLst>
          </p:cNvPr>
          <p:cNvSpPr txBox="1"/>
          <p:nvPr/>
        </p:nvSpPr>
        <p:spPr>
          <a:xfrm>
            <a:off x="2376794" y="1084043"/>
            <a:ext cx="831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Different levels of generalization can be reached by defining multiple alphabets.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85A64B-8E36-BF61-35B5-F44918735455}"/>
              </a:ext>
            </a:extLst>
          </p:cNvPr>
          <p:cNvSpPr txBox="1"/>
          <p:nvPr/>
        </p:nvSpPr>
        <p:spPr>
          <a:xfrm>
            <a:off x="5942611" y="4257603"/>
            <a:ext cx="3723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i.e. input identifier: _0xb7A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 output identifier: SDLLDL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4EF6BC-1C8F-18D9-66DF-452823B71F37}"/>
              </a:ext>
            </a:extLst>
          </p:cNvPr>
          <p:cNvSpPr txBox="1"/>
          <p:nvPr/>
        </p:nvSpPr>
        <p:spPr>
          <a:xfrm>
            <a:off x="2376794" y="1592742"/>
            <a:ext cx="703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Which one fit better a given contest is decided by the optimization.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49877-9FC7-4FD7-BE7B-64C37849CF9A}"/>
              </a:ext>
            </a:extLst>
          </p:cNvPr>
          <p:cNvSpPr txBox="1"/>
          <p:nvPr/>
        </p:nvSpPr>
        <p:spPr>
          <a:xfrm>
            <a:off x="4086813" y="5954837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~</a:t>
            </a:r>
          </a:p>
          <a:p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0D4924-C5FD-432B-AF64-574130AB8529}"/>
              </a:ext>
            </a:extLst>
          </p:cNvPr>
          <p:cNvCxnSpPr>
            <a:cxnSpLocks/>
          </p:cNvCxnSpPr>
          <p:nvPr/>
        </p:nvCxnSpPr>
        <p:spPr>
          <a:xfrm>
            <a:off x="3333738" y="5914624"/>
            <a:ext cx="737069" cy="21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4405-BC65-29B7-9A43-961CFF02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Shannon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272830-3440-2DB8-562A-CDE89786E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Assumption: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Malicious loads depart from the core of the distribution more heavily than benign ones. A measure of the randomness applied to the generalization language can help in detect outliers. </a:t>
                </a:r>
              </a:p>
              <a:p>
                <a:pPr marL="0" indent="0">
                  <a:buNone/>
                </a:pPr>
                <a:endParaRPr lang="en-US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/>
                          </m:s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272830-3440-2DB8-562A-CDE89786E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16" b="-26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0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0099-7883-4099-8709-9F3B6208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3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D4570-81B7-4B49-B7A4-B89D95739D4D}"/>
              </a:ext>
            </a:extLst>
          </p:cNvPr>
          <p:cNvSpPr txBox="1"/>
          <p:nvPr/>
        </p:nvSpPr>
        <p:spPr>
          <a:xfrm>
            <a:off x="466543" y="1454111"/>
            <a:ext cx="440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package.json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script key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71381-455D-408D-8070-5403865AA842}"/>
              </a:ext>
            </a:extLst>
          </p:cNvPr>
          <p:cNvSpPr txBox="1"/>
          <p:nvPr/>
        </p:nvSpPr>
        <p:spPr>
          <a:xfrm>
            <a:off x="386498" y="3548024"/>
            <a:ext cx="440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aggregated file.js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BAAD4-B415-4ABF-9069-0DA8E328D09A}"/>
              </a:ext>
            </a:extLst>
          </p:cNvPr>
          <p:cNvSpPr txBox="1"/>
          <p:nvPr/>
        </p:nvSpPr>
        <p:spPr>
          <a:xfrm>
            <a:off x="386497" y="5823409"/>
            <a:ext cx="5231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Markdown: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presence/absence of at least one 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26D1B6-62E3-4AF9-8DB9-2B0646CD9388}"/>
              </a:ext>
            </a:extLst>
          </p:cNvPr>
          <p:cNvCxnSpPr>
            <a:cxnSpLocks/>
          </p:cNvCxnSpPr>
          <p:nvPr/>
        </p:nvCxnSpPr>
        <p:spPr>
          <a:xfrm>
            <a:off x="3299222" y="1803935"/>
            <a:ext cx="612744" cy="343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CC92A8-E04C-41BF-B335-B78227818829}"/>
              </a:ext>
            </a:extLst>
          </p:cNvPr>
          <p:cNvSpPr txBox="1"/>
          <p:nvPr/>
        </p:nvSpPr>
        <p:spPr>
          <a:xfrm>
            <a:off x="3988530" y="1706773"/>
            <a:ext cx="4465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Shannon entropy computed after applying  a generalization language to each subkey and value treated as independent.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7FE97-04B7-4B13-881E-43A0A623FB8C}"/>
              </a:ext>
            </a:extLst>
          </p:cNvPr>
          <p:cNvCxnSpPr>
            <a:cxnSpLocks/>
          </p:cNvCxnSpPr>
          <p:nvPr/>
        </p:nvCxnSpPr>
        <p:spPr>
          <a:xfrm flipV="1">
            <a:off x="8359640" y="1710438"/>
            <a:ext cx="735291" cy="186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C37E6E-8591-4FD9-8E35-2DAB077CD5E8}"/>
              </a:ext>
            </a:extLst>
          </p:cNvPr>
          <p:cNvCxnSpPr/>
          <p:nvPr/>
        </p:nvCxnSpPr>
        <p:spPr>
          <a:xfrm>
            <a:off x="8359641" y="2039349"/>
            <a:ext cx="735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0B0056-6107-4065-B95B-DDAF8172E810}"/>
              </a:ext>
            </a:extLst>
          </p:cNvPr>
          <p:cNvCxnSpPr>
            <a:cxnSpLocks/>
          </p:cNvCxnSpPr>
          <p:nvPr/>
        </p:nvCxnSpPr>
        <p:spPr>
          <a:xfrm>
            <a:off x="8359641" y="2227896"/>
            <a:ext cx="735291" cy="9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08423-CF0C-4340-9B5A-16F900815E63}"/>
              </a:ext>
            </a:extLst>
          </p:cNvPr>
          <p:cNvCxnSpPr>
            <a:cxnSpLocks/>
          </p:cNvCxnSpPr>
          <p:nvPr/>
        </p:nvCxnSpPr>
        <p:spPr>
          <a:xfrm>
            <a:off x="8359641" y="2420890"/>
            <a:ext cx="735291" cy="263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1054DA-FF81-4D40-A352-D8881C17B86C}"/>
              </a:ext>
            </a:extLst>
          </p:cNvPr>
          <p:cNvSpPr txBox="1"/>
          <p:nvPr/>
        </p:nvSpPr>
        <p:spPr>
          <a:xfrm>
            <a:off x="9135570" y="147282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E052E3-5000-4907-B3E2-A3D8D882F5E2}"/>
              </a:ext>
            </a:extLst>
          </p:cNvPr>
          <p:cNvSpPr txBox="1"/>
          <p:nvPr/>
        </p:nvSpPr>
        <p:spPr>
          <a:xfrm>
            <a:off x="9143499" y="184043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C87613-2065-4746-A854-54E15332E447}"/>
              </a:ext>
            </a:extLst>
          </p:cNvPr>
          <p:cNvSpPr txBox="1"/>
          <p:nvPr/>
        </p:nvSpPr>
        <p:spPr>
          <a:xfrm>
            <a:off x="9143499" y="2139184"/>
            <a:ext cx="761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Q3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F4DBC4-DA6C-45B3-9EED-3469710B0798}"/>
              </a:ext>
            </a:extLst>
          </p:cNvPr>
          <p:cNvSpPr txBox="1"/>
          <p:nvPr/>
        </p:nvSpPr>
        <p:spPr>
          <a:xfrm>
            <a:off x="9094931" y="2488947"/>
            <a:ext cx="802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max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A6C177-1FC0-43DB-99AF-639469EF7F76}"/>
              </a:ext>
            </a:extLst>
          </p:cNvPr>
          <p:cNvCxnSpPr/>
          <p:nvPr/>
        </p:nvCxnSpPr>
        <p:spPr>
          <a:xfrm flipV="1">
            <a:off x="1451728" y="3299381"/>
            <a:ext cx="537328" cy="32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1C774E-3700-4406-8686-3151E2D27801}"/>
              </a:ext>
            </a:extLst>
          </p:cNvPr>
          <p:cNvSpPr txBox="1"/>
          <p:nvPr/>
        </p:nvSpPr>
        <p:spPr>
          <a:xfrm>
            <a:off x="2057606" y="2809691"/>
            <a:ext cx="4481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Shannon entropy computed after applying  a generalization language to each string.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67B282-AE93-4EB7-B0D9-27FDCCABAB20}"/>
              </a:ext>
            </a:extLst>
          </p:cNvPr>
          <p:cNvCxnSpPr>
            <a:cxnSpLocks/>
          </p:cNvCxnSpPr>
          <p:nvPr/>
        </p:nvCxnSpPr>
        <p:spPr>
          <a:xfrm flipV="1">
            <a:off x="6477601" y="2745570"/>
            <a:ext cx="735291" cy="186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8B425-D84B-4721-9AD6-D0AC3209C00A}"/>
              </a:ext>
            </a:extLst>
          </p:cNvPr>
          <p:cNvCxnSpPr/>
          <p:nvPr/>
        </p:nvCxnSpPr>
        <p:spPr>
          <a:xfrm>
            <a:off x="6477602" y="3074481"/>
            <a:ext cx="735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17A414-50E2-4735-81A8-6B863D75355C}"/>
              </a:ext>
            </a:extLst>
          </p:cNvPr>
          <p:cNvCxnSpPr>
            <a:cxnSpLocks/>
          </p:cNvCxnSpPr>
          <p:nvPr/>
        </p:nvCxnSpPr>
        <p:spPr>
          <a:xfrm>
            <a:off x="6477602" y="3263028"/>
            <a:ext cx="735291" cy="9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D9FC98-F143-4120-8E24-10FB829C4858}"/>
              </a:ext>
            </a:extLst>
          </p:cNvPr>
          <p:cNvCxnSpPr>
            <a:cxnSpLocks/>
          </p:cNvCxnSpPr>
          <p:nvPr/>
        </p:nvCxnSpPr>
        <p:spPr>
          <a:xfrm>
            <a:off x="6477602" y="3456022"/>
            <a:ext cx="735291" cy="263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630EFDA-5041-422A-87B9-31C64BE9B083}"/>
              </a:ext>
            </a:extLst>
          </p:cNvPr>
          <p:cNvSpPr txBox="1"/>
          <p:nvPr/>
        </p:nvSpPr>
        <p:spPr>
          <a:xfrm>
            <a:off x="7253531" y="250795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9238B9-B065-4293-9EE8-40A2268249FC}"/>
              </a:ext>
            </a:extLst>
          </p:cNvPr>
          <p:cNvSpPr txBox="1"/>
          <p:nvPr/>
        </p:nvSpPr>
        <p:spPr>
          <a:xfrm>
            <a:off x="7261460" y="28755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0D4C5B-3C3D-47E9-A042-7403E499AFD7}"/>
              </a:ext>
            </a:extLst>
          </p:cNvPr>
          <p:cNvSpPr txBox="1"/>
          <p:nvPr/>
        </p:nvSpPr>
        <p:spPr>
          <a:xfrm>
            <a:off x="7261460" y="3174316"/>
            <a:ext cx="761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Q3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6D108-CB7F-4900-8B79-64D23455A73F}"/>
              </a:ext>
            </a:extLst>
          </p:cNvPr>
          <p:cNvSpPr txBox="1"/>
          <p:nvPr/>
        </p:nvSpPr>
        <p:spPr>
          <a:xfrm>
            <a:off x="7212891" y="3524079"/>
            <a:ext cx="960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max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C96CD-CCE1-4A78-A484-1BBE24094D19}"/>
              </a:ext>
            </a:extLst>
          </p:cNvPr>
          <p:cNvCxnSpPr>
            <a:cxnSpLocks/>
          </p:cNvCxnSpPr>
          <p:nvPr/>
        </p:nvCxnSpPr>
        <p:spPr>
          <a:xfrm>
            <a:off x="1426236" y="3926963"/>
            <a:ext cx="596582" cy="32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AEB3F93-A5B6-476A-B930-61191D24D435}"/>
              </a:ext>
            </a:extLst>
          </p:cNvPr>
          <p:cNvSpPr txBox="1"/>
          <p:nvPr/>
        </p:nvSpPr>
        <p:spPr>
          <a:xfrm>
            <a:off x="2093300" y="4107448"/>
            <a:ext cx="4446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Shannon entropy computed after applying  a generalization language to each identifiers.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5AE858-387C-4ECA-95A7-14333215D188}"/>
              </a:ext>
            </a:extLst>
          </p:cNvPr>
          <p:cNvCxnSpPr>
            <a:cxnSpLocks/>
          </p:cNvCxnSpPr>
          <p:nvPr/>
        </p:nvCxnSpPr>
        <p:spPr>
          <a:xfrm flipV="1">
            <a:off x="6407119" y="4012555"/>
            <a:ext cx="735291" cy="186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F25BDE-E4C0-49A6-8036-A6E96B8068A8}"/>
              </a:ext>
            </a:extLst>
          </p:cNvPr>
          <p:cNvCxnSpPr/>
          <p:nvPr/>
        </p:nvCxnSpPr>
        <p:spPr>
          <a:xfrm>
            <a:off x="6407120" y="4341466"/>
            <a:ext cx="735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A68B6BC-CF3D-4106-9BF7-3C5091B82D9D}"/>
              </a:ext>
            </a:extLst>
          </p:cNvPr>
          <p:cNvCxnSpPr>
            <a:cxnSpLocks/>
          </p:cNvCxnSpPr>
          <p:nvPr/>
        </p:nvCxnSpPr>
        <p:spPr>
          <a:xfrm>
            <a:off x="6407120" y="4530013"/>
            <a:ext cx="735291" cy="9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2ADEB-CD6C-4212-9B7B-57054C8A8C95}"/>
              </a:ext>
            </a:extLst>
          </p:cNvPr>
          <p:cNvCxnSpPr>
            <a:cxnSpLocks/>
          </p:cNvCxnSpPr>
          <p:nvPr/>
        </p:nvCxnSpPr>
        <p:spPr>
          <a:xfrm>
            <a:off x="6407120" y="4723007"/>
            <a:ext cx="735291" cy="263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946A844-DA77-4D80-A753-CC7DC20C2647}"/>
              </a:ext>
            </a:extLst>
          </p:cNvPr>
          <p:cNvSpPr txBox="1"/>
          <p:nvPr/>
        </p:nvSpPr>
        <p:spPr>
          <a:xfrm>
            <a:off x="7190978" y="414255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98DFCC-14F2-47D6-B3DF-52A6CCE8BE34}"/>
              </a:ext>
            </a:extLst>
          </p:cNvPr>
          <p:cNvSpPr txBox="1"/>
          <p:nvPr/>
        </p:nvSpPr>
        <p:spPr>
          <a:xfrm>
            <a:off x="7212892" y="4497728"/>
            <a:ext cx="713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Q3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509B3F-A1E9-40E7-BE95-F24A670B9D40}"/>
              </a:ext>
            </a:extLst>
          </p:cNvPr>
          <p:cNvSpPr txBox="1"/>
          <p:nvPr/>
        </p:nvSpPr>
        <p:spPr>
          <a:xfrm>
            <a:off x="7194366" y="4902966"/>
            <a:ext cx="802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max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563CF1-FFA4-48AF-943D-FB6FF340A766}"/>
              </a:ext>
            </a:extLst>
          </p:cNvPr>
          <p:cNvSpPr txBox="1"/>
          <p:nvPr/>
        </p:nvSpPr>
        <p:spPr>
          <a:xfrm>
            <a:off x="7142410" y="38294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mean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17A044C-B258-4AC7-89B1-7B8AFC59BE8F}"/>
              </a:ext>
            </a:extLst>
          </p:cNvPr>
          <p:cNvCxnSpPr>
            <a:cxnSpLocks/>
          </p:cNvCxnSpPr>
          <p:nvPr/>
        </p:nvCxnSpPr>
        <p:spPr>
          <a:xfrm>
            <a:off x="982054" y="3917356"/>
            <a:ext cx="444182" cy="89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8AF1C48-AC8E-4062-AC57-8629317C8145}"/>
              </a:ext>
            </a:extLst>
          </p:cNvPr>
          <p:cNvSpPr txBox="1"/>
          <p:nvPr/>
        </p:nvSpPr>
        <p:spPr>
          <a:xfrm>
            <a:off x="130937" y="4902966"/>
            <a:ext cx="574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Count number of: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semicolumns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RegularExpression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square brackets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C5C7F6-D23C-4B9F-A6A2-6EBC23852A82}"/>
              </a:ext>
            </a:extLst>
          </p:cNvPr>
          <p:cNvCxnSpPr>
            <a:cxnSpLocks/>
          </p:cNvCxnSpPr>
          <p:nvPr/>
        </p:nvCxnSpPr>
        <p:spPr>
          <a:xfrm flipV="1">
            <a:off x="982054" y="2809691"/>
            <a:ext cx="219108" cy="67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F824963-B86F-4A6E-A785-F60C6A0ACBCF}"/>
              </a:ext>
            </a:extLst>
          </p:cNvPr>
          <p:cNvSpPr txBox="1"/>
          <p:nvPr/>
        </p:nvSpPr>
        <p:spPr>
          <a:xfrm>
            <a:off x="281932" y="242089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 of files, number of words.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B4CB0C-0F6C-4AD8-B079-EF61FF518E82}"/>
              </a:ext>
            </a:extLst>
          </p:cNvPr>
          <p:cNvCxnSpPr>
            <a:cxnSpLocks/>
          </p:cNvCxnSpPr>
          <p:nvPr/>
        </p:nvCxnSpPr>
        <p:spPr>
          <a:xfrm flipV="1">
            <a:off x="3324526" y="1331162"/>
            <a:ext cx="744658" cy="245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D57C9A9-46E1-4D1C-A06F-CCE9026011E8}"/>
              </a:ext>
            </a:extLst>
          </p:cNvPr>
          <p:cNvSpPr txBox="1"/>
          <p:nvPr/>
        </p:nvSpPr>
        <p:spPr>
          <a:xfrm>
            <a:off x="4037544" y="111857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 of words </a:t>
            </a:r>
          </a:p>
        </p:txBody>
      </p:sp>
    </p:spTree>
    <p:extLst>
      <p:ext uri="{BB962C8B-B14F-4D97-AF65-F5344CB8AC3E}">
        <p14:creationId xmlns:p14="http://schemas.microsoft.com/office/powerpoint/2010/main" val="146553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6160-2075-4371-94BB-56EE278F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Parameters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A7BFF0-EF97-46AD-A825-EB96CF544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354353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6380284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0589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Category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Type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40209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DecisionTreeClassifiers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hyperparameters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Max_depth</a:t>
                      </a:r>
                      <a:endParaRPr lang="en-US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6683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Max_features</a:t>
                      </a:r>
                      <a:endParaRPr lang="en-US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106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Criteria for measure the quality of a split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0230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Generalization language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Alphabet for identifiers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135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Alphabet for strings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0073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Alphabet for </a:t>
                      </a:r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package.json</a:t>
                      </a:r>
                      <a:endParaRPr lang="en-US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365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Stopwords</a:t>
                      </a:r>
                      <a:endParaRPr lang="en-US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Stopwords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for strings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5199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Stopwords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for </a:t>
                      </a:r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package.json</a:t>
                      </a:r>
                      <a:endParaRPr lang="en-US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20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Shannon Entropy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Base of the logarithm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18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01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595</Words>
  <Application>Microsoft Office PowerPoint</Application>
  <PresentationFormat>Widescreen</PresentationFormat>
  <Paragraphs>116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Roboto</vt:lpstr>
      <vt:lpstr>Office Theme</vt:lpstr>
      <vt:lpstr>PowerPoint Presentation</vt:lpstr>
      <vt:lpstr>PowerPoint Presentation</vt:lpstr>
      <vt:lpstr>Bayes Inference:  Toy Example of a 1D Gaussian process for parameter optimization .  </vt:lpstr>
      <vt:lpstr>Construction of a labelled datasets</vt:lpstr>
      <vt:lpstr>JavaScript package: surface inspected </vt:lpstr>
      <vt:lpstr>Generalization languages:</vt:lpstr>
      <vt:lpstr>Shannon Entropy</vt:lpstr>
      <vt:lpstr>Features:</vt:lpstr>
      <vt:lpstr>Parameters</vt:lpstr>
      <vt:lpstr>Experimental Set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 Ronzoni - nicola.ronzoni@studio.unibo.it</dc:creator>
  <cp:lastModifiedBy>RONZONI, Nicola</cp:lastModifiedBy>
  <cp:revision>23</cp:revision>
  <dcterms:created xsi:type="dcterms:W3CDTF">2022-07-08T12:28:43Z</dcterms:created>
  <dcterms:modified xsi:type="dcterms:W3CDTF">2022-07-13T10:39:00Z</dcterms:modified>
</cp:coreProperties>
</file>