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60" r:id="rId4"/>
    <p:sldId id="275" r:id="rId5"/>
    <p:sldId id="261" r:id="rId6"/>
    <p:sldId id="266" r:id="rId7"/>
    <p:sldId id="276" r:id="rId8"/>
    <p:sldId id="273" r:id="rId9"/>
    <p:sldId id="269" r:id="rId10"/>
    <p:sldId id="274" r:id="rId11"/>
    <p:sldId id="265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0422A4-D165-7B06-7434-86B82CE4B8BC}" v="2" dt="2022-03-08T05:08:19.692"/>
    <p1510:client id="{4415C04B-0042-4839-AD3E-B3AC546DE329}" v="1" dt="2022-03-08T05:05:52.521"/>
    <p1510:client id="{7FDF8C75-6CD0-4B6C-A24F-3D080FE45D73}" v="286" dt="2022-03-08T12:52:12.605"/>
    <p1510:client id="{818BC173-E5E4-B23A-0100-4154B46F86C1}" v="837" dt="2022-03-09T06:56:38.211"/>
    <p1510:client id="{866FDF4C-D7D7-42B3-B72F-960CDF53C21F}" v="2" dt="2022-03-08T05:05:43.306"/>
    <p1510:client id="{A3BF9700-D8A2-19B5-FA40-4891FEF26D4C}" v="567" dt="2022-03-09T04:16:24.235"/>
    <p1510:client id="{A6E16E19-7CCC-F356-CA9F-981A810FAEF5}" v="235" dt="2022-03-09T07:27:40.526"/>
    <p1510:client id="{B4552D39-A617-5063-AEA1-21A68428688B}" v="1331" dt="2022-03-09T07:55:26.424"/>
    <p1510:client id="{E08F43E0-B988-0D99-590F-BE9BB5950C98}" v="71" dt="2022-03-09T06:12:36.089"/>
    <p1510:client id="{E48D08FB-4FFB-4F4D-94AF-4BE60D408149}" v="8" dt="2022-03-09T07:36:29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4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2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4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4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4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1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1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2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7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6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658" y="2978835"/>
            <a:ext cx="10636684" cy="900329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/>
                <a:ea typeface="+mj-lt"/>
                <a:cs typeface="+mj-lt"/>
              </a:rPr>
              <a:t>Binary VIX ETP Trading Strategy</a:t>
            </a:r>
            <a:endParaRPr lang="en-US">
              <a:latin typeface="Times New Roman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477549A-2A0D-4EC7-B1B7-65FF337DE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18" y="1804295"/>
            <a:ext cx="11802764" cy="32494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4D1F23-795C-4544-9ED9-1D0F0E73705F}"/>
              </a:ext>
            </a:extLst>
          </p:cNvPr>
          <p:cNvSpPr txBox="1"/>
          <p:nvPr/>
        </p:nvSpPr>
        <p:spPr>
          <a:xfrm>
            <a:off x="9348592" y="705633"/>
            <a:ext cx="2210843" cy="379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Norpeth-DemiBold"/>
                <a:ea typeface="Norpeth-DemiBold"/>
                <a:cs typeface="Norpeth-DemiBold"/>
              </a:rPr>
              <a:t>Return </a:t>
            </a:r>
            <a:r>
              <a:rPr lang="en-US">
                <a:solidFill>
                  <a:srgbClr val="00AE29"/>
                </a:solidFill>
                <a:latin typeface="Norpeth-DemiBold"/>
                <a:ea typeface="Norpeth-DemiBold"/>
                <a:cs typeface="Norpeth-DemiBold"/>
              </a:rPr>
              <a:t>    572.14 %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6862F-7A8B-4C69-8041-75A4F465A44F}"/>
              </a:ext>
            </a:extLst>
          </p:cNvPr>
          <p:cNvSpPr txBox="1"/>
          <p:nvPr/>
        </p:nvSpPr>
        <p:spPr>
          <a:xfrm>
            <a:off x="5580345" y="705632"/>
            <a:ext cx="29832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Norpeth-DemiBold"/>
              </a:rPr>
              <a:t>Net Profit      </a:t>
            </a:r>
            <a:r>
              <a:rPr lang="en-US">
                <a:solidFill>
                  <a:srgbClr val="00AE29"/>
                </a:solidFill>
                <a:latin typeface="Norpeth-DemiBold"/>
              </a:rPr>
              <a:t>592,417.81 $</a:t>
            </a:r>
          </a:p>
          <a:p>
            <a:r>
              <a:rPr lang="en-US" b="1">
                <a:latin typeface="Norpeth-DemiBold"/>
              </a:rPr>
              <a:t>Fees  </a:t>
            </a:r>
            <a:r>
              <a:rPr lang="en-US">
                <a:solidFill>
                  <a:srgbClr val="EE1E1E"/>
                </a:solidFill>
                <a:latin typeface="Norpeth-DemiBold"/>
              </a:rPr>
              <a:t>             -52,355.40 $</a:t>
            </a:r>
            <a:endParaRPr lang="en-US">
              <a:solidFill>
                <a:srgbClr val="EBEBEB"/>
              </a:solidFill>
              <a:latin typeface="Norpeth-Demi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D6BBF-58BF-4271-847C-4EA1C026C951}"/>
              </a:ext>
            </a:extLst>
          </p:cNvPr>
          <p:cNvSpPr txBox="1"/>
          <p:nvPr/>
        </p:nvSpPr>
        <p:spPr>
          <a:xfrm>
            <a:off x="643004" y="757824"/>
            <a:ext cx="3974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Norpeth-DemiBold"/>
              </a:rPr>
              <a:t>Initial Investment </a:t>
            </a:r>
            <a:r>
              <a:rPr lang="en-US">
                <a:solidFill>
                  <a:srgbClr val="EE1E1E"/>
                </a:solidFill>
                <a:latin typeface="Norpeth-DemiBold"/>
              </a:rPr>
              <a:t>             </a:t>
            </a:r>
            <a:r>
              <a:rPr lang="en-US">
                <a:latin typeface="Norpeth-DemiBold"/>
              </a:rPr>
              <a:t>100,000 $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A837DF-5899-4D0D-82D1-4B5088E1C27D}"/>
              </a:ext>
            </a:extLst>
          </p:cNvPr>
          <p:cNvSpPr txBox="1"/>
          <p:nvPr/>
        </p:nvSpPr>
        <p:spPr>
          <a:xfrm>
            <a:off x="9348591" y="1081413"/>
            <a:ext cx="2210843" cy="379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Norpeth-DemiBold"/>
                <a:ea typeface="Norpeth-DemiBold"/>
                <a:cs typeface="Norpeth-DemiBold"/>
              </a:rPr>
              <a:t>SR </a:t>
            </a:r>
            <a:r>
              <a:rPr lang="en-US">
                <a:solidFill>
                  <a:srgbClr val="00AE29"/>
                </a:solidFill>
                <a:latin typeface="Norpeth-DemiBold"/>
                <a:ea typeface="Norpeth-DemiBold"/>
                <a:cs typeface="Norpeth-DemiBold"/>
              </a:rPr>
              <a:t>             1.166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0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8AEB-CABC-4798-8E6C-887DA3CA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07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Times New Roman"/>
                <a:cs typeface="Calibri Light"/>
              </a:rPr>
              <a:t>Potential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8410-C4E9-4AD6-B820-E1DE55AC8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Times New Roman"/>
                <a:cs typeface="Calibri"/>
              </a:rPr>
              <a:t>Could be affected significantly by regulations</a:t>
            </a:r>
          </a:p>
          <a:p>
            <a:r>
              <a:rPr lang="en-US" sz="3200" dirty="0">
                <a:latin typeface="Times New Roman"/>
                <a:cs typeface="Calibri"/>
              </a:rPr>
              <a:t>The nature of volatility-linked ETP:</a:t>
            </a:r>
          </a:p>
          <a:p>
            <a:pPr marL="0" indent="0">
              <a:buNone/>
            </a:pPr>
            <a:r>
              <a:rPr lang="en-US" sz="3200" dirty="0">
                <a:latin typeface="Times New Roman"/>
                <a:cs typeface="Calibri"/>
              </a:rPr>
              <a:t>    risky and complex</a:t>
            </a:r>
          </a:p>
          <a:p>
            <a:pPr marL="0" indent="0">
              <a:buNone/>
            </a:pPr>
            <a:r>
              <a:rPr lang="en-US" sz="3200" dirty="0">
                <a:latin typeface="Times New Roman"/>
                <a:cs typeface="Calibri"/>
              </a:rPr>
              <a:t>    Unsuitable for buy-and-hold</a:t>
            </a:r>
          </a:p>
          <a:p>
            <a:pPr marL="0" indent="0">
              <a:buNone/>
            </a:pPr>
            <a:r>
              <a:rPr lang="en-US" sz="3200" dirty="0">
                <a:latin typeface="Times New Roman"/>
                <a:cs typeface="Calibri"/>
              </a:rPr>
              <a:t>    Guaranteed to lose value over time</a:t>
            </a:r>
          </a:p>
          <a:p>
            <a:pPr marL="0" indent="0">
              <a:buNone/>
            </a:pPr>
            <a:r>
              <a:rPr lang="en-US" sz="3200" dirty="0">
                <a:latin typeface="Times New Roman"/>
                <a:cs typeface="Calibri"/>
              </a:rPr>
              <a:t>    </a:t>
            </a:r>
          </a:p>
        </p:txBody>
      </p:sp>
    </p:spTree>
    <p:extLst>
      <p:ext uri="{BB962C8B-B14F-4D97-AF65-F5344CB8AC3E}">
        <p14:creationId xmlns:p14="http://schemas.microsoft.com/office/powerpoint/2010/main" val="3983072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8D11-CCDF-4725-B95C-15BCF51A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Calibri Light"/>
              </a:rPr>
              <a:t>Possible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2F0D5-0631-4B44-A968-577F4366F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latin typeface="Times New Roman"/>
                <a:cs typeface="Calibri"/>
              </a:rPr>
              <a:t>Use machine learning tools to set dynamic RSI range for trading</a:t>
            </a:r>
          </a:p>
          <a:p>
            <a:pPr marL="0" indent="0">
              <a:buNone/>
            </a:pPr>
            <a:r>
              <a:rPr lang="en-US" sz="3600" dirty="0">
                <a:latin typeface="Times New Roman"/>
                <a:cs typeface="Calibri"/>
              </a:rPr>
              <a:t>   Not limited to &gt;85, &lt;30</a:t>
            </a:r>
          </a:p>
          <a:p>
            <a:pPr marL="0" indent="0">
              <a:buNone/>
            </a:pPr>
            <a:endParaRPr lang="en-US" sz="3600" dirty="0">
              <a:latin typeface="Times New Roman"/>
              <a:cs typeface="Calibri"/>
            </a:endParaRPr>
          </a:p>
          <a:p>
            <a:r>
              <a:rPr lang="en-US" sz="3600" dirty="0">
                <a:latin typeface="Times New Roman"/>
                <a:cs typeface="Calibri"/>
              </a:rPr>
              <a:t>Add additional indicators to more precisely track state of the market</a:t>
            </a:r>
          </a:p>
        </p:txBody>
      </p:sp>
    </p:spTree>
    <p:extLst>
      <p:ext uri="{BB962C8B-B14F-4D97-AF65-F5344CB8AC3E}">
        <p14:creationId xmlns:p14="http://schemas.microsoft.com/office/powerpoint/2010/main" val="294031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7C55-891B-4CBF-A116-0B3A265E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394020"/>
            <a:ext cx="6831967" cy="1214563"/>
          </a:xfrm>
        </p:spPr>
        <p:txBody>
          <a:bodyPr anchor="b">
            <a:normAutofit/>
          </a:bodyPr>
          <a:lstStyle/>
          <a:p>
            <a:r>
              <a:rPr lang="en-US" sz="3600">
                <a:latin typeface="Times New Roman"/>
                <a:cs typeface="Calibri Light"/>
              </a:rPr>
              <a:t>Terminology &amp; Economic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9A7BE-012A-40BF-9D73-4E58DEB5C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>
                <a:latin typeface="Times New Roman"/>
                <a:cs typeface="Calibri"/>
              </a:rPr>
              <a:t>VIX: The Volatility Index is a</a:t>
            </a:r>
            <a:r>
              <a:rPr lang="en-US" sz="1400">
                <a:latin typeface="Times New Roman"/>
                <a:ea typeface="+mn-lt"/>
                <a:cs typeface="+mn-lt"/>
              </a:rPr>
              <a:t> real-time market index representing the market’s expectations for volatility over the coming 30 days, it measures the level of risk, fear, or stress in the market when making investment decisions.</a:t>
            </a:r>
            <a:endParaRPr lang="en-US" sz="1400">
              <a:latin typeface="Times New Roman"/>
              <a:cs typeface="Calibri"/>
            </a:endParaRPr>
          </a:p>
          <a:p>
            <a:r>
              <a:rPr lang="en-US" sz="1400">
                <a:latin typeface="Times New Roman"/>
                <a:cs typeface="Calibri"/>
              </a:rPr>
              <a:t>VXX: Volatility product that attempts to track the VIX index through the percentage returns of the near-term VIX futures.</a:t>
            </a:r>
          </a:p>
          <a:p>
            <a:r>
              <a:rPr lang="en-US" sz="1400">
                <a:latin typeface="Times New Roman"/>
                <a:cs typeface="Calibri"/>
              </a:rPr>
              <a:t>SVXY: </a:t>
            </a:r>
            <a:r>
              <a:rPr lang="en-US" sz="1400">
                <a:latin typeface="Times New Roman"/>
                <a:cs typeface="Times New Roman"/>
              </a:rPr>
              <a:t>Short VIX Short-Term Futures provides</a:t>
            </a:r>
            <a:r>
              <a:rPr lang="en-US" sz="1400">
                <a:latin typeface="Times New Roman"/>
                <a:ea typeface="+mn-lt"/>
                <a:cs typeface="+mn-lt"/>
              </a:rPr>
              <a:t> investors exposure to short VIX futures contracts, it corresponds to one-half the inverse (-0.5x) of the daily performance of the S&amp;P 500 VIX Short-Term Futures Index</a:t>
            </a:r>
          </a:p>
          <a:p>
            <a:r>
              <a:rPr lang="en-US" sz="1400">
                <a:latin typeface="Times New Roman"/>
                <a:cs typeface="Calibri"/>
              </a:rPr>
              <a:t>RSI: </a:t>
            </a:r>
            <a:r>
              <a:rPr lang="en-US" sz="1400">
                <a:latin typeface="Times New Roman"/>
                <a:ea typeface="+mn-lt"/>
                <a:cs typeface="+mn-lt"/>
              </a:rPr>
              <a:t>The relative strength index (RSI) is a momentum indicator used in technical analysis that measures the magnitude of recent price changes to evaluate overbought or oversold conditions in the price of a stock or other asset. </a:t>
            </a:r>
          </a:p>
          <a:p>
            <a:endParaRPr lang="en-US" sz="1400">
              <a:latin typeface="Times New Roman"/>
              <a:ea typeface="+mn-lt"/>
              <a:cs typeface="+mn-lt"/>
            </a:endParaRPr>
          </a:p>
          <a:p>
            <a:r>
              <a:rPr lang="en-US" sz="1400">
                <a:latin typeface="Times New Roman"/>
                <a:ea typeface="+mn-lt"/>
                <a:cs typeface="+mn-lt"/>
              </a:rPr>
              <a:t>Economic Intuition: Momentum Strategy</a:t>
            </a:r>
          </a:p>
          <a:p>
            <a:endParaRPr lang="en-US" sz="1400">
              <a:latin typeface="Times New Roman"/>
              <a:ea typeface="+mn-lt"/>
              <a:cs typeface="+mn-lt"/>
            </a:endParaRPr>
          </a:p>
        </p:txBody>
      </p:sp>
      <p:pic>
        <p:nvPicPr>
          <p:cNvPr id="5" name="Picture 4" descr="Orange and blue numbers and graphs">
            <a:extLst>
              <a:ext uri="{FF2B5EF4-FFF2-40B4-BE49-F238E27FC236}">
                <a16:creationId xmlns:a16="http://schemas.microsoft.com/office/drawing/2014/main" id="{E9E472E6-CF93-4801-80E8-C91ED49D0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4" r="30727" b="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5978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77C55-891B-4CBF-A116-0B3A265E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000">
                <a:latin typeface="Times New Roman"/>
                <a:cs typeface="Calibri Light"/>
              </a:rPr>
              <a:t>Binary VIX ETP Strategy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9A7BE-012A-40BF-9D73-4E58DEB5C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latin typeface="Times New Roman"/>
                <a:cs typeface="Calibri"/>
              </a:rPr>
              <a:t>We are using two ETPs on volatility</a:t>
            </a:r>
          </a:p>
          <a:p>
            <a:r>
              <a:rPr lang="en-US" sz="2200">
                <a:latin typeface="Times New Roman"/>
                <a:cs typeface="Calibri"/>
              </a:rPr>
              <a:t>Going long volatility using VXX</a:t>
            </a:r>
          </a:p>
          <a:p>
            <a:r>
              <a:rPr lang="en-US" sz="2200">
                <a:latin typeface="Times New Roman"/>
                <a:cs typeface="Calibri"/>
              </a:rPr>
              <a:t>Going short volatility using SVXY</a:t>
            </a:r>
          </a:p>
          <a:p>
            <a:r>
              <a:rPr lang="en-US" sz="2200">
                <a:latin typeface="Times New Roman"/>
                <a:ea typeface="+mn-lt"/>
                <a:cs typeface="+mn-lt"/>
              </a:rPr>
              <a:t>Signal Indicator is RSI (Relative strength Index) to indicate momentum.</a:t>
            </a:r>
          </a:p>
          <a:p>
            <a:endParaRPr lang="en-US" sz="2200">
              <a:latin typeface="Calibri"/>
              <a:ea typeface="+mn-lt"/>
              <a:cs typeface="+mn-lt"/>
            </a:endParaRPr>
          </a:p>
          <a:p>
            <a:endParaRPr lang="en-US" sz="2200">
              <a:latin typeface="Times New Roman"/>
              <a:ea typeface="+mn-lt"/>
              <a:cs typeface="+mn-lt"/>
            </a:endParaRPr>
          </a:p>
          <a:p>
            <a:endParaRPr lang="en-US" sz="2200">
              <a:latin typeface="Times New Roman"/>
              <a:ea typeface="+mn-lt"/>
              <a:cs typeface="+mn-lt"/>
            </a:endParaRPr>
          </a:p>
          <a:p>
            <a:endParaRPr lang="en-US" sz="2200">
              <a:latin typeface="Times New Roman"/>
              <a:ea typeface="+mn-lt"/>
              <a:cs typeface="+mn-lt"/>
            </a:endParaRPr>
          </a:p>
        </p:txBody>
      </p:sp>
      <p:pic>
        <p:nvPicPr>
          <p:cNvPr id="4" name="Picture 3" descr="Orange and blue numbers and graphs">
            <a:extLst>
              <a:ext uri="{FF2B5EF4-FFF2-40B4-BE49-F238E27FC236}">
                <a16:creationId xmlns:a16="http://schemas.microsoft.com/office/drawing/2014/main" id="{D1AD8C41-8AAE-4B98-855E-688ABCA8D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4" r="30727" b="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6050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DD34E-5C37-48BD-85C8-3C1800E0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>
                <a:latin typeface="Times New Roman"/>
                <a:cs typeface="Calibri Light"/>
              </a:rPr>
              <a:t>RSI Calculation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D77EA81-8084-4491-935B-E9515812E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latin typeface="Times New Roman"/>
                <a:cs typeface="Calibri"/>
              </a:rPr>
              <a:t>RSI is a two-step calculation</a:t>
            </a:r>
          </a:p>
          <a:p>
            <a:r>
              <a:rPr lang="en-US" sz="1800">
                <a:latin typeface="Times New Roman"/>
                <a:cs typeface="Calibri"/>
              </a:rPr>
              <a:t>First step uses the average losses and average gains.</a:t>
            </a:r>
          </a:p>
          <a:p>
            <a:r>
              <a:rPr lang="en-US" sz="1800">
                <a:latin typeface="Times New Roman"/>
                <a:ea typeface="+mn-lt"/>
                <a:cs typeface="+mn-lt"/>
              </a:rPr>
              <a:t>Once there are 14 periods of data available, the second part of the RSI formula can be calculated.</a:t>
            </a:r>
            <a:endParaRPr lang="en-US" sz="1800">
              <a:latin typeface="Times New Roman"/>
              <a:cs typeface="Calibri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819F1C3-EE65-434B-8A93-3511194C1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95" y="1888422"/>
            <a:ext cx="5135719" cy="146367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73AAC3F-D6B6-4F4C-B301-8298C6B44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911" y="4264700"/>
            <a:ext cx="5600176" cy="12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6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15BE-1062-41D7-87FC-C1CF2D84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/>
                <a:cs typeface="Calibri Light"/>
              </a:rPr>
              <a:t>Position Logic for the Strategy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5D3B77-37C4-4746-A5E7-A31D331A7D69}"/>
              </a:ext>
            </a:extLst>
          </p:cNvPr>
          <p:cNvSpPr/>
          <p:nvPr/>
        </p:nvSpPr>
        <p:spPr>
          <a:xfrm>
            <a:off x="2297647" y="2425281"/>
            <a:ext cx="2464400" cy="116705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Case of overvalue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5AF2C5-24A5-425F-82B1-8D62D715F0D2}"/>
              </a:ext>
            </a:extLst>
          </p:cNvPr>
          <p:cNvSpPr/>
          <p:nvPr/>
        </p:nvSpPr>
        <p:spPr>
          <a:xfrm>
            <a:off x="7556048" y="2424284"/>
            <a:ext cx="2421989" cy="116705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Case of undervalue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E7CCFD-A0D8-486B-9EA6-689D3398383D}"/>
              </a:ext>
            </a:extLst>
          </p:cNvPr>
          <p:cNvSpPr/>
          <p:nvPr/>
        </p:nvSpPr>
        <p:spPr>
          <a:xfrm>
            <a:off x="1095700" y="4212718"/>
            <a:ext cx="2195994" cy="129231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RSI0 &gt; 85 and RSI1 &lt;= 85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BUY VXX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SELL SVXY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652F59-9618-4F5E-B494-FC0D9195618F}"/>
              </a:ext>
            </a:extLst>
          </p:cNvPr>
          <p:cNvSpPr/>
          <p:nvPr/>
        </p:nvSpPr>
        <p:spPr>
          <a:xfrm>
            <a:off x="3870939" y="4211719"/>
            <a:ext cx="2090736" cy="128187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RSI0 &lt; 70 and RSI1 &gt;= 70</a:t>
            </a:r>
          </a:p>
          <a:p>
            <a:pPr algn="ctr"/>
            <a:r>
              <a:rPr lang="en-US" sz="1200">
                <a:cs typeface="Calibri"/>
              </a:rPr>
              <a:t>SELL VXX</a:t>
            </a:r>
          </a:p>
          <a:p>
            <a:pPr algn="ctr"/>
            <a:r>
              <a:rPr lang="en-US" sz="1200">
                <a:cs typeface="Calibri"/>
              </a:rPr>
              <a:t>BUY SVXY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F9F718-215F-4D6C-AAE7-9D90711F5D59}"/>
              </a:ext>
            </a:extLst>
          </p:cNvPr>
          <p:cNvSpPr/>
          <p:nvPr/>
        </p:nvSpPr>
        <p:spPr>
          <a:xfrm>
            <a:off x="9183624" y="4211719"/>
            <a:ext cx="2195118" cy="128187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RSI0 &lt; 15 and RSI1 &gt;= 15</a:t>
            </a:r>
          </a:p>
          <a:p>
            <a:pPr algn="ctr"/>
            <a:r>
              <a:rPr lang="en-US" sz="1200">
                <a:cs typeface="Calibri"/>
              </a:rPr>
              <a:t>SELL VXX</a:t>
            </a:r>
          </a:p>
          <a:p>
            <a:pPr algn="ctr"/>
            <a:r>
              <a:rPr lang="en-US" sz="1200">
                <a:cs typeface="Calibri"/>
              </a:rPr>
              <a:t>BUY SVXY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36DF598-24FE-45AA-B60F-5A62A1BF1792}"/>
              </a:ext>
            </a:extLst>
          </p:cNvPr>
          <p:cNvSpPr/>
          <p:nvPr/>
        </p:nvSpPr>
        <p:spPr>
          <a:xfrm>
            <a:off x="6460673" y="4211719"/>
            <a:ext cx="2090736" cy="128187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RSI0 &gt; 30 and RSI1&lt;= 30</a:t>
            </a:r>
            <a:endParaRPr lang="en-US"/>
          </a:p>
          <a:p>
            <a:pPr algn="ctr"/>
            <a:r>
              <a:rPr lang="en-US" sz="1200">
                <a:cs typeface="Calibri"/>
              </a:rPr>
              <a:t>BUY VXX</a:t>
            </a:r>
          </a:p>
          <a:p>
            <a:pPr algn="ctr"/>
            <a:r>
              <a:rPr lang="en-US" sz="1200">
                <a:cs typeface="Calibri"/>
              </a:rPr>
              <a:t>SELL SVXY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58578F-F2F4-4ACB-907A-3AFDDC9C4001}"/>
              </a:ext>
            </a:extLst>
          </p:cNvPr>
          <p:cNvCxnSpPr>
            <a:cxnSpLocks/>
          </p:cNvCxnSpPr>
          <p:nvPr/>
        </p:nvCxnSpPr>
        <p:spPr>
          <a:xfrm flipH="1">
            <a:off x="2366072" y="3598216"/>
            <a:ext cx="831652" cy="57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4B0721-0F85-4577-88BD-54F1B151A6E0}"/>
              </a:ext>
            </a:extLst>
          </p:cNvPr>
          <p:cNvCxnSpPr>
            <a:cxnSpLocks/>
          </p:cNvCxnSpPr>
          <p:nvPr/>
        </p:nvCxnSpPr>
        <p:spPr>
          <a:xfrm>
            <a:off x="3792712" y="3598217"/>
            <a:ext cx="869798" cy="57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514BBB-7D8C-4D6E-9436-4E6BEC0F2E12}"/>
              </a:ext>
            </a:extLst>
          </p:cNvPr>
          <p:cNvCxnSpPr>
            <a:cxnSpLocks/>
          </p:cNvCxnSpPr>
          <p:nvPr/>
        </p:nvCxnSpPr>
        <p:spPr>
          <a:xfrm flipH="1">
            <a:off x="7668756" y="3608653"/>
            <a:ext cx="831652" cy="57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1F6EFF-C30A-400E-AC8F-95D074C39B69}"/>
              </a:ext>
            </a:extLst>
          </p:cNvPr>
          <p:cNvCxnSpPr>
            <a:cxnSpLocks/>
          </p:cNvCxnSpPr>
          <p:nvPr/>
        </p:nvCxnSpPr>
        <p:spPr>
          <a:xfrm>
            <a:off x="9095396" y="3608655"/>
            <a:ext cx="869798" cy="57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15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FD48DA6E-184F-4B55-B8B3-CEA397BF5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4" r="13165" b="-1091"/>
          <a:stretch/>
        </p:blipFill>
        <p:spPr>
          <a:xfrm>
            <a:off x="716073" y="1863029"/>
            <a:ext cx="10520225" cy="312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7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19EFA8F-8FD3-4FFB-856E-ADB52DA49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30" y="1763526"/>
            <a:ext cx="11761942" cy="334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6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42C0-620B-4A52-BC33-A28AC6EA5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5947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Times New Roman"/>
                <a:cs typeface="Calibri Light"/>
              </a:rPr>
              <a:t>What happened?</a:t>
            </a:r>
          </a:p>
        </p:txBody>
      </p:sp>
    </p:spTree>
    <p:extLst>
      <p:ext uri="{BB962C8B-B14F-4D97-AF65-F5344CB8AC3E}">
        <p14:creationId xmlns:p14="http://schemas.microsoft.com/office/powerpoint/2010/main" val="80407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216CA4-F156-400B-8A69-C90F1C61E2C2}"/>
              </a:ext>
            </a:extLst>
          </p:cNvPr>
          <p:cNvSpPr txBox="1"/>
          <p:nvPr/>
        </p:nvSpPr>
        <p:spPr>
          <a:xfrm>
            <a:off x="4867275" y="334327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1D58D9-4F20-4A50-84E0-6E0DF20C5786}"/>
              </a:ext>
            </a:extLst>
          </p:cNvPr>
          <p:cNvGrpSpPr/>
          <p:nvPr/>
        </p:nvGrpSpPr>
        <p:grpSpPr>
          <a:xfrm>
            <a:off x="1409204" y="142426"/>
            <a:ext cx="9922413" cy="6385257"/>
            <a:chOff x="1409204" y="142426"/>
            <a:chExt cx="9922413" cy="6385257"/>
          </a:xfrm>
        </p:grpSpPr>
        <p:pic>
          <p:nvPicPr>
            <p:cNvPr id="4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24ECF228-9C8A-42C9-B792-B6E28E551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9204" y="142426"/>
              <a:ext cx="8548958" cy="6385257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4D0EB3C-EF7B-43B1-BA7C-494D0C6CF272}"/>
                </a:ext>
              </a:extLst>
            </p:cNvPr>
            <p:cNvGrpSpPr/>
            <p:nvPr/>
          </p:nvGrpSpPr>
          <p:grpSpPr>
            <a:xfrm>
              <a:off x="8713939" y="1015653"/>
              <a:ext cx="2617678" cy="1271129"/>
              <a:chOff x="8713939" y="1015653"/>
              <a:chExt cx="2617678" cy="1271129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7329C513-0F58-424F-89E1-110E3277B2E5}"/>
                  </a:ext>
                </a:extLst>
              </p:cNvPr>
              <p:cNvCxnSpPr/>
              <p:nvPr/>
            </p:nvCxnSpPr>
            <p:spPr>
              <a:xfrm flipH="1" flipV="1">
                <a:off x="8713939" y="1015653"/>
                <a:ext cx="1893518" cy="80792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2285478-8FDF-479D-8A2B-BD8D753BFEBF}"/>
                  </a:ext>
                </a:extLst>
              </p:cNvPr>
              <p:cNvSpPr/>
              <p:nvPr/>
            </p:nvSpPr>
            <p:spPr>
              <a:xfrm>
                <a:off x="9922439" y="1817055"/>
                <a:ext cx="1409178" cy="469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FF0000"/>
                    </a:solidFill>
                    <a:cs typeface="Calibri"/>
                  </a:rPr>
                  <a:t>Feb 5, 2018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A2C305F-8E1A-45FB-AF78-E6E5BE12565D}"/>
              </a:ext>
            </a:extLst>
          </p:cNvPr>
          <p:cNvSpPr txBox="1"/>
          <p:nvPr/>
        </p:nvSpPr>
        <p:spPr>
          <a:xfrm>
            <a:off x="8398701" y="6519797"/>
            <a:ext cx="41315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https://towardsdatascience.com/the-xiv-meltdown-1b0608110b9f</a:t>
            </a:r>
          </a:p>
        </p:txBody>
      </p:sp>
    </p:spTree>
    <p:extLst>
      <p:ext uri="{BB962C8B-B14F-4D97-AF65-F5344CB8AC3E}">
        <p14:creationId xmlns:p14="http://schemas.microsoft.com/office/powerpoint/2010/main" val="891558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379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Norpeth-DemiBold</vt:lpstr>
      <vt:lpstr>Times New Roman</vt:lpstr>
      <vt:lpstr>Office Theme</vt:lpstr>
      <vt:lpstr>Binary VIX ETP Trading Strategy</vt:lpstr>
      <vt:lpstr>Terminology &amp; Economic Intuition</vt:lpstr>
      <vt:lpstr>Binary VIX ETP Strategy</vt:lpstr>
      <vt:lpstr>RSI Calculation</vt:lpstr>
      <vt:lpstr>Position Logic for the Strategy</vt:lpstr>
      <vt:lpstr>PowerPoint Presentation</vt:lpstr>
      <vt:lpstr>PowerPoint Presentation</vt:lpstr>
      <vt:lpstr>What happened?</vt:lpstr>
      <vt:lpstr>PowerPoint Presentation</vt:lpstr>
      <vt:lpstr>PowerPoint Presentation</vt:lpstr>
      <vt:lpstr>Potential Risks</vt:lpstr>
      <vt:lpstr>Possible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Rorato, Nicola</cp:lastModifiedBy>
  <cp:revision>3</cp:revision>
  <dcterms:created xsi:type="dcterms:W3CDTF">2022-03-08T05:01:37Z</dcterms:created>
  <dcterms:modified xsi:type="dcterms:W3CDTF">2022-03-10T17:34:25Z</dcterms:modified>
</cp:coreProperties>
</file>