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0" r:id="rId6"/>
    <p:sldId id="262" r:id="rId7"/>
    <p:sldId id="263" r:id="rId8"/>
    <p:sldId id="264" r:id="rId9"/>
    <p:sldId id="265"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iamanna Joey" initials="SJ" lastIdx="1" clrIdx="0">
    <p:extLst>
      <p:ext uri="{19B8F6BF-5375-455C-9EA6-DF929625EA0E}">
        <p15:presenceInfo xmlns:p15="http://schemas.microsoft.com/office/powerpoint/2012/main" userId="S-1-5-21-3935683361-542095283-3458493437-16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3A40"/>
    <a:srgbClr val="64CA35"/>
    <a:srgbClr val="4AC112"/>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94660"/>
  </p:normalViewPr>
  <p:slideViewPr>
    <p:cSldViewPr snapToGrid="0">
      <p:cViewPr varScale="1">
        <p:scale>
          <a:sx n="115" d="100"/>
          <a:sy n="115" d="100"/>
        </p:scale>
        <p:origin x="58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CH"/>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p>
            <a:fld id="{FAA8CAB1-B6AD-41C7-9377-4459BDE3A19B}" type="datetimeFigureOut">
              <a:rPr lang="de-CH" smtClean="0"/>
              <a:t>10.07.2019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3246397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FAA8CAB1-B6AD-41C7-9377-4459BDE3A19B}" type="datetimeFigureOut">
              <a:rPr lang="de-CH" smtClean="0"/>
              <a:t>10.07.2019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2077148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CH"/>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FAA8CAB1-B6AD-41C7-9377-4459BDE3A19B}" type="datetimeFigureOut">
              <a:rPr lang="de-CH" smtClean="0"/>
              <a:t>10.07.2019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419596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FAA8CAB1-B6AD-41C7-9377-4459BDE3A19B}" type="datetimeFigureOut">
              <a:rPr lang="de-CH" smtClean="0"/>
              <a:t>10.07.2019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4252602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CH"/>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FAA8CAB1-B6AD-41C7-9377-4459BDE3A19B}" type="datetimeFigureOut">
              <a:rPr lang="de-CH" smtClean="0"/>
              <a:t>10.07.2019</a:t>
            </a:fld>
            <a:endParaRPr lang="de-CH"/>
          </a:p>
        </p:txBody>
      </p:sp>
      <p:sp>
        <p:nvSpPr>
          <p:cNvPr id="5" name="Fußzeilenplatzhalter 4"/>
          <p:cNvSpPr>
            <a:spLocks noGrp="1"/>
          </p:cNvSpPr>
          <p:nvPr>
            <p:ph type="ftr" sz="quarter" idx="11"/>
          </p:nvPr>
        </p:nvSpPr>
        <p:spPr/>
        <p:txBody>
          <a:bodyPr/>
          <a:lstStyle/>
          <a:p>
            <a:endParaRPr lang="de-CH"/>
          </a:p>
        </p:txBody>
      </p:sp>
      <p:sp>
        <p:nvSpPr>
          <p:cNvPr id="6" name="Foliennummernplatzhalter 5"/>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2744029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4"/>
          <p:cNvSpPr>
            <a:spLocks noGrp="1"/>
          </p:cNvSpPr>
          <p:nvPr>
            <p:ph type="dt" sz="half" idx="10"/>
          </p:nvPr>
        </p:nvSpPr>
        <p:spPr/>
        <p:txBody>
          <a:bodyPr/>
          <a:lstStyle/>
          <a:p>
            <a:fld id="{FAA8CAB1-B6AD-41C7-9377-4459BDE3A19B}" type="datetimeFigureOut">
              <a:rPr lang="de-CH" smtClean="0"/>
              <a:t>10.07.2019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1294864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CH"/>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6"/>
          <p:cNvSpPr>
            <a:spLocks noGrp="1"/>
          </p:cNvSpPr>
          <p:nvPr>
            <p:ph type="dt" sz="half" idx="10"/>
          </p:nvPr>
        </p:nvSpPr>
        <p:spPr/>
        <p:txBody>
          <a:bodyPr/>
          <a:lstStyle/>
          <a:p>
            <a:fld id="{FAA8CAB1-B6AD-41C7-9377-4459BDE3A19B}" type="datetimeFigureOut">
              <a:rPr lang="de-CH" smtClean="0"/>
              <a:t>10.07.2019</a:t>
            </a:fld>
            <a:endParaRPr lang="de-CH"/>
          </a:p>
        </p:txBody>
      </p:sp>
      <p:sp>
        <p:nvSpPr>
          <p:cNvPr id="8" name="Fußzeilenplatzhalter 7"/>
          <p:cNvSpPr>
            <a:spLocks noGrp="1"/>
          </p:cNvSpPr>
          <p:nvPr>
            <p:ph type="ftr" sz="quarter" idx="11"/>
          </p:nvPr>
        </p:nvSpPr>
        <p:spPr/>
        <p:txBody>
          <a:bodyPr/>
          <a:lstStyle/>
          <a:p>
            <a:endParaRPr lang="de-CH"/>
          </a:p>
        </p:txBody>
      </p:sp>
      <p:sp>
        <p:nvSpPr>
          <p:cNvPr id="9" name="Foliennummernplatzhalter 8"/>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1709867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2"/>
          <p:cNvSpPr>
            <a:spLocks noGrp="1"/>
          </p:cNvSpPr>
          <p:nvPr>
            <p:ph type="dt" sz="half" idx="10"/>
          </p:nvPr>
        </p:nvSpPr>
        <p:spPr/>
        <p:txBody>
          <a:bodyPr/>
          <a:lstStyle/>
          <a:p>
            <a:fld id="{FAA8CAB1-B6AD-41C7-9377-4459BDE3A19B}" type="datetimeFigureOut">
              <a:rPr lang="de-CH" smtClean="0"/>
              <a:t>10.07.2019</a:t>
            </a:fld>
            <a:endParaRPr lang="de-CH"/>
          </a:p>
        </p:txBody>
      </p:sp>
      <p:sp>
        <p:nvSpPr>
          <p:cNvPr id="4" name="Fußzeilenplatzhalter 3"/>
          <p:cNvSpPr>
            <a:spLocks noGrp="1"/>
          </p:cNvSpPr>
          <p:nvPr>
            <p:ph type="ftr" sz="quarter" idx="11"/>
          </p:nvPr>
        </p:nvSpPr>
        <p:spPr/>
        <p:txBody>
          <a:bodyPr/>
          <a:lstStyle/>
          <a:p>
            <a:endParaRPr lang="de-CH"/>
          </a:p>
        </p:txBody>
      </p:sp>
      <p:sp>
        <p:nvSpPr>
          <p:cNvPr id="5" name="Foliennummernplatzhalter 4"/>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1195029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AA8CAB1-B6AD-41C7-9377-4459BDE3A19B}" type="datetimeFigureOut">
              <a:rPr lang="de-CH" smtClean="0"/>
              <a:t>10.07.2019</a:t>
            </a:fld>
            <a:endParaRPr lang="de-CH"/>
          </a:p>
        </p:txBody>
      </p:sp>
      <p:sp>
        <p:nvSpPr>
          <p:cNvPr id="3" name="Fußzeilenplatzhalter 2"/>
          <p:cNvSpPr>
            <a:spLocks noGrp="1"/>
          </p:cNvSpPr>
          <p:nvPr>
            <p:ph type="ftr" sz="quarter" idx="11"/>
          </p:nvPr>
        </p:nvSpPr>
        <p:spPr/>
        <p:txBody>
          <a:bodyPr/>
          <a:lstStyle/>
          <a:p>
            <a:endParaRPr lang="de-CH"/>
          </a:p>
        </p:txBody>
      </p:sp>
      <p:sp>
        <p:nvSpPr>
          <p:cNvPr id="4" name="Foliennummernplatzhalter 3"/>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258523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CH"/>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FAA8CAB1-B6AD-41C7-9377-4459BDE3A19B}" type="datetimeFigureOut">
              <a:rPr lang="de-CH" smtClean="0"/>
              <a:t>10.07.2019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2574932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CH"/>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FAA8CAB1-B6AD-41C7-9377-4459BDE3A19B}" type="datetimeFigureOut">
              <a:rPr lang="de-CH" smtClean="0"/>
              <a:t>10.07.2019</a:t>
            </a:fld>
            <a:endParaRPr lang="de-CH"/>
          </a:p>
        </p:txBody>
      </p:sp>
      <p:sp>
        <p:nvSpPr>
          <p:cNvPr id="6" name="Fußzeilenplatzhalter 5"/>
          <p:cNvSpPr>
            <a:spLocks noGrp="1"/>
          </p:cNvSpPr>
          <p:nvPr>
            <p:ph type="ftr" sz="quarter" idx="11"/>
          </p:nvPr>
        </p:nvSpPr>
        <p:spPr/>
        <p:txBody>
          <a:bodyPr/>
          <a:lstStyle/>
          <a:p>
            <a:endParaRPr lang="de-CH"/>
          </a:p>
        </p:txBody>
      </p:sp>
      <p:sp>
        <p:nvSpPr>
          <p:cNvPr id="7" name="Foliennummernplatzhalter 6"/>
          <p:cNvSpPr>
            <a:spLocks noGrp="1"/>
          </p:cNvSpPr>
          <p:nvPr>
            <p:ph type="sldNum" sz="quarter" idx="12"/>
          </p:nvPr>
        </p:nvSpPr>
        <p:spPr/>
        <p:txBody>
          <a:bodyPr/>
          <a:lstStyle/>
          <a:p>
            <a:fld id="{152D54EB-2947-49C6-9C05-725ECB9E30F5}" type="slidenum">
              <a:rPr lang="de-CH" smtClean="0"/>
              <a:t>‹Nr.›</a:t>
            </a:fld>
            <a:endParaRPr lang="de-CH"/>
          </a:p>
        </p:txBody>
      </p:sp>
    </p:spTree>
    <p:extLst>
      <p:ext uri="{BB962C8B-B14F-4D97-AF65-F5344CB8AC3E}">
        <p14:creationId xmlns:p14="http://schemas.microsoft.com/office/powerpoint/2010/main" val="267902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CH"/>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A8CAB1-B6AD-41C7-9377-4459BDE3A19B}" type="datetimeFigureOut">
              <a:rPr lang="de-CH" smtClean="0"/>
              <a:t>10.07.2019</a:t>
            </a:fld>
            <a:endParaRPr lang="de-CH"/>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D54EB-2947-49C6-9C05-725ECB9E30F5}" type="slidenum">
              <a:rPr lang="de-CH" smtClean="0"/>
              <a:t>‹Nr.›</a:t>
            </a:fld>
            <a:endParaRPr lang="de-CH"/>
          </a:p>
        </p:txBody>
      </p:sp>
    </p:spTree>
    <p:extLst>
      <p:ext uri="{BB962C8B-B14F-4D97-AF65-F5344CB8AC3E}">
        <p14:creationId xmlns:p14="http://schemas.microsoft.com/office/powerpoint/2010/main" val="802044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914400"/>
          </a:xfrm>
          <a:prstGeom prst="rect">
            <a:avLst/>
          </a:prstGeom>
          <a:solidFill>
            <a:srgbClr val="343A40"/>
          </a:solidFill>
          <a:ln>
            <a:solidFill>
              <a:srgbClr val="343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smtClean="0"/>
              <a:t>                </a:t>
            </a:r>
            <a:r>
              <a:rPr lang="de-CH" sz="3600" dirty="0" smtClean="0">
                <a:solidFill>
                  <a:schemeClr val="bg1"/>
                </a:solidFill>
              </a:rPr>
              <a:t>BubbleGum</a:t>
            </a:r>
            <a:endParaRPr lang="de-CH" sz="3600" dirty="0">
              <a:solidFill>
                <a:schemeClr val="bg1"/>
              </a:solidFill>
            </a:endParaRPr>
          </a:p>
        </p:txBody>
      </p:sp>
      <p:pic>
        <p:nvPicPr>
          <p:cNvPr id="1026" name="Picture 2" descr="http://localhost:8080/BubbleGum/resources/bubblegum-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89972"/>
            <a:ext cx="734455" cy="734455"/>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p:cNvPicPr>
            <a:picLocks noChangeAspect="1"/>
          </p:cNvPicPr>
          <p:nvPr/>
        </p:nvPicPr>
        <p:blipFill>
          <a:blip r:embed="rId3"/>
          <a:stretch>
            <a:fillRect/>
          </a:stretch>
        </p:blipFill>
        <p:spPr>
          <a:xfrm>
            <a:off x="1128712" y="1843087"/>
            <a:ext cx="9934575" cy="3552825"/>
          </a:xfrm>
          <a:prstGeom prst="rect">
            <a:avLst/>
          </a:prstGeom>
        </p:spPr>
      </p:pic>
    </p:spTree>
    <p:extLst>
      <p:ext uri="{BB962C8B-B14F-4D97-AF65-F5344CB8AC3E}">
        <p14:creationId xmlns:p14="http://schemas.microsoft.com/office/powerpoint/2010/main" val="30888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914400"/>
          </a:xfrm>
          <a:prstGeom prst="rect">
            <a:avLst/>
          </a:prstGeom>
          <a:solidFill>
            <a:srgbClr val="343A40"/>
          </a:solidFill>
          <a:ln>
            <a:solidFill>
              <a:srgbClr val="343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smtClean="0"/>
              <a:t>                </a:t>
            </a:r>
            <a:r>
              <a:rPr lang="de-CH" sz="3600" dirty="0" smtClean="0">
                <a:solidFill>
                  <a:schemeClr val="bg1"/>
                </a:solidFill>
              </a:rPr>
              <a:t>BubbleGum</a:t>
            </a:r>
            <a:endParaRPr lang="de-CH" sz="3600" dirty="0">
              <a:solidFill>
                <a:schemeClr val="bg1"/>
              </a:solidFill>
            </a:endParaRPr>
          </a:p>
        </p:txBody>
      </p:sp>
      <p:pic>
        <p:nvPicPr>
          <p:cNvPr id="1026" name="Picture 2" descr="http://localhost:8080/BubbleGum/resources/bubblegum-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89972"/>
            <a:ext cx="734455" cy="73445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09538" y="1004372"/>
            <a:ext cx="4590535" cy="707886"/>
          </a:xfrm>
          <a:prstGeom prst="rect">
            <a:avLst/>
          </a:prstGeom>
          <a:noFill/>
        </p:spPr>
        <p:txBody>
          <a:bodyPr wrap="square" rtlCol="0">
            <a:spAutoFit/>
          </a:bodyPr>
          <a:lstStyle/>
          <a:p>
            <a:r>
              <a:rPr lang="de-CH" sz="4000" dirty="0" smtClean="0"/>
              <a:t>Inhaltsverzeichnis</a:t>
            </a:r>
          </a:p>
        </p:txBody>
      </p:sp>
      <p:sp>
        <p:nvSpPr>
          <p:cNvPr id="3" name="Textfeld 2"/>
          <p:cNvSpPr txBox="1"/>
          <p:nvPr/>
        </p:nvSpPr>
        <p:spPr>
          <a:xfrm>
            <a:off x="752475" y="1802230"/>
            <a:ext cx="3152775" cy="2677656"/>
          </a:xfrm>
          <a:prstGeom prst="rect">
            <a:avLst/>
          </a:prstGeom>
          <a:noFill/>
        </p:spPr>
        <p:txBody>
          <a:bodyPr wrap="square" rtlCol="0">
            <a:spAutoFit/>
          </a:bodyPr>
          <a:lstStyle/>
          <a:p>
            <a:pPr marL="285750" indent="-285750">
              <a:buFontTx/>
              <a:buChar char="-"/>
            </a:pPr>
            <a:r>
              <a:rPr lang="de-CH" sz="2400" dirty="0" smtClean="0"/>
              <a:t>Soll Ziele</a:t>
            </a:r>
          </a:p>
          <a:p>
            <a:pPr marL="285750" indent="-285750">
              <a:buFontTx/>
              <a:buChar char="-"/>
            </a:pPr>
            <a:r>
              <a:rPr lang="de-CH" sz="2400" dirty="0" smtClean="0"/>
              <a:t>Ist Ziele</a:t>
            </a:r>
          </a:p>
          <a:p>
            <a:pPr marL="285750" indent="-285750">
              <a:buFontTx/>
              <a:buChar char="-"/>
            </a:pPr>
            <a:r>
              <a:rPr lang="de-CH" sz="2400" dirty="0" smtClean="0"/>
              <a:t>Test Resultate</a:t>
            </a:r>
          </a:p>
          <a:p>
            <a:pPr marL="285750" indent="-285750">
              <a:buFontTx/>
              <a:buChar char="-"/>
            </a:pPr>
            <a:r>
              <a:rPr lang="de-CH" sz="2400" dirty="0" smtClean="0"/>
              <a:t>Vorgehensweise</a:t>
            </a:r>
            <a:endParaRPr lang="de-CH" sz="2400" dirty="0"/>
          </a:p>
          <a:p>
            <a:pPr marL="285750" indent="-285750">
              <a:buFontTx/>
              <a:buChar char="-"/>
            </a:pPr>
            <a:r>
              <a:rPr lang="de-CH" sz="2400" dirty="0" smtClean="0"/>
              <a:t>Live Demo</a:t>
            </a:r>
          </a:p>
          <a:p>
            <a:pPr marL="285750" indent="-285750">
              <a:buFontTx/>
              <a:buChar char="-"/>
            </a:pPr>
            <a:r>
              <a:rPr lang="de-CH" sz="2400" dirty="0" err="1" smtClean="0">
                <a:latin typeface="Titillium" panose="00000500000000000000" pitchFamily="50" charset="0"/>
                <a:cs typeface="Arial" panose="020B0604020202020204" pitchFamily="34" charset="0"/>
              </a:rPr>
              <a:t>Lessons</a:t>
            </a:r>
            <a:r>
              <a:rPr lang="de-CH" sz="2400" dirty="0" smtClean="0">
                <a:latin typeface="Titillium" panose="00000500000000000000" pitchFamily="50" charset="0"/>
                <a:cs typeface="Arial" panose="020B0604020202020204" pitchFamily="34" charset="0"/>
              </a:rPr>
              <a:t> </a:t>
            </a:r>
            <a:r>
              <a:rPr lang="de-CH" sz="2400" dirty="0" err="1" smtClean="0">
                <a:latin typeface="Titillium" panose="00000500000000000000" pitchFamily="50" charset="0"/>
                <a:cs typeface="Arial" panose="020B0604020202020204" pitchFamily="34" charset="0"/>
              </a:rPr>
              <a:t>learned</a:t>
            </a:r>
            <a:endParaRPr lang="de-CH" sz="2400" dirty="0" smtClean="0"/>
          </a:p>
          <a:p>
            <a:pPr marL="285750" indent="-285750">
              <a:buFontTx/>
              <a:buChar char="-"/>
            </a:pPr>
            <a:r>
              <a:rPr lang="de-CH" sz="2400" dirty="0" smtClean="0"/>
              <a:t>Fazit</a:t>
            </a:r>
          </a:p>
        </p:txBody>
      </p:sp>
    </p:spTree>
    <p:extLst>
      <p:ext uri="{BB962C8B-B14F-4D97-AF65-F5344CB8AC3E}">
        <p14:creationId xmlns:p14="http://schemas.microsoft.com/office/powerpoint/2010/main" val="332903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914400"/>
          </a:xfrm>
          <a:prstGeom prst="rect">
            <a:avLst/>
          </a:prstGeom>
          <a:solidFill>
            <a:srgbClr val="343A40"/>
          </a:solidFill>
          <a:ln>
            <a:solidFill>
              <a:srgbClr val="343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smtClean="0"/>
              <a:t>                </a:t>
            </a:r>
            <a:r>
              <a:rPr lang="de-CH" sz="3600" dirty="0" smtClean="0">
                <a:solidFill>
                  <a:schemeClr val="bg1"/>
                </a:solidFill>
              </a:rPr>
              <a:t>BubbleGum</a:t>
            </a:r>
            <a:endParaRPr lang="de-CH" sz="3600" dirty="0">
              <a:solidFill>
                <a:schemeClr val="bg1"/>
              </a:solidFill>
            </a:endParaRPr>
          </a:p>
        </p:txBody>
      </p:sp>
      <p:pic>
        <p:nvPicPr>
          <p:cNvPr id="1026" name="Picture 2" descr="http://localhost:8080/BubbleGum/resources/bubblegum-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89972"/>
            <a:ext cx="734455" cy="73445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09538" y="1004372"/>
            <a:ext cx="4590535" cy="707886"/>
          </a:xfrm>
          <a:prstGeom prst="rect">
            <a:avLst/>
          </a:prstGeom>
          <a:noFill/>
        </p:spPr>
        <p:txBody>
          <a:bodyPr wrap="square" rtlCol="0">
            <a:spAutoFit/>
          </a:bodyPr>
          <a:lstStyle/>
          <a:p>
            <a:r>
              <a:rPr lang="de-CH" sz="4000" dirty="0" smtClean="0"/>
              <a:t>Soll Ziele</a:t>
            </a:r>
          </a:p>
        </p:txBody>
      </p:sp>
      <p:sp>
        <p:nvSpPr>
          <p:cNvPr id="3" name="Textfeld 2"/>
          <p:cNvSpPr txBox="1"/>
          <p:nvPr/>
        </p:nvSpPr>
        <p:spPr>
          <a:xfrm>
            <a:off x="752475" y="1802230"/>
            <a:ext cx="10991850" cy="4801314"/>
          </a:xfrm>
          <a:prstGeom prst="rect">
            <a:avLst/>
          </a:prstGeom>
          <a:noFill/>
        </p:spPr>
        <p:txBody>
          <a:bodyPr wrap="square" rtlCol="0">
            <a:spAutoFit/>
          </a:bodyPr>
          <a:lstStyle/>
          <a:p>
            <a:pPr hangingPunct="0"/>
            <a:r>
              <a:rPr lang="de-CH" sz="1600" b="1" dirty="0" smtClean="0"/>
              <a:t>Muss</a:t>
            </a:r>
          </a:p>
          <a:p>
            <a:pPr hangingPunct="0"/>
            <a:r>
              <a:rPr lang="de-CH" sz="1600" dirty="0" smtClean="0"/>
              <a:t>1.   Der </a:t>
            </a:r>
            <a:r>
              <a:rPr lang="de-CH" sz="1600" dirty="0"/>
              <a:t>Benutzer soll sich registrieren/anmelden können um sich zu identifizieren.</a:t>
            </a:r>
          </a:p>
          <a:p>
            <a:pPr hangingPunct="0"/>
            <a:r>
              <a:rPr lang="de-CH" sz="1600" dirty="0"/>
              <a:t>2</a:t>
            </a:r>
            <a:r>
              <a:rPr lang="de-CH" sz="1600" dirty="0" smtClean="0"/>
              <a:t>.   Der </a:t>
            </a:r>
            <a:r>
              <a:rPr lang="de-CH" sz="1600" dirty="0"/>
              <a:t>Benutzer soll nach anderen Nutzer suchen können.</a:t>
            </a:r>
          </a:p>
          <a:p>
            <a:pPr hangingPunct="0"/>
            <a:r>
              <a:rPr lang="de-CH" sz="1600" dirty="0"/>
              <a:t>3</a:t>
            </a:r>
            <a:r>
              <a:rPr lang="de-CH" sz="1600" dirty="0" smtClean="0"/>
              <a:t>.   Der </a:t>
            </a:r>
            <a:r>
              <a:rPr lang="de-CH" sz="1600" dirty="0"/>
              <a:t>Benutzer soll andere Nutzer anschreiben können, um mit ihnen eine kurze Nachricht      auszutauschen.</a:t>
            </a:r>
          </a:p>
          <a:p>
            <a:pPr hangingPunct="0"/>
            <a:r>
              <a:rPr lang="de-CH" sz="1600" dirty="0"/>
              <a:t>4. </a:t>
            </a:r>
            <a:r>
              <a:rPr lang="de-CH" sz="1600" dirty="0" smtClean="0"/>
              <a:t>  Der </a:t>
            </a:r>
            <a:r>
              <a:rPr lang="de-CH" sz="1600" dirty="0"/>
              <a:t>Benutzer möchte eine Übersichtsseite über all seine Chats und </a:t>
            </a:r>
            <a:r>
              <a:rPr lang="de-CH" sz="1600" dirty="0" err="1"/>
              <a:t>Bubbles</a:t>
            </a:r>
            <a:r>
              <a:rPr lang="de-CH" sz="1600" dirty="0"/>
              <a:t>.</a:t>
            </a:r>
          </a:p>
          <a:p>
            <a:pPr hangingPunct="0"/>
            <a:r>
              <a:rPr lang="de-CH" sz="1600" dirty="0"/>
              <a:t>5. </a:t>
            </a:r>
            <a:r>
              <a:rPr lang="de-CH" sz="1600" dirty="0" smtClean="0"/>
              <a:t>  Der </a:t>
            </a:r>
            <a:r>
              <a:rPr lang="de-CH" sz="1600" dirty="0"/>
              <a:t>Benutzer soll seine Chat Verläufe (Quick Chat) nachträglich lesen können.	</a:t>
            </a:r>
          </a:p>
          <a:p>
            <a:pPr hangingPunct="0"/>
            <a:r>
              <a:rPr lang="de-CH" sz="1600" dirty="0"/>
              <a:t>6</a:t>
            </a:r>
            <a:r>
              <a:rPr lang="de-CH" sz="1600" dirty="0" smtClean="0"/>
              <a:t>.   Der </a:t>
            </a:r>
            <a:r>
              <a:rPr lang="de-CH" sz="1600" dirty="0"/>
              <a:t>Benutzer soll seine Einstellungen (Password/..) ändern können.</a:t>
            </a:r>
          </a:p>
          <a:p>
            <a:pPr hangingPunct="0"/>
            <a:r>
              <a:rPr lang="de-CH" sz="1600" dirty="0"/>
              <a:t>7</a:t>
            </a:r>
            <a:r>
              <a:rPr lang="de-CH" sz="1600" dirty="0" smtClean="0"/>
              <a:t>.   </a:t>
            </a:r>
            <a:r>
              <a:rPr lang="de-CH" sz="1600" dirty="0"/>
              <a:t>Der Benutzer soll einen Chat Server (Bubble) erstellen können.</a:t>
            </a:r>
          </a:p>
          <a:p>
            <a:pPr hangingPunct="0"/>
            <a:r>
              <a:rPr lang="de-CH" sz="1600" dirty="0"/>
              <a:t>8</a:t>
            </a:r>
            <a:r>
              <a:rPr lang="de-CH" sz="1600" dirty="0" smtClean="0"/>
              <a:t>.   Der </a:t>
            </a:r>
            <a:r>
              <a:rPr lang="de-CH" sz="1600" dirty="0"/>
              <a:t>Bubble </a:t>
            </a:r>
            <a:r>
              <a:rPr lang="de-CH" sz="1600" dirty="0" err="1"/>
              <a:t>Owner</a:t>
            </a:r>
            <a:r>
              <a:rPr lang="de-CH" sz="1600" dirty="0"/>
              <a:t> soll andere Nutzer einer Bubble hinzufügen/löschen können</a:t>
            </a:r>
          </a:p>
          <a:p>
            <a:pPr hangingPunct="0"/>
            <a:r>
              <a:rPr lang="de-CH" sz="1600" dirty="0"/>
              <a:t>9</a:t>
            </a:r>
            <a:r>
              <a:rPr lang="de-CH" sz="1600" dirty="0" smtClean="0"/>
              <a:t>.   </a:t>
            </a:r>
            <a:r>
              <a:rPr lang="de-CH" sz="1600" dirty="0"/>
              <a:t>Der Benutzer soll auf seiner Home-Seite neue Nachrichten und Einladungen sehen können.</a:t>
            </a:r>
          </a:p>
          <a:p>
            <a:pPr hangingPunct="0"/>
            <a:r>
              <a:rPr lang="de-CH" sz="1600" dirty="0"/>
              <a:t>10. Der Benutzer soll Einladungen in </a:t>
            </a:r>
            <a:r>
              <a:rPr lang="de-CH" sz="1600" dirty="0" err="1"/>
              <a:t>Bubbles</a:t>
            </a:r>
            <a:r>
              <a:rPr lang="de-CH" sz="1600" dirty="0"/>
              <a:t> annehmen können.</a:t>
            </a:r>
          </a:p>
          <a:p>
            <a:pPr hangingPunct="0"/>
            <a:r>
              <a:rPr lang="de-CH" sz="1600" dirty="0"/>
              <a:t>11. Der Benutzer soll in einer Bubble Nachrichten an alle Bubble Mitglieder senden können.</a:t>
            </a:r>
          </a:p>
          <a:p>
            <a:pPr hangingPunct="0"/>
            <a:r>
              <a:rPr lang="de-CH" sz="1600" b="1" dirty="0" smtClean="0"/>
              <a:t>Kann</a:t>
            </a:r>
          </a:p>
          <a:p>
            <a:pPr hangingPunct="0"/>
            <a:r>
              <a:rPr lang="de-CH" sz="1600" dirty="0" smtClean="0"/>
              <a:t>1.   Der Benutzer soll eine E-Mail zum Aktivieren seines Kontos erhalten, um eine sichere Identifizierung zu gewährleisten. </a:t>
            </a:r>
          </a:p>
          <a:p>
            <a:pPr hangingPunct="0"/>
            <a:r>
              <a:rPr lang="de-CH" sz="1600" dirty="0" smtClean="0"/>
              <a:t>2</a:t>
            </a:r>
            <a:r>
              <a:rPr lang="de-CH" sz="1600" dirty="0"/>
              <a:t>.   Der Bubble </a:t>
            </a:r>
            <a:r>
              <a:rPr lang="de-CH" sz="1600" dirty="0" err="1"/>
              <a:t>Owner</a:t>
            </a:r>
            <a:r>
              <a:rPr lang="de-CH" sz="1600" dirty="0"/>
              <a:t> soll andere Benutzer einer Bubble zu Bubble Admins machen, welche auch andere Benutzer </a:t>
            </a:r>
            <a:r>
              <a:rPr lang="de-CH" sz="1600" dirty="0" smtClean="0"/>
              <a:t>Hinzufügen können.</a:t>
            </a:r>
            <a:endParaRPr lang="de-CH" sz="1600" dirty="0"/>
          </a:p>
          <a:p>
            <a:pPr hangingPunct="0"/>
            <a:r>
              <a:rPr lang="de-CH" sz="1600" dirty="0"/>
              <a:t>3.   Der Bubble </a:t>
            </a:r>
            <a:r>
              <a:rPr lang="de-CH" sz="1600" dirty="0" err="1"/>
              <a:t>Owner</a:t>
            </a:r>
            <a:r>
              <a:rPr lang="de-CH" sz="1600" dirty="0"/>
              <a:t>/Admin soll den Verlauf einer Bubble löschen können.</a:t>
            </a:r>
          </a:p>
          <a:p>
            <a:pPr hangingPunct="0"/>
            <a:r>
              <a:rPr lang="de-CH" sz="1600" dirty="0"/>
              <a:t>4.   Der Benutzer soll mit anderen Benutzern Files und Dokumente austauschen können.</a:t>
            </a:r>
          </a:p>
          <a:p>
            <a:pPr hangingPunct="0"/>
            <a:endParaRPr lang="de-CH" dirty="0"/>
          </a:p>
        </p:txBody>
      </p:sp>
    </p:spTree>
    <p:extLst>
      <p:ext uri="{BB962C8B-B14F-4D97-AF65-F5344CB8AC3E}">
        <p14:creationId xmlns:p14="http://schemas.microsoft.com/office/powerpoint/2010/main" val="3742449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914400"/>
          </a:xfrm>
          <a:prstGeom prst="rect">
            <a:avLst/>
          </a:prstGeom>
          <a:solidFill>
            <a:srgbClr val="343A40"/>
          </a:solidFill>
          <a:ln>
            <a:solidFill>
              <a:srgbClr val="343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smtClean="0"/>
              <a:t>                </a:t>
            </a:r>
            <a:r>
              <a:rPr lang="de-CH" sz="3600" dirty="0" smtClean="0">
                <a:solidFill>
                  <a:schemeClr val="bg1"/>
                </a:solidFill>
              </a:rPr>
              <a:t>BubbleGum</a:t>
            </a:r>
            <a:endParaRPr lang="de-CH" sz="3600" dirty="0">
              <a:solidFill>
                <a:schemeClr val="bg1"/>
              </a:solidFill>
            </a:endParaRPr>
          </a:p>
        </p:txBody>
      </p:sp>
      <p:pic>
        <p:nvPicPr>
          <p:cNvPr id="1026" name="Picture 2" descr="http://localhost:8080/BubbleGum/resources/bubblegum-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89972"/>
            <a:ext cx="734455" cy="73445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09538" y="1004372"/>
            <a:ext cx="4590535" cy="707886"/>
          </a:xfrm>
          <a:prstGeom prst="rect">
            <a:avLst/>
          </a:prstGeom>
          <a:noFill/>
        </p:spPr>
        <p:txBody>
          <a:bodyPr wrap="square" rtlCol="0">
            <a:spAutoFit/>
          </a:bodyPr>
          <a:lstStyle/>
          <a:p>
            <a:r>
              <a:rPr lang="de-CH" sz="4000" dirty="0" smtClean="0"/>
              <a:t>Ist Ziele</a:t>
            </a:r>
          </a:p>
        </p:txBody>
      </p:sp>
      <p:sp>
        <p:nvSpPr>
          <p:cNvPr id="3" name="Textfeld 2"/>
          <p:cNvSpPr txBox="1"/>
          <p:nvPr/>
        </p:nvSpPr>
        <p:spPr>
          <a:xfrm>
            <a:off x="752475" y="1802230"/>
            <a:ext cx="10991850" cy="1600438"/>
          </a:xfrm>
          <a:prstGeom prst="rect">
            <a:avLst/>
          </a:prstGeom>
          <a:noFill/>
        </p:spPr>
        <p:txBody>
          <a:bodyPr wrap="square" rtlCol="0">
            <a:spAutoFit/>
          </a:bodyPr>
          <a:lstStyle/>
          <a:p>
            <a:pPr hangingPunct="0"/>
            <a:r>
              <a:rPr lang="de-CH" sz="1600" b="1" dirty="0" smtClean="0"/>
              <a:t>Muss</a:t>
            </a:r>
          </a:p>
          <a:p>
            <a:pPr hangingPunct="0"/>
            <a:r>
              <a:rPr lang="de-CH" sz="1600" dirty="0" smtClean="0"/>
              <a:t>Alle Muss-Ziele wurden erreicht</a:t>
            </a:r>
          </a:p>
          <a:p>
            <a:pPr hangingPunct="0"/>
            <a:r>
              <a:rPr lang="de-CH" sz="1600" b="1" dirty="0" smtClean="0"/>
              <a:t>Kann</a:t>
            </a:r>
          </a:p>
          <a:p>
            <a:pPr hangingPunct="0"/>
            <a:r>
              <a:rPr lang="de-CH" sz="1600" dirty="0" smtClean="0"/>
              <a:t>Alle bis auf ein Kann-Ziel wurden erreicht.</a:t>
            </a:r>
          </a:p>
          <a:p>
            <a:pPr hangingPunct="0"/>
            <a:r>
              <a:rPr lang="de-CH" sz="1600" dirty="0" smtClean="0"/>
              <a:t>4. Der </a:t>
            </a:r>
            <a:r>
              <a:rPr lang="de-CH" sz="1600" dirty="0"/>
              <a:t>Benutzer soll mit anderen Benutzern Files und Dokumente austauschen können.</a:t>
            </a:r>
          </a:p>
          <a:p>
            <a:pPr hangingPunct="0"/>
            <a:endParaRPr lang="de-CH" dirty="0"/>
          </a:p>
        </p:txBody>
      </p:sp>
    </p:spTree>
    <p:extLst>
      <p:ext uri="{BB962C8B-B14F-4D97-AF65-F5344CB8AC3E}">
        <p14:creationId xmlns:p14="http://schemas.microsoft.com/office/powerpoint/2010/main" val="356183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914400"/>
          </a:xfrm>
          <a:prstGeom prst="rect">
            <a:avLst/>
          </a:prstGeom>
          <a:solidFill>
            <a:srgbClr val="343A40"/>
          </a:solidFill>
          <a:ln>
            <a:solidFill>
              <a:srgbClr val="343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smtClean="0"/>
              <a:t>                </a:t>
            </a:r>
            <a:r>
              <a:rPr lang="de-CH" sz="3600" dirty="0" smtClean="0">
                <a:solidFill>
                  <a:schemeClr val="bg1"/>
                </a:solidFill>
              </a:rPr>
              <a:t>BubbleGum</a:t>
            </a:r>
            <a:endParaRPr lang="de-CH" sz="3600" dirty="0">
              <a:solidFill>
                <a:schemeClr val="bg1"/>
              </a:solidFill>
            </a:endParaRPr>
          </a:p>
        </p:txBody>
      </p:sp>
      <p:pic>
        <p:nvPicPr>
          <p:cNvPr id="1026" name="Picture 2" descr="http://localhost:8080/BubbleGum/resources/bubblegum-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89972"/>
            <a:ext cx="734455" cy="73445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09538" y="1004372"/>
            <a:ext cx="4590535" cy="707886"/>
          </a:xfrm>
          <a:prstGeom prst="rect">
            <a:avLst/>
          </a:prstGeom>
          <a:noFill/>
        </p:spPr>
        <p:txBody>
          <a:bodyPr wrap="square" rtlCol="0">
            <a:spAutoFit/>
          </a:bodyPr>
          <a:lstStyle/>
          <a:p>
            <a:r>
              <a:rPr lang="de-CH" sz="4000" dirty="0" smtClean="0"/>
              <a:t>Test Resultate</a:t>
            </a:r>
          </a:p>
        </p:txBody>
      </p:sp>
      <p:graphicFrame>
        <p:nvGraphicFramePr>
          <p:cNvPr id="2" name="Tabelle 1"/>
          <p:cNvGraphicFramePr>
            <a:graphicFrameLocks noGrp="1"/>
          </p:cNvGraphicFramePr>
          <p:nvPr>
            <p:extLst>
              <p:ext uri="{D42A27DB-BD31-4B8C-83A1-F6EECF244321}">
                <p14:modId xmlns:p14="http://schemas.microsoft.com/office/powerpoint/2010/main" val="3002248080"/>
              </p:ext>
            </p:extLst>
          </p:nvPr>
        </p:nvGraphicFramePr>
        <p:xfrm>
          <a:off x="752474" y="1712259"/>
          <a:ext cx="9658352" cy="2935936"/>
        </p:xfrm>
        <a:graphic>
          <a:graphicData uri="http://schemas.openxmlformats.org/drawingml/2006/table">
            <a:tbl>
              <a:tblPr firstRow="1" firstCol="1" bandRow="1">
                <a:tableStyleId>{5C22544A-7EE6-4342-B048-85BDC9FD1C3A}</a:tableStyleId>
              </a:tblPr>
              <a:tblGrid>
                <a:gridCol w="887670">
                  <a:extLst>
                    <a:ext uri="{9D8B030D-6E8A-4147-A177-3AD203B41FA5}">
                      <a16:colId xmlns:a16="http://schemas.microsoft.com/office/drawing/2014/main" val="1715359696"/>
                    </a:ext>
                  </a:extLst>
                </a:gridCol>
                <a:gridCol w="1388448">
                  <a:extLst>
                    <a:ext uri="{9D8B030D-6E8A-4147-A177-3AD203B41FA5}">
                      <a16:colId xmlns:a16="http://schemas.microsoft.com/office/drawing/2014/main" val="1064619405"/>
                    </a:ext>
                  </a:extLst>
                </a:gridCol>
                <a:gridCol w="7382234">
                  <a:extLst>
                    <a:ext uri="{9D8B030D-6E8A-4147-A177-3AD203B41FA5}">
                      <a16:colId xmlns:a16="http://schemas.microsoft.com/office/drawing/2014/main" val="2937465111"/>
                    </a:ext>
                  </a:extLst>
                </a:gridCol>
              </a:tblGrid>
              <a:tr h="225032">
                <a:tc>
                  <a:txBody>
                    <a:bodyPr/>
                    <a:lstStyle/>
                    <a:p>
                      <a:pPr>
                        <a:lnSpc>
                          <a:spcPct val="107000"/>
                        </a:lnSpc>
                        <a:spcAft>
                          <a:spcPts val="0"/>
                        </a:spcAft>
                      </a:pPr>
                      <a:r>
                        <a:rPr lang="de-CH" sz="1100" dirty="0">
                          <a:effectLst/>
                        </a:rPr>
                        <a:t>ID</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dirty="0">
                          <a:effectLst/>
                        </a:rPr>
                        <a:t>Erfolgreich</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dirty="0">
                          <a:effectLst/>
                        </a:rPr>
                        <a:t>Bemerkungen</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extLst>
                  <a:ext uri="{0D108BD9-81ED-4DB2-BD59-A6C34878D82A}">
                    <a16:rowId xmlns:a16="http://schemas.microsoft.com/office/drawing/2014/main" val="2725515809"/>
                  </a:ext>
                </a:extLst>
              </a:tr>
              <a:tr h="225032">
                <a:tc>
                  <a:txBody>
                    <a:bodyPr/>
                    <a:lstStyle/>
                    <a:p>
                      <a:pPr>
                        <a:lnSpc>
                          <a:spcPct val="107000"/>
                        </a:lnSpc>
                        <a:spcAft>
                          <a:spcPts val="0"/>
                        </a:spcAft>
                      </a:pPr>
                      <a:r>
                        <a:rPr lang="de-CH" sz="1100" dirty="0">
                          <a:effectLst/>
                        </a:rPr>
                        <a:t>T-01</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dirty="0">
                          <a:effectLst/>
                        </a:rPr>
                        <a:t>Ja</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tc>
                  <a:txBody>
                    <a:bodyPr/>
                    <a:lstStyle/>
                    <a:p>
                      <a:pPr>
                        <a:lnSpc>
                          <a:spcPct val="107000"/>
                        </a:lnSpc>
                        <a:spcAft>
                          <a:spcPts val="0"/>
                        </a:spcAft>
                      </a:pPr>
                      <a:r>
                        <a:rPr lang="de-CH" sz="1100" dirty="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extLst>
                  <a:ext uri="{0D108BD9-81ED-4DB2-BD59-A6C34878D82A}">
                    <a16:rowId xmlns:a16="http://schemas.microsoft.com/office/drawing/2014/main" val="1116395098"/>
                  </a:ext>
                </a:extLst>
              </a:tr>
              <a:tr h="225032">
                <a:tc>
                  <a:txBody>
                    <a:bodyPr/>
                    <a:lstStyle/>
                    <a:p>
                      <a:pPr>
                        <a:lnSpc>
                          <a:spcPct val="107000"/>
                        </a:lnSpc>
                        <a:spcAft>
                          <a:spcPts val="0"/>
                        </a:spcAft>
                      </a:pPr>
                      <a:r>
                        <a:rPr lang="de-CH" sz="1100" dirty="0">
                          <a:effectLst/>
                        </a:rPr>
                        <a:t>T-02</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dirty="0">
                          <a:effectLst/>
                        </a:rPr>
                        <a:t>Ja</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0"/>
                        </a:spcAft>
                      </a:pPr>
                      <a:r>
                        <a:rPr lang="de-CH" sz="1100" dirty="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extLst>
                  <a:ext uri="{0D108BD9-81ED-4DB2-BD59-A6C34878D82A}">
                    <a16:rowId xmlns:a16="http://schemas.microsoft.com/office/drawing/2014/main" val="3295918244"/>
                  </a:ext>
                </a:extLst>
              </a:tr>
              <a:tr h="225032">
                <a:tc>
                  <a:txBody>
                    <a:bodyPr/>
                    <a:lstStyle/>
                    <a:p>
                      <a:pPr>
                        <a:lnSpc>
                          <a:spcPct val="107000"/>
                        </a:lnSpc>
                        <a:spcAft>
                          <a:spcPts val="0"/>
                        </a:spcAft>
                      </a:pPr>
                      <a:r>
                        <a:rPr lang="de-CH" sz="1100" dirty="0">
                          <a:effectLst/>
                        </a:rPr>
                        <a:t>T-03</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dirty="0">
                          <a:effectLst/>
                        </a:rPr>
                        <a:t>Ja</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tc>
                  <a:txBody>
                    <a:bodyPr/>
                    <a:lstStyle/>
                    <a:p>
                      <a:pPr>
                        <a:lnSpc>
                          <a:spcPct val="107000"/>
                        </a:lnSpc>
                        <a:spcAft>
                          <a:spcPts val="0"/>
                        </a:spcAft>
                      </a:pPr>
                      <a:r>
                        <a:rPr lang="de-CH" sz="1100" dirty="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extLst>
                  <a:ext uri="{0D108BD9-81ED-4DB2-BD59-A6C34878D82A}">
                    <a16:rowId xmlns:a16="http://schemas.microsoft.com/office/drawing/2014/main" val="258510983"/>
                  </a:ext>
                </a:extLst>
              </a:tr>
              <a:tr h="225032">
                <a:tc>
                  <a:txBody>
                    <a:bodyPr/>
                    <a:lstStyle/>
                    <a:p>
                      <a:pPr>
                        <a:lnSpc>
                          <a:spcPct val="107000"/>
                        </a:lnSpc>
                        <a:spcAft>
                          <a:spcPts val="0"/>
                        </a:spcAft>
                      </a:pPr>
                      <a:r>
                        <a:rPr lang="de-CH" sz="1100" dirty="0">
                          <a:effectLst/>
                        </a:rPr>
                        <a:t>T-04</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a:effectLst/>
                        </a:rPr>
                        <a:t>Ja</a:t>
                      </a:r>
                      <a:endParaRPr lang="de-CH" sz="110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0"/>
                        </a:spcAft>
                      </a:pPr>
                      <a:r>
                        <a:rPr lang="de-CH" sz="1100" dirty="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extLst>
                  <a:ext uri="{0D108BD9-81ED-4DB2-BD59-A6C34878D82A}">
                    <a16:rowId xmlns:a16="http://schemas.microsoft.com/office/drawing/2014/main" val="3174754354"/>
                  </a:ext>
                </a:extLst>
              </a:tr>
              <a:tr h="225032">
                <a:tc>
                  <a:txBody>
                    <a:bodyPr/>
                    <a:lstStyle/>
                    <a:p>
                      <a:pPr>
                        <a:lnSpc>
                          <a:spcPct val="107000"/>
                        </a:lnSpc>
                        <a:spcAft>
                          <a:spcPts val="0"/>
                        </a:spcAft>
                      </a:pPr>
                      <a:r>
                        <a:rPr lang="de-CH" sz="1100" dirty="0">
                          <a:effectLst/>
                        </a:rPr>
                        <a:t>T-05</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dirty="0">
                          <a:effectLst/>
                        </a:rPr>
                        <a:t>Ja</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tc>
                  <a:txBody>
                    <a:bodyPr/>
                    <a:lstStyle/>
                    <a:p>
                      <a:pPr>
                        <a:lnSpc>
                          <a:spcPct val="107000"/>
                        </a:lnSpc>
                        <a:spcAft>
                          <a:spcPts val="0"/>
                        </a:spcAft>
                      </a:pPr>
                      <a:r>
                        <a:rPr lang="de-CH" sz="1100" dirty="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extLst>
                  <a:ext uri="{0D108BD9-81ED-4DB2-BD59-A6C34878D82A}">
                    <a16:rowId xmlns:a16="http://schemas.microsoft.com/office/drawing/2014/main" val="3632845542"/>
                  </a:ext>
                </a:extLst>
              </a:tr>
              <a:tr h="225032">
                <a:tc>
                  <a:txBody>
                    <a:bodyPr/>
                    <a:lstStyle/>
                    <a:p>
                      <a:pPr>
                        <a:lnSpc>
                          <a:spcPct val="107000"/>
                        </a:lnSpc>
                        <a:spcAft>
                          <a:spcPts val="0"/>
                        </a:spcAft>
                      </a:pPr>
                      <a:r>
                        <a:rPr lang="de-CH" sz="1100" dirty="0">
                          <a:effectLst/>
                        </a:rPr>
                        <a:t>T-06</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a:effectLst/>
                        </a:rPr>
                        <a:t>Ja</a:t>
                      </a:r>
                      <a:endParaRPr lang="de-CH" sz="110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0"/>
                        </a:spcAft>
                      </a:pPr>
                      <a:r>
                        <a:rPr lang="de-CH" sz="1100" dirty="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extLst>
                  <a:ext uri="{0D108BD9-81ED-4DB2-BD59-A6C34878D82A}">
                    <a16:rowId xmlns:a16="http://schemas.microsoft.com/office/drawing/2014/main" val="2182887369"/>
                  </a:ext>
                </a:extLst>
              </a:tr>
              <a:tr h="225032">
                <a:tc>
                  <a:txBody>
                    <a:bodyPr/>
                    <a:lstStyle/>
                    <a:p>
                      <a:pPr>
                        <a:lnSpc>
                          <a:spcPct val="107000"/>
                        </a:lnSpc>
                        <a:spcAft>
                          <a:spcPts val="0"/>
                        </a:spcAft>
                      </a:pPr>
                      <a:r>
                        <a:rPr lang="de-CH" sz="1100" dirty="0">
                          <a:effectLst/>
                        </a:rPr>
                        <a:t>T-07</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dirty="0">
                          <a:effectLst/>
                        </a:rPr>
                        <a:t>Ja</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tc>
                  <a:txBody>
                    <a:bodyPr/>
                    <a:lstStyle/>
                    <a:p>
                      <a:pPr>
                        <a:lnSpc>
                          <a:spcPct val="107000"/>
                        </a:lnSpc>
                        <a:spcAft>
                          <a:spcPts val="0"/>
                        </a:spcAft>
                      </a:pPr>
                      <a:r>
                        <a:rPr lang="de-CH" sz="1100" dirty="0">
                          <a:effectLst/>
                        </a:rPr>
                        <a:t>Beim «Hinzufügen» Button muss man zweimal </a:t>
                      </a:r>
                      <a:r>
                        <a:rPr lang="de-CH" sz="1100">
                          <a:effectLst/>
                        </a:rPr>
                        <a:t>klicken</a:t>
                      </a:r>
                      <a:r>
                        <a:rPr lang="de-CH" sz="1100" smtClean="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extLst>
                  <a:ext uri="{0D108BD9-81ED-4DB2-BD59-A6C34878D82A}">
                    <a16:rowId xmlns:a16="http://schemas.microsoft.com/office/drawing/2014/main" val="1736093201"/>
                  </a:ext>
                </a:extLst>
              </a:tr>
              <a:tr h="225032">
                <a:tc>
                  <a:txBody>
                    <a:bodyPr/>
                    <a:lstStyle/>
                    <a:p>
                      <a:pPr>
                        <a:lnSpc>
                          <a:spcPct val="107000"/>
                        </a:lnSpc>
                        <a:spcAft>
                          <a:spcPts val="0"/>
                        </a:spcAft>
                      </a:pPr>
                      <a:r>
                        <a:rPr lang="de-CH" sz="1100" dirty="0">
                          <a:effectLst/>
                        </a:rPr>
                        <a:t>T-08</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a:effectLst/>
                        </a:rPr>
                        <a:t>Ja</a:t>
                      </a:r>
                      <a:endParaRPr lang="de-CH" sz="110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0"/>
                        </a:spcAft>
                      </a:pPr>
                      <a:r>
                        <a:rPr lang="de-CH" sz="1100" dirty="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extLst>
                  <a:ext uri="{0D108BD9-81ED-4DB2-BD59-A6C34878D82A}">
                    <a16:rowId xmlns:a16="http://schemas.microsoft.com/office/drawing/2014/main" val="2677468823"/>
                  </a:ext>
                </a:extLst>
              </a:tr>
              <a:tr h="460584">
                <a:tc>
                  <a:txBody>
                    <a:bodyPr/>
                    <a:lstStyle/>
                    <a:p>
                      <a:pPr>
                        <a:lnSpc>
                          <a:spcPct val="107000"/>
                        </a:lnSpc>
                        <a:spcAft>
                          <a:spcPts val="0"/>
                        </a:spcAft>
                      </a:pPr>
                      <a:r>
                        <a:rPr lang="de-CH" sz="1100" dirty="0">
                          <a:effectLst/>
                        </a:rPr>
                        <a:t>T-09</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dirty="0">
                          <a:effectLst/>
                        </a:rPr>
                        <a:t>Ja</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tc>
                  <a:txBody>
                    <a:bodyPr/>
                    <a:lstStyle/>
                    <a:p>
                      <a:pPr>
                        <a:lnSpc>
                          <a:spcPct val="107000"/>
                        </a:lnSpc>
                        <a:spcAft>
                          <a:spcPts val="0"/>
                        </a:spcAft>
                      </a:pPr>
                      <a:r>
                        <a:rPr lang="de-CH" sz="1100" dirty="0">
                          <a:effectLst/>
                        </a:rPr>
                        <a:t>Es ist mir aufgefallen, dass der Button immer nach unten rutscht nach schreiben der Nachricht. Das Eingabefeld wird auch nicht zurückgesetzt.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extLst>
                  <a:ext uri="{0D108BD9-81ED-4DB2-BD59-A6C34878D82A}">
                    <a16:rowId xmlns:a16="http://schemas.microsoft.com/office/drawing/2014/main" val="662707996"/>
                  </a:ext>
                </a:extLst>
              </a:tr>
              <a:tr h="225032">
                <a:tc>
                  <a:txBody>
                    <a:bodyPr/>
                    <a:lstStyle/>
                    <a:p>
                      <a:pPr>
                        <a:lnSpc>
                          <a:spcPct val="107000"/>
                        </a:lnSpc>
                        <a:spcAft>
                          <a:spcPts val="0"/>
                        </a:spcAft>
                      </a:pPr>
                      <a:r>
                        <a:rPr lang="de-CH" sz="1100" dirty="0">
                          <a:effectLst/>
                        </a:rPr>
                        <a:t>T-10</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a:effectLst/>
                        </a:rPr>
                        <a:t>Ja</a:t>
                      </a:r>
                      <a:endParaRPr lang="de-CH" sz="110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tc>
                  <a:txBody>
                    <a:bodyPr/>
                    <a:lstStyle/>
                    <a:p>
                      <a:pPr>
                        <a:lnSpc>
                          <a:spcPct val="107000"/>
                        </a:lnSpc>
                        <a:spcAft>
                          <a:spcPts val="0"/>
                        </a:spcAft>
                      </a:pPr>
                      <a:r>
                        <a:rPr lang="de-CH" sz="1100" dirty="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bg1"/>
                    </a:solidFill>
                  </a:tcPr>
                </a:tc>
                <a:extLst>
                  <a:ext uri="{0D108BD9-81ED-4DB2-BD59-A6C34878D82A}">
                    <a16:rowId xmlns:a16="http://schemas.microsoft.com/office/drawing/2014/main" val="2920831236"/>
                  </a:ext>
                </a:extLst>
              </a:tr>
              <a:tr h="225032">
                <a:tc>
                  <a:txBody>
                    <a:bodyPr/>
                    <a:lstStyle/>
                    <a:p>
                      <a:pPr>
                        <a:lnSpc>
                          <a:spcPct val="107000"/>
                        </a:lnSpc>
                        <a:spcAft>
                          <a:spcPts val="0"/>
                        </a:spcAft>
                      </a:pPr>
                      <a:r>
                        <a:rPr lang="de-CH" sz="1100" dirty="0">
                          <a:effectLst/>
                        </a:rPr>
                        <a:t>T-11</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rgbClr val="64CA35"/>
                    </a:solidFill>
                  </a:tcPr>
                </a:tc>
                <a:tc>
                  <a:txBody>
                    <a:bodyPr/>
                    <a:lstStyle/>
                    <a:p>
                      <a:pPr>
                        <a:lnSpc>
                          <a:spcPct val="107000"/>
                        </a:lnSpc>
                        <a:spcAft>
                          <a:spcPts val="0"/>
                        </a:spcAft>
                      </a:pPr>
                      <a:r>
                        <a:rPr lang="de-CH" sz="1100" dirty="0">
                          <a:effectLst/>
                        </a:rPr>
                        <a:t>Ja</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tc>
                  <a:txBody>
                    <a:bodyPr/>
                    <a:lstStyle/>
                    <a:p>
                      <a:pPr>
                        <a:lnSpc>
                          <a:spcPct val="107000"/>
                        </a:lnSpc>
                        <a:spcAft>
                          <a:spcPts val="0"/>
                        </a:spcAft>
                      </a:pPr>
                      <a:r>
                        <a:rPr lang="de-CH" sz="1100" dirty="0">
                          <a:effectLst/>
                        </a:rPr>
                        <a:t>-</a:t>
                      </a:r>
                      <a:endParaRPr lang="de-CH" sz="1100" dirty="0">
                        <a:effectLst/>
                        <a:latin typeface="Titillium" panose="00000500000000000000" pitchFamily="2" charset="0"/>
                        <a:ea typeface="Calibri" panose="020F0502020204030204" pitchFamily="34" charset="0"/>
                        <a:cs typeface="Arial" panose="020B0604020202020204" pitchFamily="34" charset="0"/>
                      </a:endParaRPr>
                    </a:p>
                  </a:txBody>
                  <a:tcPr marL="68580" marR="68580" marT="0" marB="0">
                    <a:solidFill>
                      <a:schemeClr val="accent6">
                        <a:lumMod val="40000"/>
                        <a:lumOff val="60000"/>
                      </a:schemeClr>
                    </a:solidFill>
                  </a:tcPr>
                </a:tc>
                <a:extLst>
                  <a:ext uri="{0D108BD9-81ED-4DB2-BD59-A6C34878D82A}">
                    <a16:rowId xmlns:a16="http://schemas.microsoft.com/office/drawing/2014/main" val="3514579675"/>
                  </a:ext>
                </a:extLst>
              </a:tr>
            </a:tbl>
          </a:graphicData>
        </a:graphic>
      </p:graphicFrame>
      <p:sp>
        <p:nvSpPr>
          <p:cNvPr id="7" name="Textfeld 6"/>
          <p:cNvSpPr txBox="1"/>
          <p:nvPr/>
        </p:nvSpPr>
        <p:spPr>
          <a:xfrm>
            <a:off x="676275" y="4648200"/>
            <a:ext cx="7753350" cy="830997"/>
          </a:xfrm>
          <a:prstGeom prst="rect">
            <a:avLst/>
          </a:prstGeom>
          <a:noFill/>
        </p:spPr>
        <p:txBody>
          <a:bodyPr wrap="square" rtlCol="0">
            <a:spAutoFit/>
          </a:bodyPr>
          <a:lstStyle/>
          <a:p>
            <a:r>
              <a:rPr lang="de-CH" sz="1600" dirty="0"/>
              <a:t>Die Website funktioniert wie Sie sein soll. Das Design könnte man noch überarbeiten. </a:t>
            </a:r>
            <a:endParaRPr lang="de-CH" sz="1600" dirty="0" smtClean="0"/>
          </a:p>
          <a:p>
            <a:endParaRPr lang="de-CH" sz="1600" dirty="0"/>
          </a:p>
          <a:p>
            <a:r>
              <a:rPr lang="de-CH" sz="1600" dirty="0" smtClean="0"/>
              <a:t>Ausserdem wurden 7 </a:t>
            </a:r>
            <a:r>
              <a:rPr lang="de-CH" sz="1600" dirty="0" err="1" smtClean="0"/>
              <a:t>JUnit</a:t>
            </a:r>
            <a:r>
              <a:rPr lang="de-CH" sz="1600" dirty="0" smtClean="0"/>
              <a:t>-Test erfolgreich ausgeführt.</a:t>
            </a:r>
            <a:endParaRPr lang="de-CH" sz="1600" dirty="0"/>
          </a:p>
        </p:txBody>
      </p:sp>
    </p:spTree>
    <p:extLst>
      <p:ext uri="{BB962C8B-B14F-4D97-AF65-F5344CB8AC3E}">
        <p14:creationId xmlns:p14="http://schemas.microsoft.com/office/powerpoint/2010/main" val="884560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914400"/>
          </a:xfrm>
          <a:prstGeom prst="rect">
            <a:avLst/>
          </a:prstGeom>
          <a:solidFill>
            <a:srgbClr val="343A40"/>
          </a:solidFill>
          <a:ln>
            <a:solidFill>
              <a:srgbClr val="343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smtClean="0"/>
              <a:t>                </a:t>
            </a:r>
            <a:r>
              <a:rPr lang="de-CH" sz="3600" dirty="0" smtClean="0">
                <a:solidFill>
                  <a:schemeClr val="bg1"/>
                </a:solidFill>
              </a:rPr>
              <a:t>BubbleGum</a:t>
            </a:r>
            <a:endParaRPr lang="de-CH" sz="3600" dirty="0">
              <a:solidFill>
                <a:schemeClr val="bg1"/>
              </a:solidFill>
            </a:endParaRPr>
          </a:p>
        </p:txBody>
      </p:sp>
      <p:pic>
        <p:nvPicPr>
          <p:cNvPr id="1026" name="Picture 2" descr="http://localhost:8080/BubbleGum/resources/bubblegum-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89972"/>
            <a:ext cx="734455" cy="73445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09538" y="1004372"/>
            <a:ext cx="4590535" cy="707886"/>
          </a:xfrm>
          <a:prstGeom prst="rect">
            <a:avLst/>
          </a:prstGeom>
          <a:noFill/>
        </p:spPr>
        <p:txBody>
          <a:bodyPr wrap="square" rtlCol="0">
            <a:spAutoFit/>
          </a:bodyPr>
          <a:lstStyle/>
          <a:p>
            <a:r>
              <a:rPr lang="de-CH" sz="4000" dirty="0" smtClean="0"/>
              <a:t>Vorgehensweise</a:t>
            </a:r>
          </a:p>
        </p:txBody>
      </p:sp>
      <p:sp>
        <p:nvSpPr>
          <p:cNvPr id="3" name="Textfeld 2"/>
          <p:cNvSpPr txBox="1"/>
          <p:nvPr/>
        </p:nvSpPr>
        <p:spPr>
          <a:xfrm>
            <a:off x="752475" y="1802230"/>
            <a:ext cx="3152775" cy="1938992"/>
          </a:xfrm>
          <a:prstGeom prst="rect">
            <a:avLst/>
          </a:prstGeom>
          <a:noFill/>
        </p:spPr>
        <p:txBody>
          <a:bodyPr wrap="square" rtlCol="0">
            <a:spAutoFit/>
          </a:bodyPr>
          <a:lstStyle/>
          <a:p>
            <a:pPr marL="285750" indent="-285750">
              <a:buFontTx/>
              <a:buChar char="-"/>
            </a:pPr>
            <a:r>
              <a:rPr lang="de-CH" sz="2400" dirty="0" err="1" smtClean="0"/>
              <a:t>ZenHub</a:t>
            </a:r>
            <a:r>
              <a:rPr lang="de-CH" sz="2400" dirty="0"/>
              <a:t> </a:t>
            </a:r>
            <a:r>
              <a:rPr lang="de-CH" sz="2400" dirty="0" smtClean="0"/>
              <a:t>User Storys</a:t>
            </a:r>
          </a:p>
          <a:p>
            <a:pPr marL="285750" indent="-285750">
              <a:buFontTx/>
              <a:buChar char="-"/>
            </a:pPr>
            <a:r>
              <a:rPr lang="de-CH" sz="2400" dirty="0" err="1" smtClean="0"/>
              <a:t>Scrum</a:t>
            </a:r>
            <a:endParaRPr lang="de-CH" sz="2400" dirty="0" smtClean="0"/>
          </a:p>
          <a:p>
            <a:pPr marL="285750" indent="-285750">
              <a:buFontTx/>
              <a:buChar char="-"/>
            </a:pPr>
            <a:r>
              <a:rPr lang="de-CH" sz="2400" dirty="0" smtClean="0"/>
              <a:t>Review</a:t>
            </a:r>
          </a:p>
          <a:p>
            <a:pPr marL="285750" indent="-285750">
              <a:buFontTx/>
              <a:buChar char="-"/>
            </a:pPr>
            <a:r>
              <a:rPr lang="de-CH" sz="2400" dirty="0" smtClean="0"/>
              <a:t>Sprints</a:t>
            </a:r>
          </a:p>
          <a:p>
            <a:pPr marL="285750" indent="-285750">
              <a:buFontTx/>
              <a:buChar char="-"/>
            </a:pPr>
            <a:endParaRPr lang="de-CH" sz="2400" dirty="0" smtClean="0"/>
          </a:p>
        </p:txBody>
      </p:sp>
    </p:spTree>
    <p:extLst>
      <p:ext uri="{BB962C8B-B14F-4D97-AF65-F5344CB8AC3E}">
        <p14:creationId xmlns:p14="http://schemas.microsoft.com/office/powerpoint/2010/main" val="735044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914400"/>
          </a:xfrm>
          <a:prstGeom prst="rect">
            <a:avLst/>
          </a:prstGeom>
          <a:solidFill>
            <a:srgbClr val="343A40"/>
          </a:solidFill>
          <a:ln>
            <a:solidFill>
              <a:srgbClr val="343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smtClean="0"/>
              <a:t>                </a:t>
            </a:r>
            <a:r>
              <a:rPr lang="de-CH" sz="3600" dirty="0" smtClean="0">
                <a:solidFill>
                  <a:schemeClr val="bg1"/>
                </a:solidFill>
              </a:rPr>
              <a:t>BubbleGum</a:t>
            </a:r>
            <a:endParaRPr lang="de-CH" sz="3600" dirty="0">
              <a:solidFill>
                <a:schemeClr val="bg1"/>
              </a:solidFill>
            </a:endParaRPr>
          </a:p>
        </p:txBody>
      </p:sp>
      <p:pic>
        <p:nvPicPr>
          <p:cNvPr id="1026" name="Picture 2" descr="http://localhost:8080/BubbleGum/resources/bubblegum-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89972"/>
            <a:ext cx="734455" cy="73445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09538" y="1004372"/>
            <a:ext cx="4590535" cy="707886"/>
          </a:xfrm>
          <a:prstGeom prst="rect">
            <a:avLst/>
          </a:prstGeom>
          <a:noFill/>
        </p:spPr>
        <p:txBody>
          <a:bodyPr wrap="square" rtlCol="0">
            <a:spAutoFit/>
          </a:bodyPr>
          <a:lstStyle/>
          <a:p>
            <a:r>
              <a:rPr lang="de-CH" sz="4000" dirty="0" smtClean="0"/>
              <a:t>Live Demo</a:t>
            </a:r>
          </a:p>
        </p:txBody>
      </p:sp>
      <p:pic>
        <p:nvPicPr>
          <p:cNvPr id="7" name="Grafik 6"/>
          <p:cNvPicPr>
            <a:picLocks noChangeAspect="1"/>
          </p:cNvPicPr>
          <p:nvPr/>
        </p:nvPicPr>
        <p:blipFill>
          <a:blip r:embed="rId3"/>
          <a:stretch>
            <a:fillRect/>
          </a:stretch>
        </p:blipFill>
        <p:spPr>
          <a:xfrm>
            <a:off x="1128712" y="1802230"/>
            <a:ext cx="9934575" cy="3552825"/>
          </a:xfrm>
          <a:prstGeom prst="rect">
            <a:avLst/>
          </a:prstGeom>
        </p:spPr>
      </p:pic>
    </p:spTree>
    <p:extLst>
      <p:ext uri="{BB962C8B-B14F-4D97-AF65-F5344CB8AC3E}">
        <p14:creationId xmlns:p14="http://schemas.microsoft.com/office/powerpoint/2010/main" val="243673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914400"/>
          </a:xfrm>
          <a:prstGeom prst="rect">
            <a:avLst/>
          </a:prstGeom>
          <a:solidFill>
            <a:srgbClr val="343A40"/>
          </a:solidFill>
          <a:ln>
            <a:solidFill>
              <a:srgbClr val="343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smtClean="0"/>
              <a:t>                </a:t>
            </a:r>
            <a:r>
              <a:rPr lang="de-CH" sz="3600" dirty="0" smtClean="0">
                <a:solidFill>
                  <a:schemeClr val="bg1"/>
                </a:solidFill>
              </a:rPr>
              <a:t>BubbleGum</a:t>
            </a:r>
            <a:endParaRPr lang="de-CH" sz="3600" dirty="0">
              <a:solidFill>
                <a:schemeClr val="bg1"/>
              </a:solidFill>
            </a:endParaRPr>
          </a:p>
        </p:txBody>
      </p:sp>
      <p:pic>
        <p:nvPicPr>
          <p:cNvPr id="1026" name="Picture 2" descr="http://localhost:8080/BubbleGum/resources/bubblegum-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89972"/>
            <a:ext cx="734455" cy="73445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09538" y="1004372"/>
            <a:ext cx="4590535" cy="707886"/>
          </a:xfrm>
          <a:prstGeom prst="rect">
            <a:avLst/>
          </a:prstGeom>
          <a:noFill/>
        </p:spPr>
        <p:txBody>
          <a:bodyPr wrap="square" rtlCol="0">
            <a:spAutoFit/>
          </a:bodyPr>
          <a:lstStyle/>
          <a:p>
            <a:r>
              <a:rPr lang="de-CH" sz="4000" dirty="0" err="1" smtClean="0">
                <a:latin typeface="Titillium" panose="00000500000000000000" pitchFamily="50" charset="0"/>
                <a:cs typeface="Arial" panose="020B0604020202020204" pitchFamily="34" charset="0"/>
              </a:rPr>
              <a:t>Lessons</a:t>
            </a:r>
            <a:r>
              <a:rPr lang="de-CH" sz="4000" dirty="0" smtClean="0">
                <a:latin typeface="Titillium" panose="00000500000000000000" pitchFamily="50" charset="0"/>
                <a:cs typeface="Arial" panose="020B0604020202020204" pitchFamily="34" charset="0"/>
              </a:rPr>
              <a:t> </a:t>
            </a:r>
            <a:r>
              <a:rPr lang="de-CH" sz="4000" dirty="0" err="1" smtClean="0">
                <a:latin typeface="Titillium" panose="00000500000000000000" pitchFamily="50" charset="0"/>
                <a:cs typeface="Arial" panose="020B0604020202020204" pitchFamily="34" charset="0"/>
              </a:rPr>
              <a:t>learned</a:t>
            </a:r>
            <a:endParaRPr lang="de-CH" sz="4000" dirty="0" smtClean="0"/>
          </a:p>
        </p:txBody>
      </p:sp>
      <p:sp>
        <p:nvSpPr>
          <p:cNvPr id="3" name="Textfeld 2"/>
          <p:cNvSpPr txBox="1"/>
          <p:nvPr/>
        </p:nvSpPr>
        <p:spPr>
          <a:xfrm>
            <a:off x="752475" y="1802230"/>
            <a:ext cx="10572750" cy="1569660"/>
          </a:xfrm>
          <a:prstGeom prst="rect">
            <a:avLst/>
          </a:prstGeom>
          <a:noFill/>
        </p:spPr>
        <p:txBody>
          <a:bodyPr wrap="square" rtlCol="0">
            <a:spAutoFit/>
          </a:bodyPr>
          <a:lstStyle/>
          <a:p>
            <a:pPr marL="285750" indent="-285750">
              <a:buFontTx/>
              <a:buChar char="-"/>
            </a:pPr>
            <a:r>
              <a:rPr lang="de-CH" sz="2400" dirty="0" smtClean="0"/>
              <a:t>JPA</a:t>
            </a:r>
          </a:p>
          <a:p>
            <a:pPr marL="285750" indent="-285750">
              <a:buFontTx/>
              <a:buChar char="-"/>
            </a:pPr>
            <a:r>
              <a:rPr lang="de-CH" sz="2400" dirty="0" smtClean="0"/>
              <a:t>JSF / AJAX</a:t>
            </a:r>
          </a:p>
          <a:p>
            <a:pPr marL="285750" indent="-285750">
              <a:buFontTx/>
              <a:buChar char="-"/>
            </a:pPr>
            <a:r>
              <a:rPr lang="de-CH" sz="2400" dirty="0" err="1" smtClean="0"/>
              <a:t>ZenHub</a:t>
            </a:r>
            <a:endParaRPr lang="de-CH" sz="2400" dirty="0" smtClean="0"/>
          </a:p>
          <a:p>
            <a:pPr marL="285750" indent="-285750">
              <a:buFontTx/>
              <a:buChar char="-"/>
            </a:pPr>
            <a:r>
              <a:rPr lang="de-CH" sz="2400" dirty="0" smtClean="0"/>
              <a:t>Zusammenarbeit und Arbeitsaufteilung im Team </a:t>
            </a:r>
          </a:p>
        </p:txBody>
      </p:sp>
    </p:spTree>
    <p:extLst>
      <p:ext uri="{BB962C8B-B14F-4D97-AF65-F5344CB8AC3E}">
        <p14:creationId xmlns:p14="http://schemas.microsoft.com/office/powerpoint/2010/main" val="126925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12192000" cy="914400"/>
          </a:xfrm>
          <a:prstGeom prst="rect">
            <a:avLst/>
          </a:prstGeom>
          <a:solidFill>
            <a:srgbClr val="343A40"/>
          </a:solidFill>
          <a:ln>
            <a:solidFill>
              <a:srgbClr val="343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e-CH" dirty="0" smtClean="0"/>
              <a:t>                </a:t>
            </a:r>
            <a:r>
              <a:rPr lang="de-CH" sz="3600" dirty="0" smtClean="0">
                <a:solidFill>
                  <a:schemeClr val="bg1"/>
                </a:solidFill>
              </a:rPr>
              <a:t>BubbleGum</a:t>
            </a:r>
            <a:endParaRPr lang="de-CH" sz="3600" dirty="0">
              <a:solidFill>
                <a:schemeClr val="bg1"/>
              </a:solidFill>
            </a:endParaRPr>
          </a:p>
        </p:txBody>
      </p:sp>
      <p:pic>
        <p:nvPicPr>
          <p:cNvPr id="1026" name="Picture 2" descr="http://localhost:8080/BubbleGum/resources/bubblegum-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538" y="89972"/>
            <a:ext cx="734455" cy="734455"/>
          </a:xfrm>
          <a:prstGeom prst="rect">
            <a:avLst/>
          </a:prstGeom>
          <a:noFill/>
          <a:extLst>
            <a:ext uri="{909E8E84-426E-40DD-AFC4-6F175D3DCCD1}">
              <a14:hiddenFill xmlns:a14="http://schemas.microsoft.com/office/drawing/2010/main">
                <a:solidFill>
                  <a:srgbClr val="FFFFFF"/>
                </a:solidFill>
              </a14:hiddenFill>
            </a:ext>
          </a:extLst>
        </p:spPr>
      </p:pic>
      <p:sp>
        <p:nvSpPr>
          <p:cNvPr id="6" name="Textfeld 5"/>
          <p:cNvSpPr txBox="1"/>
          <p:nvPr/>
        </p:nvSpPr>
        <p:spPr>
          <a:xfrm>
            <a:off x="109538" y="1004372"/>
            <a:ext cx="4590535" cy="707886"/>
          </a:xfrm>
          <a:prstGeom prst="rect">
            <a:avLst/>
          </a:prstGeom>
          <a:noFill/>
        </p:spPr>
        <p:txBody>
          <a:bodyPr wrap="square" rtlCol="0">
            <a:spAutoFit/>
          </a:bodyPr>
          <a:lstStyle/>
          <a:p>
            <a:r>
              <a:rPr lang="de-CH" sz="4000" dirty="0" smtClean="0"/>
              <a:t>Fazit</a:t>
            </a:r>
          </a:p>
        </p:txBody>
      </p:sp>
      <p:sp>
        <p:nvSpPr>
          <p:cNvPr id="3" name="Textfeld 2"/>
          <p:cNvSpPr txBox="1"/>
          <p:nvPr/>
        </p:nvSpPr>
        <p:spPr>
          <a:xfrm>
            <a:off x="752474" y="1802230"/>
            <a:ext cx="11058525" cy="3293209"/>
          </a:xfrm>
          <a:prstGeom prst="rect">
            <a:avLst/>
          </a:prstGeom>
          <a:noFill/>
        </p:spPr>
        <p:txBody>
          <a:bodyPr wrap="square" rtlCol="0">
            <a:spAutoFit/>
          </a:bodyPr>
          <a:lstStyle/>
          <a:p>
            <a:r>
              <a:rPr lang="de-CH" sz="1600" dirty="0"/>
              <a:t>Die Zusammenarbeit im Projekt war sehr gut, wir konnten die Arbeit gut aufteilen und jeder hat seinen Teil programmiert. Auch die Dokumentation und andere Arbeiten konnten wir gut aufteilen. Besonders gut fanden wir, dass nicht nur einer Gearbeitet oder Programmiert hat, sondern beide ein wenig von allem machten. </a:t>
            </a:r>
            <a:endParaRPr lang="de-CH" sz="1600" dirty="0" smtClean="0"/>
          </a:p>
          <a:p>
            <a:endParaRPr lang="de-CH" sz="1600" dirty="0"/>
          </a:p>
          <a:p>
            <a:r>
              <a:rPr lang="de-CH" sz="1600" dirty="0"/>
              <a:t>Wir konnten viel Neues lernen, unter anderem DAOs mit JPA oder </a:t>
            </a:r>
            <a:r>
              <a:rPr lang="de-CH" sz="1600" dirty="0" err="1"/>
              <a:t>Websockets</a:t>
            </a:r>
            <a:r>
              <a:rPr lang="de-CH" sz="1600" dirty="0"/>
              <a:t>. Die neu gelernten Technologien konnten wir gut einsetzten und verwenden. Auch der Umgang mit dem </a:t>
            </a:r>
            <a:r>
              <a:rPr lang="de-CH" sz="1600" dirty="0" err="1"/>
              <a:t>Github-Plugin</a:t>
            </a:r>
            <a:r>
              <a:rPr lang="de-CH" sz="1600" dirty="0"/>
              <a:t> </a:t>
            </a:r>
            <a:r>
              <a:rPr lang="de-CH" sz="1600" dirty="0" err="1"/>
              <a:t>Zenhub</a:t>
            </a:r>
            <a:r>
              <a:rPr lang="de-CH" sz="1600" dirty="0"/>
              <a:t> war für Joey neu und eine gute Erfahrung</a:t>
            </a:r>
            <a:r>
              <a:rPr lang="de-CH" sz="1600" dirty="0" smtClean="0"/>
              <a:t>.</a:t>
            </a:r>
          </a:p>
          <a:p>
            <a:endParaRPr lang="de-CH" sz="1600" dirty="0"/>
          </a:p>
          <a:p>
            <a:r>
              <a:rPr lang="de-CH" sz="1600" dirty="0"/>
              <a:t>Mit dem Endresultat sind wir zufrieden, wir konnten all unsere Ziele erreichen sowie alle bis auf ein Kann-Ziel, auch mit der Code Qualität und den eingesetzten Technologien (AJAX, </a:t>
            </a:r>
            <a:r>
              <a:rPr lang="de-CH" sz="1600" dirty="0" err="1"/>
              <a:t>WebSockets</a:t>
            </a:r>
            <a:r>
              <a:rPr lang="de-CH" sz="1600" dirty="0"/>
              <a:t>) sind wir sehr zufrieden, obwohl es manchmal ein JSF-</a:t>
            </a:r>
            <a:r>
              <a:rPr lang="de-CH" sz="1600" dirty="0" err="1"/>
              <a:t>Gebastel</a:t>
            </a:r>
            <a:r>
              <a:rPr lang="de-CH" sz="1600" dirty="0"/>
              <a:t> wurde. </a:t>
            </a:r>
            <a:endParaRPr lang="de-CH" sz="1600" dirty="0" smtClean="0"/>
          </a:p>
          <a:p>
            <a:endParaRPr lang="de-CH" sz="1600" dirty="0"/>
          </a:p>
          <a:p>
            <a:r>
              <a:rPr lang="de-CH" sz="1600" dirty="0"/>
              <a:t>In Zukunft würden </a:t>
            </a:r>
            <a:r>
              <a:rPr lang="de-CH" sz="1600" dirty="0" smtClean="0"/>
              <a:t>wir </a:t>
            </a:r>
            <a:r>
              <a:rPr lang="de-CH" sz="1600" dirty="0"/>
              <a:t>versuchen, uns besser auf das Projekt zu konzentrieren und uns nicht von «kleinen» Spielen ablenken zu lassen. Ausserdem würden wir gerne Modernere Technologien einsetzten und lernen.</a:t>
            </a:r>
          </a:p>
        </p:txBody>
      </p:sp>
    </p:spTree>
    <p:extLst>
      <p:ext uri="{BB962C8B-B14F-4D97-AF65-F5344CB8AC3E}">
        <p14:creationId xmlns:p14="http://schemas.microsoft.com/office/powerpoint/2010/main" val="209045930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Words>
  <Application>Microsoft Office PowerPoint</Application>
  <PresentationFormat>Breitbild</PresentationFormat>
  <Paragraphs>100</Paragraphs>
  <Slides>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Calibri</vt:lpstr>
      <vt:lpstr>Calibri Light</vt:lpstr>
      <vt:lpstr>Titillium</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ICT Berufsbildungscenter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Sciamanna Joey</dc:creator>
  <cp:lastModifiedBy>Schüepp Nicola</cp:lastModifiedBy>
  <cp:revision>8</cp:revision>
  <dcterms:created xsi:type="dcterms:W3CDTF">2019-07-09T09:20:03Z</dcterms:created>
  <dcterms:modified xsi:type="dcterms:W3CDTF">2019-07-10T05:36:32Z</dcterms:modified>
</cp:coreProperties>
</file>