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1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559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70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979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25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2454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7896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90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1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447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84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10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37C5-5F4B-442E-9798-3BB371F9B52B}" type="datetimeFigureOut">
              <a:rPr lang="it-IT" smtClean="0"/>
              <a:t>22/12/2020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F424B-C2D5-4F33-AEDB-3308AE30E6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701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js.com/en/resources/middleware/cors.html" TargetMode="External"/><Relationship Id="rId2" Type="http://schemas.openxmlformats.org/officeDocument/2006/relationships/hyperlink" Target="https://bezkoder.com/node-js-rest-api-express-mysq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ressjs.com/it/starter/basic-routing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Node.js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 smtClean="0"/>
              <a:t>Rest</a:t>
            </a:r>
            <a:r>
              <a:rPr lang="it-IT" dirty="0" smtClean="0"/>
              <a:t> </a:t>
            </a:r>
            <a:r>
              <a:rPr lang="it-IT" dirty="0" err="1" smtClean="0"/>
              <a:t>APIs</a:t>
            </a:r>
            <a:r>
              <a:rPr lang="it-IT" dirty="0" smtClean="0"/>
              <a:t>: Express, </a:t>
            </a:r>
            <a:r>
              <a:rPr lang="it-IT" dirty="0" err="1" smtClean="0"/>
              <a:t>MySQL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2047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255" y="365125"/>
            <a:ext cx="10515600" cy="1325563"/>
          </a:xfrm>
        </p:spPr>
        <p:txBody>
          <a:bodyPr/>
          <a:lstStyle/>
          <a:p>
            <a:r>
              <a:rPr lang="it-IT" dirty="0"/>
              <a:t>s</a:t>
            </a:r>
            <a:r>
              <a:rPr lang="it-IT" dirty="0" smtClean="0"/>
              <a:t>erver.js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701" y="185980"/>
            <a:ext cx="9717948" cy="659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15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Breve descrizione del codice server.js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503336"/>
            <a:ext cx="10515600" cy="4138047"/>
          </a:xfrm>
        </p:spPr>
        <p:txBody>
          <a:bodyPr>
            <a:normAutofit fontScale="92500" lnSpcReduction="10000"/>
          </a:bodyPr>
          <a:lstStyle/>
          <a:p>
            <a:r>
              <a:rPr lang="it-IT" dirty="0" smtClean="0"/>
              <a:t>I moduli </a:t>
            </a:r>
            <a:r>
              <a:rPr lang="it-IT" dirty="0" smtClean="0">
                <a:solidFill>
                  <a:srgbClr val="FF0000"/>
                </a:solidFill>
              </a:rPr>
              <a:t>express</a:t>
            </a:r>
            <a:r>
              <a:rPr lang="it-IT" dirty="0" smtClean="0"/>
              <a:t> e </a:t>
            </a:r>
            <a:r>
              <a:rPr lang="it-IT" dirty="0" smtClean="0">
                <a:solidFill>
                  <a:srgbClr val="FF0000"/>
                </a:solidFill>
              </a:rPr>
              <a:t>body-</a:t>
            </a:r>
            <a:r>
              <a:rPr lang="it-IT" dirty="0" err="1" smtClean="0">
                <a:solidFill>
                  <a:srgbClr val="FF0000"/>
                </a:solidFill>
              </a:rPr>
              <a:t>parser</a:t>
            </a:r>
            <a:r>
              <a:rPr lang="it-IT" dirty="0" smtClean="0"/>
              <a:t> vengono importati</a:t>
            </a:r>
          </a:p>
          <a:p>
            <a:r>
              <a:rPr lang="it-IT" dirty="0" smtClean="0">
                <a:solidFill>
                  <a:srgbClr val="FF0000"/>
                </a:solidFill>
              </a:rPr>
              <a:t>Express </a:t>
            </a:r>
            <a:r>
              <a:rPr lang="it-IT" dirty="0" smtClean="0"/>
              <a:t>viene utilizzato per implementare le </a:t>
            </a:r>
            <a:r>
              <a:rPr lang="it-IT" dirty="0" err="1" smtClean="0"/>
              <a:t>APIs</a:t>
            </a:r>
            <a:r>
              <a:rPr lang="it-IT" dirty="0" smtClean="0"/>
              <a:t> REST, </a:t>
            </a:r>
            <a:r>
              <a:rPr lang="it-IT" dirty="0" smtClean="0">
                <a:solidFill>
                  <a:srgbClr val="FF0000"/>
                </a:solidFill>
              </a:rPr>
              <a:t>body-</a:t>
            </a:r>
            <a:r>
              <a:rPr lang="it-IT" dirty="0" err="1" smtClean="0">
                <a:solidFill>
                  <a:srgbClr val="FF0000"/>
                </a:solidFill>
              </a:rPr>
              <a:t>parser</a:t>
            </a:r>
            <a:r>
              <a:rPr lang="it-IT" dirty="0" smtClean="0"/>
              <a:t> permette di accedere al proprio «router» facendo il </a:t>
            </a:r>
            <a:r>
              <a:rPr lang="it-IT" dirty="0" err="1" smtClean="0"/>
              <a:t>parsing</a:t>
            </a:r>
            <a:r>
              <a:rPr lang="it-IT" dirty="0" smtClean="0"/>
              <a:t> delle richieste creando un oggetto </a:t>
            </a:r>
            <a:r>
              <a:rPr lang="it-IT" dirty="0" err="1" smtClean="0"/>
              <a:t>req.body</a:t>
            </a:r>
            <a:r>
              <a:rPr lang="it-IT" dirty="0" smtClean="0"/>
              <a:t> attraverso il quale accedere alle proprie «</a:t>
            </a:r>
            <a:r>
              <a:rPr lang="it-IT" dirty="0" err="1" smtClean="0"/>
              <a:t>route</a:t>
            </a:r>
            <a:r>
              <a:rPr lang="it-IT" dirty="0" smtClean="0"/>
              <a:t>»</a:t>
            </a:r>
          </a:p>
          <a:p>
            <a:r>
              <a:rPr lang="it-IT" dirty="0" smtClean="0"/>
              <a:t>Nell’esempio viene creata una </a:t>
            </a:r>
            <a:r>
              <a:rPr lang="it-IT" dirty="0" err="1" smtClean="0"/>
              <a:t>app</a:t>
            </a:r>
            <a:r>
              <a:rPr lang="it-IT" dirty="0" smtClean="0"/>
              <a:t> Express, aggiunto un livello «</a:t>
            </a:r>
            <a:r>
              <a:rPr lang="it-IT" dirty="0" err="1" smtClean="0"/>
              <a:t>middleware</a:t>
            </a:r>
            <a:r>
              <a:rPr lang="it-IT" dirty="0" smtClean="0"/>
              <a:t>» con «body-</a:t>
            </a:r>
            <a:r>
              <a:rPr lang="it-IT" dirty="0" err="1" smtClean="0"/>
              <a:t>parser</a:t>
            </a:r>
            <a:r>
              <a:rPr lang="it-IT" dirty="0" smtClean="0"/>
              <a:t>» e il metodo </a:t>
            </a:r>
            <a:r>
              <a:rPr lang="it-IT" dirty="0" err="1" smtClean="0"/>
              <a:t>app.use</a:t>
            </a:r>
            <a:r>
              <a:rPr lang="it-IT" dirty="0" smtClean="0"/>
              <a:t>()</a:t>
            </a:r>
          </a:p>
          <a:p>
            <a:r>
              <a:rPr lang="it-IT" dirty="0" smtClean="0"/>
              <a:t>Viene definito un GET </a:t>
            </a:r>
            <a:r>
              <a:rPr lang="it-IT" dirty="0" err="1" smtClean="0"/>
              <a:t>route</a:t>
            </a:r>
            <a:r>
              <a:rPr lang="it-IT" dirty="0" smtClean="0"/>
              <a:t> per un semplice test</a:t>
            </a:r>
          </a:p>
          <a:p>
            <a:r>
              <a:rPr lang="it-IT" dirty="0" smtClean="0"/>
              <a:t>Il server è in ascolto sulla porta 3000  </a:t>
            </a:r>
          </a:p>
          <a:p>
            <a:r>
              <a:rPr lang="it-IT" dirty="0" smtClean="0"/>
              <a:t>Con il comando: </a:t>
            </a:r>
            <a:r>
              <a:rPr lang="it-IT" i="1" dirty="0" err="1"/>
              <a:t>n</a:t>
            </a:r>
            <a:r>
              <a:rPr lang="it-IT" i="1" dirty="0" err="1" smtClean="0"/>
              <a:t>ode</a:t>
            </a:r>
            <a:r>
              <a:rPr lang="it-IT" i="1" dirty="0" smtClean="0"/>
              <a:t> server.js</a:t>
            </a:r>
            <a:r>
              <a:rPr lang="it-IT" dirty="0" smtClean="0"/>
              <a:t> viene avviata l’applicazione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979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Configurazione e Connessione al DB </a:t>
            </a:r>
            <a:r>
              <a:rPr lang="it-IT" dirty="0" err="1" smtClean="0"/>
              <a:t>MySQL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Nella cartella dell’applicazione va creata una cartella «</a:t>
            </a:r>
            <a:r>
              <a:rPr lang="it-IT" dirty="0" err="1" smtClean="0"/>
              <a:t>config</a:t>
            </a:r>
            <a:r>
              <a:rPr lang="it-IT" dirty="0" smtClean="0"/>
              <a:t>» </a:t>
            </a:r>
          </a:p>
          <a:p>
            <a:r>
              <a:rPr lang="it-IT" dirty="0" smtClean="0"/>
              <a:t>All’interno della cartella salviamo il file </a:t>
            </a:r>
            <a:r>
              <a:rPr lang="it-IT" i="1" dirty="0" smtClean="0"/>
              <a:t>db.config.js</a:t>
            </a:r>
          </a:p>
          <a:p>
            <a:pPr marL="0" indent="0">
              <a:buNone/>
            </a:pPr>
            <a:endParaRPr lang="it-IT" i="1" dirty="0"/>
          </a:p>
          <a:p>
            <a:pPr marL="0" indent="0">
              <a:buNone/>
            </a:pPr>
            <a:endParaRPr lang="it-IT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492" y="3235580"/>
            <a:ext cx="5041246" cy="252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models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6001"/>
          </a:xfrm>
        </p:spPr>
        <p:txBody>
          <a:bodyPr/>
          <a:lstStyle/>
          <a:p>
            <a:r>
              <a:rPr lang="it-IT" dirty="0" smtClean="0"/>
              <a:t>Nella cartella «</a:t>
            </a:r>
            <a:r>
              <a:rPr lang="it-IT" dirty="0" err="1" smtClean="0"/>
              <a:t>models</a:t>
            </a:r>
            <a:r>
              <a:rPr lang="it-IT" dirty="0" smtClean="0"/>
              <a:t>» salviamo il file db.js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32" y="2327247"/>
            <a:ext cx="7411177" cy="4334379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8249377" y="3099660"/>
            <a:ext cx="3668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Il file definisce uno schema </a:t>
            </a:r>
          </a:p>
          <a:p>
            <a:r>
              <a:rPr lang="it-IT" sz="2400" dirty="0" smtClean="0"/>
              <a:t>generale per l’apertura</a:t>
            </a:r>
          </a:p>
          <a:p>
            <a:r>
              <a:rPr lang="it-IT" sz="2400" dirty="0"/>
              <a:t>d</a:t>
            </a:r>
            <a:r>
              <a:rPr lang="it-IT" sz="2400" dirty="0" smtClean="0"/>
              <a:t>i una connessione con un </a:t>
            </a:r>
          </a:p>
          <a:p>
            <a:r>
              <a:rPr lang="it-IT" sz="2400" dirty="0" smtClean="0"/>
              <a:t>database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28136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Models</a:t>
            </a:r>
            <a:r>
              <a:rPr lang="it-IT" dirty="0" smtClean="0"/>
              <a:t> (studenti.model.js)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questo file viene definito un oggetto istanziato e modificato attraverso la connessione con il Database</a:t>
            </a:r>
          </a:p>
          <a:p>
            <a:r>
              <a:rPr lang="it-IT" dirty="0" smtClean="0"/>
              <a:t>Vengono implementate le seguenti funzioni</a:t>
            </a:r>
          </a:p>
          <a:p>
            <a:pPr lvl="1"/>
            <a:r>
              <a:rPr lang="it-IT" dirty="0" smtClean="0"/>
              <a:t>Inserire un nuovo alunno</a:t>
            </a:r>
          </a:p>
          <a:p>
            <a:pPr lvl="1"/>
            <a:r>
              <a:rPr lang="it-IT" dirty="0" smtClean="0"/>
              <a:t>Trovare un alunno in base al suo ID</a:t>
            </a:r>
          </a:p>
          <a:p>
            <a:pPr lvl="1"/>
            <a:r>
              <a:rPr lang="it-IT" dirty="0" smtClean="0"/>
              <a:t>Trovare tutti gli alunni del database</a:t>
            </a:r>
          </a:p>
          <a:p>
            <a:pPr lvl="1"/>
            <a:r>
              <a:rPr lang="it-IT" dirty="0" smtClean="0"/>
              <a:t>Aggiornare i dati di uno studente in base al suo ID</a:t>
            </a:r>
          </a:p>
          <a:p>
            <a:pPr lvl="1"/>
            <a:r>
              <a:rPr lang="it-IT" dirty="0" smtClean="0"/>
              <a:t>Cancellare uno studente</a:t>
            </a:r>
          </a:p>
          <a:p>
            <a:pPr lvl="1"/>
            <a:r>
              <a:rPr lang="it-IT" dirty="0" smtClean="0"/>
              <a:t>[cancellare tutti gli studenti]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231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0" y="799078"/>
            <a:ext cx="10515600" cy="967729"/>
          </a:xfrm>
        </p:spPr>
        <p:txBody>
          <a:bodyPr/>
          <a:lstStyle/>
          <a:p>
            <a:r>
              <a:rPr lang="it-IT" dirty="0"/>
              <a:t>s</a:t>
            </a:r>
            <a:r>
              <a:rPr lang="it-IT" dirty="0" smtClean="0"/>
              <a:t>tudente.model.js</a:t>
            </a:r>
            <a:endParaRPr lang="it-IT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0387" y="0"/>
            <a:ext cx="7020732" cy="653976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85980" y="2014779"/>
            <a:ext cx="486139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Sono da completare:</a:t>
            </a:r>
          </a:p>
          <a:p>
            <a:pPr marL="285750" indent="-285750">
              <a:buFontTx/>
              <a:buChar char="-"/>
            </a:pPr>
            <a:r>
              <a:rPr lang="it-IT" dirty="0" err="1" smtClean="0"/>
              <a:t>Studente.create</a:t>
            </a:r>
            <a:r>
              <a:rPr lang="it-IT" dirty="0" smtClean="0"/>
              <a:t> = (</a:t>
            </a:r>
            <a:r>
              <a:rPr lang="it-IT" dirty="0" err="1" smtClean="0"/>
              <a:t>nuovoStudente</a:t>
            </a:r>
            <a:r>
              <a:rPr lang="it-IT" dirty="0" smtClean="0"/>
              <a:t>, </a:t>
            </a:r>
            <a:r>
              <a:rPr lang="it-IT" dirty="0" err="1" smtClean="0"/>
              <a:t>result</a:t>
            </a:r>
            <a:r>
              <a:rPr lang="it-IT" dirty="0" smtClean="0"/>
              <a:t>) =&gt;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 smtClean="0"/>
              <a:t>Studente.updateById</a:t>
            </a:r>
            <a:r>
              <a:rPr lang="it-IT" dirty="0" smtClean="0"/>
              <a:t> = (id, studente, </a:t>
            </a:r>
            <a:r>
              <a:rPr lang="it-IT" dirty="0" err="1" smtClean="0"/>
              <a:t>result</a:t>
            </a:r>
            <a:r>
              <a:rPr lang="it-IT" dirty="0" smtClean="0"/>
              <a:t>) =&gt;</a:t>
            </a:r>
          </a:p>
          <a:p>
            <a:pPr marL="285750" indent="-285750">
              <a:buFontTx/>
              <a:buChar char="-"/>
            </a:pPr>
            <a:endParaRPr lang="it-IT" dirty="0" smtClean="0"/>
          </a:p>
          <a:p>
            <a:pPr marL="285750" indent="-285750">
              <a:buFontTx/>
              <a:buChar char="-"/>
            </a:pPr>
            <a:r>
              <a:rPr lang="it-IT" dirty="0" err="1" smtClean="0"/>
              <a:t>Studente.remove</a:t>
            </a:r>
            <a:r>
              <a:rPr lang="it-IT" dirty="0" smtClean="0"/>
              <a:t> = (id, </a:t>
            </a:r>
            <a:r>
              <a:rPr lang="it-IT" dirty="0" err="1" smtClean="0"/>
              <a:t>result</a:t>
            </a:r>
            <a:r>
              <a:rPr lang="it-IT" dirty="0" smtClean="0"/>
              <a:t>) =&gt;</a:t>
            </a:r>
          </a:p>
          <a:p>
            <a:pPr marL="285750" indent="-285750">
              <a:buFontTx/>
              <a:buChar char="-"/>
            </a:pPr>
            <a:endParaRPr lang="it-IT" dirty="0" smtClean="0"/>
          </a:p>
          <a:p>
            <a:r>
              <a:rPr lang="it-IT" dirty="0" smtClean="0"/>
              <a:t>Facoltativo</a:t>
            </a:r>
            <a:endParaRPr lang="it-IT" dirty="0"/>
          </a:p>
          <a:p>
            <a:pPr marL="285750" indent="-285750">
              <a:buFontTx/>
              <a:buChar char="-"/>
            </a:pPr>
            <a:r>
              <a:rPr lang="it-IT" dirty="0" err="1" smtClean="0"/>
              <a:t>Studente.removeAll</a:t>
            </a:r>
            <a:r>
              <a:rPr lang="it-IT" dirty="0" smtClean="0"/>
              <a:t> =  </a:t>
            </a:r>
            <a:r>
              <a:rPr lang="it-IT" dirty="0" err="1" smtClean="0"/>
              <a:t>result</a:t>
            </a:r>
            <a:r>
              <a:rPr lang="it-IT" dirty="0" smtClean="0"/>
              <a:t> =&gt;</a:t>
            </a:r>
          </a:p>
          <a:p>
            <a:pPr marL="285750" indent="-285750">
              <a:buFontTx/>
              <a:buChar char="-"/>
            </a:pPr>
            <a:endParaRPr lang="it-IT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8" name="CasellaDiTesto 7"/>
          <p:cNvSpPr txBox="1"/>
          <p:nvPr/>
        </p:nvSpPr>
        <p:spPr>
          <a:xfrm>
            <a:off x="416684" y="5402072"/>
            <a:ext cx="5082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NB:: Viene utilizzato il metodo </a:t>
            </a:r>
            <a:r>
              <a:rPr lang="it-IT" dirty="0" err="1" smtClean="0"/>
              <a:t>query</a:t>
            </a:r>
            <a:r>
              <a:rPr lang="it-IT" dirty="0" smtClean="0"/>
              <a:t>()  per eseguire </a:t>
            </a:r>
          </a:p>
          <a:p>
            <a:r>
              <a:rPr lang="it-IT" dirty="0" smtClean="0"/>
              <a:t>i comandi  SQL sul Database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9307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 «</a:t>
            </a:r>
            <a:r>
              <a:rPr lang="it-IT" dirty="0" err="1" smtClean="0"/>
              <a:t>routing</a:t>
            </a:r>
            <a:r>
              <a:rPr lang="it-IT" dirty="0" smtClean="0"/>
              <a:t>»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Quando il client invia le richieste all’ </a:t>
            </a:r>
            <a:r>
              <a:rPr lang="it-IT" dirty="0" err="1" smtClean="0"/>
              <a:t>endpoint</a:t>
            </a:r>
            <a:r>
              <a:rPr lang="it-IT" dirty="0" smtClean="0"/>
              <a:t> usando le richieste HTTP (GET, POST, PUT, DELETE) occorre implementare le risposte del server.</a:t>
            </a:r>
          </a:p>
          <a:p>
            <a:r>
              <a:rPr lang="it-IT" dirty="0" smtClean="0"/>
              <a:t>Sono state definite</a:t>
            </a:r>
          </a:p>
          <a:p>
            <a:pPr lvl="1"/>
            <a:r>
              <a:rPr lang="it-IT" dirty="0" smtClean="0"/>
              <a:t>/studente                                GET,POST,DELETE</a:t>
            </a:r>
          </a:p>
          <a:p>
            <a:pPr lvl="1"/>
            <a:r>
              <a:rPr lang="it-IT" dirty="0" smtClean="0"/>
              <a:t>/studente/:</a:t>
            </a:r>
            <a:r>
              <a:rPr lang="it-IT" dirty="0" err="1" smtClean="0"/>
              <a:t>studenteID</a:t>
            </a:r>
            <a:r>
              <a:rPr lang="it-IT" dirty="0" smtClean="0"/>
              <a:t>         GET,PUT,DELETE</a:t>
            </a:r>
          </a:p>
          <a:p>
            <a:pPr lvl="1"/>
            <a:endParaRPr lang="it-IT" dirty="0" smtClean="0"/>
          </a:p>
          <a:p>
            <a:pPr lvl="1"/>
            <a:endParaRPr lang="it-IT" dirty="0"/>
          </a:p>
          <a:p>
            <a:pPr marL="0" indent="0">
              <a:buNone/>
            </a:pPr>
            <a:r>
              <a:rPr lang="it-IT" dirty="0" smtClean="0"/>
              <a:t>Nella cartella «</a:t>
            </a:r>
            <a:r>
              <a:rPr lang="it-IT" dirty="0" err="1" smtClean="0"/>
              <a:t>routes</a:t>
            </a:r>
            <a:r>
              <a:rPr lang="it-IT" dirty="0" smtClean="0"/>
              <a:t>» è stato inserito il file </a:t>
            </a:r>
            <a:r>
              <a:rPr lang="it-IT" i="1" dirty="0" smtClean="0"/>
              <a:t>studenti.routes.js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5887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78198"/>
            <a:ext cx="9055412" cy="552665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50997" y="1237896"/>
            <a:ext cx="4324027" cy="1325563"/>
          </a:xfrm>
        </p:spPr>
        <p:txBody>
          <a:bodyPr/>
          <a:lstStyle/>
          <a:p>
            <a:r>
              <a:rPr lang="it-IT" i="1" dirty="0" smtClean="0"/>
              <a:t>studenti.routes.js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867905" y="6121831"/>
            <a:ext cx="1018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Nel file troviamo l’utilizzo del «controller» che contiene l’implementazione dei metodi per la gestione delle</a:t>
            </a:r>
          </a:p>
          <a:p>
            <a:r>
              <a:rPr lang="it-IT" dirty="0" smtClean="0"/>
              <a:t>Operazioni CRUD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4839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Modifica del file server.js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720578" cy="192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2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controller…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Nella cartella «controller» troviamo il file </a:t>
            </a:r>
            <a:r>
              <a:rPr lang="it-IT" i="1" dirty="0" smtClean="0"/>
              <a:t>studente.controller.js</a:t>
            </a:r>
          </a:p>
          <a:p>
            <a:r>
              <a:rPr lang="it-IT" dirty="0" smtClean="0"/>
              <a:t>In questo file andranno scritte le funzioni CRUD richieste</a:t>
            </a:r>
          </a:p>
          <a:p>
            <a:pPr lvl="1"/>
            <a:r>
              <a:rPr lang="it-IT" dirty="0"/>
              <a:t>c</a:t>
            </a:r>
            <a:r>
              <a:rPr lang="it-IT" dirty="0" smtClean="0"/>
              <a:t>reate</a:t>
            </a:r>
          </a:p>
          <a:p>
            <a:pPr lvl="1"/>
            <a:r>
              <a:rPr lang="it-IT" dirty="0" err="1" smtClean="0"/>
              <a:t>findAll</a:t>
            </a:r>
            <a:endParaRPr lang="it-IT" dirty="0" smtClean="0"/>
          </a:p>
          <a:p>
            <a:pPr lvl="1"/>
            <a:r>
              <a:rPr lang="it-IT" dirty="0" err="1" smtClean="0"/>
              <a:t>finOne</a:t>
            </a:r>
            <a:endParaRPr lang="it-IT" dirty="0" smtClean="0"/>
          </a:p>
          <a:p>
            <a:pPr lvl="1"/>
            <a:r>
              <a:rPr lang="it-IT" dirty="0"/>
              <a:t>u</a:t>
            </a:r>
            <a:r>
              <a:rPr lang="it-IT" dirty="0" smtClean="0"/>
              <a:t>pdate</a:t>
            </a:r>
          </a:p>
          <a:p>
            <a:pPr lvl="1"/>
            <a:r>
              <a:rPr lang="it-IT" dirty="0"/>
              <a:t>d</a:t>
            </a:r>
            <a:r>
              <a:rPr lang="it-IT" dirty="0" smtClean="0"/>
              <a:t>elete</a:t>
            </a:r>
          </a:p>
          <a:p>
            <a:pPr lvl="1"/>
            <a:r>
              <a:rPr lang="it-IT" dirty="0" err="1" smtClean="0"/>
              <a:t>deleteAll</a:t>
            </a:r>
            <a:endParaRPr lang="it-IT" dirty="0" smtClean="0"/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0392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Premessa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Express è uno dei </a:t>
            </a:r>
            <a:r>
              <a:rPr lang="it-IT" dirty="0" err="1" smtClean="0"/>
              <a:t>framework</a:t>
            </a:r>
            <a:r>
              <a:rPr lang="it-IT" dirty="0" smtClean="0"/>
              <a:t> più usati per il web con Node.js</a:t>
            </a:r>
          </a:p>
          <a:p>
            <a:r>
              <a:rPr lang="it-IT" dirty="0" smtClean="0"/>
              <a:t>Si vuole realizzare un </a:t>
            </a:r>
            <a:r>
              <a:rPr lang="it-IT" dirty="0" err="1" smtClean="0"/>
              <a:t>webservice</a:t>
            </a:r>
            <a:r>
              <a:rPr lang="it-IT" dirty="0" smtClean="0"/>
              <a:t> </a:t>
            </a:r>
            <a:r>
              <a:rPr lang="it-IT" dirty="0" err="1" smtClean="0"/>
              <a:t>Restful</a:t>
            </a:r>
            <a:r>
              <a:rPr lang="it-IT" dirty="0" smtClean="0"/>
              <a:t> implementando delle funzionalità di base chiamate anche CRUD (Create, Read, Update, Delete) interagendo con un DBMS </a:t>
            </a:r>
            <a:r>
              <a:rPr lang="it-IT" dirty="0" err="1" smtClean="0"/>
              <a:t>MySQL</a:t>
            </a:r>
            <a:endParaRPr lang="it-IT" dirty="0" smtClean="0"/>
          </a:p>
          <a:p>
            <a:r>
              <a:rPr lang="it-IT" dirty="0" smtClean="0"/>
              <a:t>Prerequisiti</a:t>
            </a:r>
          </a:p>
          <a:p>
            <a:pPr lvl="1"/>
            <a:r>
              <a:rPr lang="it-IT" dirty="0" smtClean="0"/>
              <a:t>Aver installato </a:t>
            </a:r>
            <a:r>
              <a:rPr lang="it-IT" dirty="0" err="1" smtClean="0"/>
              <a:t>MySQL</a:t>
            </a:r>
            <a:r>
              <a:rPr lang="it-IT" dirty="0" smtClean="0"/>
              <a:t> (o versione </a:t>
            </a:r>
            <a:r>
              <a:rPr lang="it-IT" dirty="0" err="1" smtClean="0"/>
              <a:t>portable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Aver installato Node.JS e alcuni moduli: Express, </a:t>
            </a:r>
            <a:r>
              <a:rPr lang="it-IT" dirty="0" err="1" smtClean="0"/>
              <a:t>MySql</a:t>
            </a:r>
            <a:r>
              <a:rPr lang="it-IT" dirty="0" smtClean="0"/>
              <a:t>, </a:t>
            </a:r>
            <a:r>
              <a:rPr lang="it-IT" dirty="0" err="1" smtClean="0"/>
              <a:t>cors</a:t>
            </a:r>
            <a:r>
              <a:rPr lang="it-IT" dirty="0" smtClean="0"/>
              <a:t> 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5850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66" y="196564"/>
            <a:ext cx="7497235" cy="610438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4050" y="334128"/>
            <a:ext cx="5268132" cy="1325563"/>
          </a:xfrm>
        </p:spPr>
        <p:txBody>
          <a:bodyPr/>
          <a:lstStyle/>
          <a:p>
            <a:r>
              <a:rPr lang="it-IT" dirty="0" smtClean="0"/>
              <a:t>studenti.controller.js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160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Sitografia</a:t>
            </a:r>
            <a:r>
              <a:rPr lang="it-IT" smtClean="0"/>
              <a:t>: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Build Node.js Rest APIs with Express &amp; MySQL</a:t>
            </a:r>
          </a:p>
          <a:p>
            <a:pPr lvl="1"/>
            <a:r>
              <a:rPr lang="it-IT" dirty="0" smtClean="0">
                <a:hlinkClick r:id="rId2"/>
              </a:rPr>
              <a:t>https://bezkoder.com/node-js-rest-api-express-mysql/</a:t>
            </a:r>
            <a:endParaRPr lang="it-IT" dirty="0" smtClean="0"/>
          </a:p>
          <a:p>
            <a:r>
              <a:rPr lang="it-IT" dirty="0"/>
              <a:t>CORS </a:t>
            </a:r>
            <a:endParaRPr lang="it-IT" dirty="0" smtClean="0"/>
          </a:p>
          <a:p>
            <a:pPr lvl="1"/>
            <a:r>
              <a:rPr lang="it-IT" dirty="0" smtClean="0">
                <a:hlinkClick r:id="rId3"/>
              </a:rPr>
              <a:t>https://expressjs.com/en/resources/middleware/cors.html</a:t>
            </a:r>
            <a:endParaRPr lang="it-IT" dirty="0" smtClean="0"/>
          </a:p>
          <a:p>
            <a:r>
              <a:rPr lang="it-IT" b="1" dirty="0" smtClean="0"/>
              <a:t>Express  - Routing </a:t>
            </a:r>
            <a:r>
              <a:rPr lang="it-IT" b="1" dirty="0"/>
              <a:t>di </a:t>
            </a:r>
            <a:r>
              <a:rPr lang="it-IT" b="1" dirty="0" smtClean="0"/>
              <a:t>base</a:t>
            </a:r>
          </a:p>
          <a:p>
            <a:pPr lvl="1"/>
            <a:r>
              <a:rPr lang="it-IT" dirty="0">
                <a:hlinkClick r:id="rId4"/>
              </a:rPr>
              <a:t>https://</a:t>
            </a:r>
            <a:r>
              <a:rPr lang="it-IT" dirty="0" smtClean="0">
                <a:hlinkClick r:id="rId4"/>
              </a:rPr>
              <a:t>expressjs.com/it/starter/basic-routing.html</a:t>
            </a:r>
            <a:r>
              <a:rPr lang="it-IT" dirty="0" smtClean="0"/>
              <a:t> </a:t>
            </a:r>
            <a:endParaRPr lang="it-IT" dirty="0"/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08917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Routing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Con questo termine si intende definire come un’applicazione risponde ad una richiesta client verso un «</a:t>
            </a:r>
            <a:r>
              <a:rPr lang="it-IT" dirty="0" err="1" smtClean="0"/>
              <a:t>endpoint</a:t>
            </a:r>
            <a:r>
              <a:rPr lang="it-IT" dirty="0" smtClean="0"/>
              <a:t>» particolare il quale è un URI (o percorso) a un metodo di richiesta HTTP specifico (GET,POST …)</a:t>
            </a:r>
          </a:p>
          <a:p>
            <a:r>
              <a:rPr lang="it-IT" dirty="0" smtClean="0"/>
              <a:t>Ciascuna </a:t>
            </a:r>
            <a:r>
              <a:rPr lang="it-IT" dirty="0" err="1" smtClean="0"/>
              <a:t>route</a:t>
            </a:r>
            <a:r>
              <a:rPr lang="it-IT" dirty="0" smtClean="0"/>
              <a:t> può disporre di una o più funzioni </a:t>
            </a:r>
            <a:r>
              <a:rPr lang="it-IT" dirty="0" err="1" smtClean="0"/>
              <a:t>handler</a:t>
            </a:r>
            <a:r>
              <a:rPr lang="it-IT" dirty="0" smtClean="0"/>
              <a:t> (di gestione) che vengono eseguite quando si trova una corrispondenza per la «</a:t>
            </a:r>
            <a:r>
              <a:rPr lang="it-IT" dirty="0" err="1" smtClean="0"/>
              <a:t>route</a:t>
            </a:r>
            <a:r>
              <a:rPr lang="it-IT" dirty="0" smtClean="0"/>
              <a:t>»</a:t>
            </a:r>
          </a:p>
          <a:p>
            <a:r>
              <a:rPr lang="it-IT" dirty="0" smtClean="0"/>
              <a:t>Una «</a:t>
            </a:r>
            <a:r>
              <a:rPr lang="it-IT" dirty="0" err="1" smtClean="0"/>
              <a:t>route</a:t>
            </a:r>
            <a:r>
              <a:rPr lang="it-IT" dirty="0" smtClean="0"/>
              <a:t>» ha la seguente struttura:</a:t>
            </a:r>
          </a:p>
          <a:p>
            <a:pPr lvl="1"/>
            <a:r>
              <a:rPr lang="it-IT" dirty="0" err="1"/>
              <a:t>a</a:t>
            </a:r>
            <a:r>
              <a:rPr lang="it-IT" dirty="0" err="1" smtClean="0"/>
              <a:t>pp.</a:t>
            </a:r>
            <a:r>
              <a:rPr lang="it-IT" dirty="0" err="1" smtClean="0">
                <a:solidFill>
                  <a:srgbClr val="FF0000"/>
                </a:solidFill>
              </a:rPr>
              <a:t>METHOD</a:t>
            </a:r>
            <a:r>
              <a:rPr lang="it-IT" dirty="0" smtClean="0"/>
              <a:t>(PATH;HANDLER) dove:</a:t>
            </a:r>
          </a:p>
          <a:p>
            <a:pPr lvl="2"/>
            <a:r>
              <a:rPr lang="it-IT" dirty="0" err="1"/>
              <a:t>a</a:t>
            </a:r>
            <a:r>
              <a:rPr lang="it-IT" dirty="0" err="1" smtClean="0"/>
              <a:t>pp</a:t>
            </a:r>
            <a:r>
              <a:rPr lang="it-IT" dirty="0" smtClean="0"/>
              <a:t> è un’istanza di Express</a:t>
            </a:r>
          </a:p>
          <a:p>
            <a:pPr lvl="2"/>
            <a:r>
              <a:rPr lang="it-IT" dirty="0" smtClean="0"/>
              <a:t>METHOD è un metodo di richiesta HTTP</a:t>
            </a:r>
          </a:p>
          <a:p>
            <a:pPr lvl="2"/>
            <a:r>
              <a:rPr lang="it-IT" dirty="0" smtClean="0"/>
              <a:t>PATH è il percorso sul server</a:t>
            </a:r>
          </a:p>
          <a:p>
            <a:pPr lvl="2"/>
            <a:r>
              <a:rPr lang="it-IT" dirty="0" smtClean="0"/>
              <a:t>HANDLER è la funzione eseguita quando si trova la corrispondenza per la </a:t>
            </a:r>
            <a:r>
              <a:rPr lang="it-IT" dirty="0" err="1" smtClean="0"/>
              <a:t>route</a:t>
            </a:r>
            <a:endParaRPr lang="it-IT" dirty="0" smtClean="0"/>
          </a:p>
          <a:p>
            <a:pPr lvl="2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1785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(in parte già visto)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// </a:t>
            </a:r>
            <a:r>
              <a:rPr lang="en-US" dirty="0" err="1" smtClean="0"/>
              <a:t>risponde</a:t>
            </a:r>
            <a:r>
              <a:rPr lang="en-US" dirty="0" smtClean="0"/>
              <a:t> ad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richiesta</a:t>
            </a:r>
            <a:r>
              <a:rPr lang="en-US" dirty="0" smtClean="0"/>
              <a:t> get</a:t>
            </a:r>
          </a:p>
          <a:p>
            <a:pPr marL="0" indent="0">
              <a:buNone/>
            </a:pPr>
            <a:r>
              <a:rPr lang="en-US" i="1" dirty="0" err="1" smtClean="0"/>
              <a:t>app.</a:t>
            </a:r>
            <a:r>
              <a:rPr lang="en-US" i="1" dirty="0" err="1" smtClean="0">
                <a:solidFill>
                  <a:srgbClr val="FF0000"/>
                </a:solidFill>
              </a:rPr>
              <a:t>get</a:t>
            </a:r>
            <a:r>
              <a:rPr lang="en-US" i="1" dirty="0" smtClean="0"/>
              <a:t>('/', function (</a:t>
            </a:r>
            <a:r>
              <a:rPr lang="en-US" i="1" dirty="0" err="1" smtClean="0"/>
              <a:t>req</a:t>
            </a:r>
            <a:r>
              <a:rPr lang="en-US" i="1" dirty="0" smtClean="0"/>
              <a:t>, res) {</a:t>
            </a:r>
          </a:p>
          <a:p>
            <a:pPr marL="0" indent="0">
              <a:buNone/>
            </a:pPr>
            <a:r>
              <a:rPr lang="en-US" i="1" dirty="0" smtClean="0"/>
              <a:t>  </a:t>
            </a:r>
            <a:r>
              <a:rPr lang="en-US" i="1" dirty="0" err="1" smtClean="0"/>
              <a:t>res.</a:t>
            </a:r>
            <a:r>
              <a:rPr lang="en-US" i="1" dirty="0" err="1" smtClean="0">
                <a:solidFill>
                  <a:srgbClr val="FF0000"/>
                </a:solidFill>
              </a:rPr>
              <a:t>send</a:t>
            </a:r>
            <a:r>
              <a:rPr lang="en-US" i="1" dirty="0" smtClean="0"/>
              <a:t>('Hello World!');</a:t>
            </a:r>
          </a:p>
          <a:p>
            <a:pPr marL="0" indent="0">
              <a:buNone/>
            </a:pPr>
            <a:r>
              <a:rPr lang="en-US" i="1" dirty="0" smtClean="0"/>
              <a:t>});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// risponde ad una richiesta post</a:t>
            </a:r>
          </a:p>
          <a:p>
            <a:pPr marL="0" indent="0">
              <a:buNone/>
            </a:pPr>
            <a:r>
              <a:rPr lang="en-US" i="1" dirty="0" err="1"/>
              <a:t>app.</a:t>
            </a:r>
            <a:r>
              <a:rPr lang="en-US" i="1" dirty="0" err="1">
                <a:solidFill>
                  <a:srgbClr val="FF0000"/>
                </a:solidFill>
              </a:rPr>
              <a:t>post</a:t>
            </a:r>
            <a:r>
              <a:rPr lang="en-US" i="1" dirty="0"/>
              <a:t>('/', function (</a:t>
            </a:r>
            <a:r>
              <a:rPr lang="en-US" i="1" dirty="0" err="1"/>
              <a:t>req</a:t>
            </a:r>
            <a:r>
              <a:rPr lang="en-US" i="1" dirty="0"/>
              <a:t>, res) {</a:t>
            </a:r>
          </a:p>
          <a:p>
            <a:pPr marL="0" indent="0">
              <a:buNone/>
            </a:pPr>
            <a:r>
              <a:rPr lang="en-US" i="1" dirty="0"/>
              <a:t>  </a:t>
            </a:r>
            <a:r>
              <a:rPr lang="en-US" i="1" dirty="0" err="1"/>
              <a:t>res.</a:t>
            </a:r>
            <a:r>
              <a:rPr lang="en-US" i="1" dirty="0" err="1">
                <a:solidFill>
                  <a:srgbClr val="FF0000"/>
                </a:solidFill>
              </a:rPr>
              <a:t>send</a:t>
            </a:r>
            <a:r>
              <a:rPr lang="en-US" i="1" dirty="0"/>
              <a:t>('Got a POST request');</a:t>
            </a:r>
          </a:p>
          <a:p>
            <a:pPr marL="0" indent="0">
              <a:buNone/>
            </a:pPr>
            <a:r>
              <a:rPr lang="en-US" i="1" dirty="0"/>
              <a:t>});</a:t>
            </a:r>
            <a:endParaRPr lang="it-IT" i="1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911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Routing per gestire le operazioni CRUD</a:t>
            </a:r>
            <a:endParaRPr lang="it-IT" dirty="0"/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8653439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Methods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UrIs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Actions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GET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smtClean="0">
                          <a:effectLst/>
                        </a:rPr>
                        <a:t>/studenti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err="1">
                          <a:effectLst/>
                        </a:rPr>
                        <a:t>get</a:t>
                      </a:r>
                      <a:r>
                        <a:rPr lang="it-IT" dirty="0">
                          <a:effectLst/>
                        </a:rPr>
                        <a:t> </a:t>
                      </a:r>
                      <a:r>
                        <a:rPr lang="it-IT" dirty="0" err="1">
                          <a:effectLst/>
                        </a:rPr>
                        <a:t>all</a:t>
                      </a:r>
                      <a:r>
                        <a:rPr lang="it-IT" dirty="0">
                          <a:effectLst/>
                        </a:rPr>
                        <a:t> </a:t>
                      </a:r>
                      <a:r>
                        <a:rPr lang="it-IT" dirty="0" smtClean="0">
                          <a:effectLst/>
                        </a:rPr>
                        <a:t>Studenti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GET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smtClean="0">
                          <a:effectLst/>
                        </a:rPr>
                        <a:t>/studenti/5077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err="1">
                          <a:effectLst/>
                        </a:rPr>
                        <a:t>get</a:t>
                      </a:r>
                      <a:r>
                        <a:rPr lang="it-IT" dirty="0">
                          <a:effectLst/>
                        </a:rPr>
                        <a:t> </a:t>
                      </a:r>
                      <a:r>
                        <a:rPr lang="it-IT" dirty="0" smtClean="0">
                          <a:effectLst/>
                        </a:rPr>
                        <a:t>Studente </a:t>
                      </a:r>
                      <a:r>
                        <a:rPr lang="it-IT" dirty="0">
                          <a:effectLst/>
                        </a:rPr>
                        <a:t>with </a:t>
                      </a:r>
                      <a:r>
                        <a:rPr lang="it-IT" dirty="0" smtClean="0">
                          <a:effectLst/>
                        </a:rPr>
                        <a:t>id=5077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POST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smtClean="0">
                          <a:effectLst/>
                        </a:rPr>
                        <a:t>/studenti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err="1">
                          <a:effectLst/>
                        </a:rPr>
                        <a:t>add</a:t>
                      </a:r>
                      <a:r>
                        <a:rPr lang="it-IT" dirty="0">
                          <a:effectLst/>
                        </a:rPr>
                        <a:t> new </a:t>
                      </a:r>
                      <a:r>
                        <a:rPr lang="it-IT" dirty="0" smtClean="0">
                          <a:effectLst/>
                        </a:rPr>
                        <a:t>Studente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PUT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smtClean="0">
                          <a:effectLst/>
                        </a:rPr>
                        <a:t>/studenti/5077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>
                          <a:effectLst/>
                        </a:rPr>
                        <a:t>update </a:t>
                      </a:r>
                      <a:r>
                        <a:rPr lang="it-IT" dirty="0" smtClean="0">
                          <a:effectLst/>
                        </a:rPr>
                        <a:t>Studente with id=5077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smtClean="0">
                          <a:effectLst/>
                        </a:rPr>
                        <a:t>/studenti/5077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err="1">
                          <a:effectLst/>
                        </a:rPr>
                        <a:t>remove</a:t>
                      </a:r>
                      <a:r>
                        <a:rPr lang="it-IT" dirty="0">
                          <a:effectLst/>
                        </a:rPr>
                        <a:t> </a:t>
                      </a:r>
                      <a:r>
                        <a:rPr lang="it-IT" dirty="0" err="1" smtClean="0">
                          <a:effectLst/>
                        </a:rPr>
                        <a:t>Studnte</a:t>
                      </a:r>
                      <a:r>
                        <a:rPr lang="it-IT" dirty="0" smtClean="0">
                          <a:effectLst/>
                        </a:rPr>
                        <a:t> with id=5077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it-IT">
                          <a:effectLst/>
                        </a:rPr>
                        <a:t>DELETE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smtClean="0">
                          <a:effectLst/>
                        </a:rPr>
                        <a:t>/studenti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it-IT" dirty="0" err="1">
                          <a:effectLst/>
                        </a:rPr>
                        <a:t>remove</a:t>
                      </a:r>
                      <a:r>
                        <a:rPr lang="it-IT" dirty="0">
                          <a:effectLst/>
                        </a:rPr>
                        <a:t> </a:t>
                      </a:r>
                      <a:r>
                        <a:rPr lang="it-IT" dirty="0" err="1">
                          <a:effectLst/>
                        </a:rPr>
                        <a:t>all</a:t>
                      </a:r>
                      <a:r>
                        <a:rPr lang="it-IT" dirty="0">
                          <a:effectLst/>
                        </a:rPr>
                        <a:t> </a:t>
                      </a:r>
                      <a:r>
                        <a:rPr lang="it-IT" dirty="0" smtClean="0">
                          <a:effectLst/>
                        </a:rPr>
                        <a:t>Studenti</a:t>
                      </a:r>
                      <a:endParaRPr lang="it-IT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95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Struttura del progetto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607" y="2110730"/>
            <a:ext cx="4848046" cy="441448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607834" y="2974027"/>
            <a:ext cx="415838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- </a:t>
            </a:r>
            <a:r>
              <a:rPr lang="it-IT" sz="2400" dirty="0" err="1" smtClean="0"/>
              <a:t>config</a:t>
            </a:r>
            <a:r>
              <a:rPr lang="it-IT" sz="2400" dirty="0" smtClean="0"/>
              <a:t> per la configurazione</a:t>
            </a:r>
          </a:p>
          <a:p>
            <a:pPr marL="285750" indent="-285750">
              <a:buFontTx/>
              <a:buChar char="-"/>
            </a:pPr>
            <a:r>
              <a:rPr lang="it-IT" sz="2400" dirty="0" smtClean="0"/>
              <a:t>Pattern MVC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    - controller</a:t>
            </a:r>
          </a:p>
          <a:p>
            <a:r>
              <a:rPr lang="it-IT" sz="2400" dirty="0"/>
              <a:t> </a:t>
            </a:r>
            <a:r>
              <a:rPr lang="it-IT" sz="2400" dirty="0" smtClean="0"/>
              <a:t>        - </a:t>
            </a:r>
            <a:r>
              <a:rPr lang="it-IT" sz="2400" dirty="0" err="1" smtClean="0"/>
              <a:t>models</a:t>
            </a:r>
            <a:endParaRPr lang="it-IT" sz="2400" dirty="0" smtClean="0"/>
          </a:p>
          <a:p>
            <a:r>
              <a:rPr lang="it-IT" sz="2400" dirty="0"/>
              <a:t> </a:t>
            </a:r>
            <a:r>
              <a:rPr lang="it-IT" sz="2400" dirty="0" smtClean="0"/>
              <a:t>        - </a:t>
            </a:r>
            <a:r>
              <a:rPr lang="it-IT" sz="2400" dirty="0" err="1" smtClean="0"/>
              <a:t>routes</a:t>
            </a:r>
            <a:endParaRPr lang="it-IT" sz="2400" dirty="0" smtClean="0"/>
          </a:p>
          <a:p>
            <a:pPr marL="285750" indent="-285750">
              <a:buFontTx/>
              <a:buChar char="-"/>
            </a:pPr>
            <a:r>
              <a:rPr lang="it-IT" sz="2400" dirty="0" smtClean="0"/>
              <a:t>Server.js – codice lato server</a:t>
            </a:r>
          </a:p>
          <a:p>
            <a:pPr marL="285750" indent="-285750">
              <a:buFontTx/>
              <a:buChar char="-"/>
            </a:pPr>
            <a:r>
              <a:rPr lang="it-IT" sz="2400" dirty="0" smtClean="0"/>
              <a:t>DemoRestAlunni.htm e</a:t>
            </a:r>
          </a:p>
          <a:p>
            <a:pPr marL="285750" indent="-285750">
              <a:buFontTx/>
              <a:buChar char="-"/>
            </a:pPr>
            <a:r>
              <a:rPr lang="it-IT" sz="2400" dirty="0" smtClean="0"/>
              <a:t>leggiDati.js . codice lato client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8076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149405"/>
            <a:ext cx="10515600" cy="925633"/>
          </a:xfrm>
        </p:spPr>
        <p:txBody>
          <a:bodyPr/>
          <a:lstStyle/>
          <a:p>
            <a:r>
              <a:rPr lang="it-IT" dirty="0" smtClean="0"/>
              <a:t>Brevi richiami per l’installazione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959917"/>
            <a:ext cx="10515600" cy="4351338"/>
          </a:xfrm>
        </p:spPr>
        <p:txBody>
          <a:bodyPr/>
          <a:lstStyle/>
          <a:p>
            <a:r>
              <a:rPr lang="it-IT" dirty="0" smtClean="0"/>
              <a:t>Da console (</a:t>
            </a:r>
            <a:r>
              <a:rPr lang="it-IT" dirty="0" err="1" smtClean="0"/>
              <a:t>cmd</a:t>
            </a:r>
            <a:r>
              <a:rPr lang="it-IT" dirty="0" smtClean="0"/>
              <a:t>) creare una cartella</a:t>
            </a:r>
          </a:p>
          <a:p>
            <a:endParaRPr lang="it-IT" dirty="0"/>
          </a:p>
          <a:p>
            <a:endParaRPr lang="it-IT" dirty="0" smtClean="0"/>
          </a:p>
          <a:p>
            <a:endParaRPr lang="it-IT" dirty="0"/>
          </a:p>
          <a:p>
            <a:r>
              <a:rPr lang="it-IT" dirty="0" smtClean="0"/>
              <a:t>Creare il file di configurazione per l’applicazione: </a:t>
            </a:r>
            <a:r>
              <a:rPr lang="it-IT" i="1" dirty="0" err="1" smtClean="0"/>
              <a:t>package.json</a:t>
            </a:r>
            <a:endParaRPr lang="it-IT" i="1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2"/>
          <a:srcRect l="10199" t="888" r="-2128" b="-888"/>
          <a:stretch/>
        </p:blipFill>
        <p:spPr>
          <a:xfrm>
            <a:off x="1210963" y="1410674"/>
            <a:ext cx="4695567" cy="122354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12" y="3583878"/>
            <a:ext cx="7437042" cy="295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4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Brevi richiami per l’installazione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Installazione dei moduli necessari: express, </a:t>
            </a:r>
            <a:r>
              <a:rPr lang="it-IT" dirty="0" err="1" smtClean="0"/>
              <a:t>mysql</a:t>
            </a:r>
            <a:r>
              <a:rPr lang="it-IT" dirty="0" smtClean="0"/>
              <a:t> e body-</a:t>
            </a:r>
            <a:r>
              <a:rPr lang="it-IT" dirty="0" err="1" smtClean="0"/>
              <a:t>parser</a:t>
            </a:r>
            <a:r>
              <a:rPr lang="it-IT" dirty="0" smtClean="0"/>
              <a:t> (per la gestione dei parametri)</a:t>
            </a:r>
          </a:p>
          <a:p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Occorre installare anche il modulo «</a:t>
            </a:r>
            <a:r>
              <a:rPr lang="it-IT" dirty="0" err="1" smtClean="0"/>
              <a:t>cors</a:t>
            </a:r>
            <a:r>
              <a:rPr lang="it-IT" dirty="0" smtClean="0"/>
              <a:t>» per la gestione del «cross </a:t>
            </a:r>
            <a:r>
              <a:rPr lang="it-IT" dirty="0" err="1" smtClean="0"/>
              <a:t>doman</a:t>
            </a:r>
            <a:r>
              <a:rPr lang="it-IT" dirty="0" smtClean="0"/>
              <a:t>»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49" y="2743201"/>
            <a:ext cx="6505156" cy="808333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48" y="4824169"/>
            <a:ext cx="3056073" cy="101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file </a:t>
            </a:r>
            <a:r>
              <a:rPr lang="it-IT" dirty="0" err="1" smtClean="0"/>
              <a:t>package.json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790" y="1830172"/>
            <a:ext cx="9634419" cy="466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76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753</Words>
  <Application>Microsoft Office PowerPoint</Application>
  <PresentationFormat>Widescreen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Tema di Office</vt:lpstr>
      <vt:lpstr>Node.js</vt:lpstr>
      <vt:lpstr>Premessa</vt:lpstr>
      <vt:lpstr>Routing</vt:lpstr>
      <vt:lpstr>Esempio (in parte già visto)</vt:lpstr>
      <vt:lpstr>Routing per gestire le operazioni CRUD</vt:lpstr>
      <vt:lpstr>Struttura del progetto</vt:lpstr>
      <vt:lpstr>Brevi richiami per l’installazione</vt:lpstr>
      <vt:lpstr>Brevi richiami per l’installazione</vt:lpstr>
      <vt:lpstr>Il file package.json</vt:lpstr>
      <vt:lpstr>server.js</vt:lpstr>
      <vt:lpstr>Breve descrizione del codice server.js</vt:lpstr>
      <vt:lpstr>Configurazione e Connessione al DB MySQL</vt:lpstr>
      <vt:lpstr>models</vt:lpstr>
      <vt:lpstr>Models (studenti.model.js)</vt:lpstr>
      <vt:lpstr>studente.model.js</vt:lpstr>
      <vt:lpstr>Gestione del «routing»</vt:lpstr>
      <vt:lpstr>studenti.routes.js</vt:lpstr>
      <vt:lpstr>Modifica del file server.js</vt:lpstr>
      <vt:lpstr>Il controller…</vt:lpstr>
      <vt:lpstr>studenti.controller.js</vt:lpstr>
      <vt:lpstr>Sitografia:</vt:lpstr>
    </vt:vector>
  </TitlesOfParts>
  <Company>I.T.T. "G. Marconi" Rovereto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dc:creator>ARTURO</dc:creator>
  <cp:lastModifiedBy>ARTURO</cp:lastModifiedBy>
  <cp:revision>16</cp:revision>
  <dcterms:created xsi:type="dcterms:W3CDTF">2020-12-22T20:18:08Z</dcterms:created>
  <dcterms:modified xsi:type="dcterms:W3CDTF">2020-12-22T22:02:07Z</dcterms:modified>
</cp:coreProperties>
</file>