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61" r:id="rId6"/>
    <p:sldId id="264" r:id="rId7"/>
    <p:sldId id="262" r:id="rId8"/>
    <p:sldId id="259" r:id="rId9"/>
    <p:sldId id="265" r:id="rId10"/>
    <p:sldId id="266" r:id="rId11"/>
    <p:sldId id="267" r:id="rId12"/>
    <p:sldId id="260" r:id="rId13"/>
    <p:sldId id="273" r:id="rId14"/>
    <p:sldId id="272" r:id="rId15"/>
    <p:sldId id="268" r:id="rId16"/>
    <p:sldId id="270"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E206-7035-AF68-5ED6-ACBD3CBCE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D424F0B3-B440-7D55-956A-867DBBD22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9AA6FF30-DD2F-E842-0266-CA37054496D8}"/>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5" name="Footer Placeholder 4">
            <a:extLst>
              <a:ext uri="{FF2B5EF4-FFF2-40B4-BE49-F238E27FC236}">
                <a16:creationId xmlns:a16="http://schemas.microsoft.com/office/drawing/2014/main" id="{4E6C74BE-9290-55FD-73A3-A4869B54905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9CEE7FE-B7B5-9ABC-D422-E5F8A2F003E2}"/>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389597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E6C3-2026-A3A6-5D08-3A7E966BBAC6}"/>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7137928-7399-BA9D-E3EE-2ED1D34605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E28E1FC-8A10-D183-7C63-87163FE4204B}"/>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5" name="Footer Placeholder 4">
            <a:extLst>
              <a:ext uri="{FF2B5EF4-FFF2-40B4-BE49-F238E27FC236}">
                <a16:creationId xmlns:a16="http://schemas.microsoft.com/office/drawing/2014/main" id="{9F78D677-D048-D73D-FDD3-62A52EE4C79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FB6B76A-609D-916B-A555-DC5BA761A6FD}"/>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399201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F7EDB-2366-99B7-C10A-FA3C278CCD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2CB149E-A1F0-AC0D-BCE4-A39009FD5C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A1805EBA-3524-ACDB-0C1A-07CE4DB2022F}"/>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5" name="Footer Placeholder 4">
            <a:extLst>
              <a:ext uri="{FF2B5EF4-FFF2-40B4-BE49-F238E27FC236}">
                <a16:creationId xmlns:a16="http://schemas.microsoft.com/office/drawing/2014/main" id="{8A1209D9-501B-C66C-F14E-7F275D4255A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5FDF669-CFF8-9369-7590-0FB82D822193}"/>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318223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0492-5A98-E3C2-AE01-3D02F02B2D0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D0639057-8EA0-0546-7D4C-0BCEABC2C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CB55E71-CBCC-8862-2FAA-0A8BB3C14983}"/>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5" name="Footer Placeholder 4">
            <a:extLst>
              <a:ext uri="{FF2B5EF4-FFF2-40B4-BE49-F238E27FC236}">
                <a16:creationId xmlns:a16="http://schemas.microsoft.com/office/drawing/2014/main" id="{CED60BFA-99CB-FAC7-B062-82FCF972082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13044AF-BC1A-23CA-E4D8-19A4D8C0E745}"/>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224495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78E1-6048-4AB3-50E3-FB6BB6338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1A46F4D1-721B-518C-22C0-723E8FE34E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F424AC-6EE8-3C93-1590-D5ED5CC31602}"/>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5" name="Footer Placeholder 4">
            <a:extLst>
              <a:ext uri="{FF2B5EF4-FFF2-40B4-BE49-F238E27FC236}">
                <a16:creationId xmlns:a16="http://schemas.microsoft.com/office/drawing/2014/main" id="{E8EF3EEE-1836-673C-952B-1DFC25A88D0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9683946-254C-C83A-BB9B-D694EEB53193}"/>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82779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AC0D-0EB7-7CCD-A092-9DDEEDC43D26}"/>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6E72B88-7E07-E12B-1954-8707EF3326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204DE87E-2279-7D0D-02B9-186305E8A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08A1D29D-4733-18FF-980D-B1DFFB7DA197}"/>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6" name="Footer Placeholder 5">
            <a:extLst>
              <a:ext uri="{FF2B5EF4-FFF2-40B4-BE49-F238E27FC236}">
                <a16:creationId xmlns:a16="http://schemas.microsoft.com/office/drawing/2014/main" id="{1C6188BA-48A1-F75E-BE1C-4A5E20A5939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5E825E1-D193-55E5-6A59-B510641A7B84}"/>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83219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FEBA-0B6E-881C-81EC-D437C9315AB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52A5CCC2-7969-2512-E07C-FFAFFAFAC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2B4DFE-8B7D-C41A-F53B-96592A3F06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7A9E8EE0-0B7A-069A-BD37-7E9D0196A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9EBB9E-E5CA-74AC-1E14-2CCB9E2D6E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ED31C28-033B-B4B3-42BC-84A18784300F}"/>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8" name="Footer Placeholder 7">
            <a:extLst>
              <a:ext uri="{FF2B5EF4-FFF2-40B4-BE49-F238E27FC236}">
                <a16:creationId xmlns:a16="http://schemas.microsoft.com/office/drawing/2014/main" id="{CEADE5F6-A3C8-1DF4-2474-7CBF6D119E02}"/>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B4EDAA8-4469-B47D-BA76-5C1D6B1BFCAC}"/>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337978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1A69-3470-453E-E037-DA3916213F56}"/>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44799D1-2943-C4D6-58E6-4337EF4A58AF}"/>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4" name="Footer Placeholder 3">
            <a:extLst>
              <a:ext uri="{FF2B5EF4-FFF2-40B4-BE49-F238E27FC236}">
                <a16:creationId xmlns:a16="http://schemas.microsoft.com/office/drawing/2014/main" id="{CBB82322-96CD-FBDB-A47F-0B50CA07288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0518579F-CBB2-930F-385C-05103230EF9E}"/>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317650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CE5B81-B27C-8282-C144-54AECE63DFEB}"/>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3" name="Footer Placeholder 2">
            <a:extLst>
              <a:ext uri="{FF2B5EF4-FFF2-40B4-BE49-F238E27FC236}">
                <a16:creationId xmlns:a16="http://schemas.microsoft.com/office/drawing/2014/main" id="{A258CCAD-DF2E-B5ED-4FEC-722934AACA4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783A581F-0799-72A8-A3DC-603D9EEB9834}"/>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175890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2A9A-4748-C62C-5815-8E302BE69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68304532-DEDF-13AE-0AB8-E273A6CF3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D3195167-B1CC-898C-7E49-816A03C49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574DE-4D1F-51FC-5431-D222F20ABD01}"/>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6" name="Footer Placeholder 5">
            <a:extLst>
              <a:ext uri="{FF2B5EF4-FFF2-40B4-BE49-F238E27FC236}">
                <a16:creationId xmlns:a16="http://schemas.microsoft.com/office/drawing/2014/main" id="{0249232A-C97A-A130-BA99-6A69B8D73AB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7721B79-2D06-ABF4-940B-C5A57D11444F}"/>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4339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8481-09B3-A158-8C5C-3B7D16C8E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D3CB86E-7BFA-76B8-8E78-3897D1A36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8DFC39A5-9125-80C4-ABB9-B9E4741D2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39467-A2F8-EDBF-45BB-105A7D002742}"/>
              </a:ext>
            </a:extLst>
          </p:cNvPr>
          <p:cNvSpPr>
            <a:spLocks noGrp="1"/>
          </p:cNvSpPr>
          <p:nvPr>
            <p:ph type="dt" sz="half" idx="10"/>
          </p:nvPr>
        </p:nvSpPr>
        <p:spPr/>
        <p:txBody>
          <a:bodyPr/>
          <a:lstStyle/>
          <a:p>
            <a:fld id="{83DE27A5-D604-402C-8B61-9CED4735AEB1}" type="datetimeFigureOut">
              <a:rPr lang="it-IT" smtClean="0"/>
              <a:t>16/07/2023</a:t>
            </a:fld>
            <a:endParaRPr lang="it-IT"/>
          </a:p>
        </p:txBody>
      </p:sp>
      <p:sp>
        <p:nvSpPr>
          <p:cNvPr id="6" name="Footer Placeholder 5">
            <a:extLst>
              <a:ext uri="{FF2B5EF4-FFF2-40B4-BE49-F238E27FC236}">
                <a16:creationId xmlns:a16="http://schemas.microsoft.com/office/drawing/2014/main" id="{8C65E090-946F-508A-3538-C3BDE7817F0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99D3E3C-3C21-FB33-6BAF-081BFA6016BA}"/>
              </a:ext>
            </a:extLst>
          </p:cNvPr>
          <p:cNvSpPr>
            <a:spLocks noGrp="1"/>
          </p:cNvSpPr>
          <p:nvPr>
            <p:ph type="sldNum" sz="quarter" idx="12"/>
          </p:nvPr>
        </p:nvSpPr>
        <p:spPr/>
        <p:txBody>
          <a:bodyPr/>
          <a:lstStyle/>
          <a:p>
            <a:fld id="{2F209421-FE8A-4385-AF95-246EC1E8D8F8}" type="slidenum">
              <a:rPr lang="it-IT" smtClean="0"/>
              <a:t>‹#›</a:t>
            </a:fld>
            <a:endParaRPr lang="it-IT"/>
          </a:p>
        </p:txBody>
      </p:sp>
    </p:spTree>
    <p:extLst>
      <p:ext uri="{BB962C8B-B14F-4D97-AF65-F5344CB8AC3E}">
        <p14:creationId xmlns:p14="http://schemas.microsoft.com/office/powerpoint/2010/main" val="95072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185E0-6A86-DE5A-8826-2E58366E5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4B99B0FA-A6B9-4D27-F828-09FE362D1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468657C-2119-AC89-CD8C-CC2EAA010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E27A5-D604-402C-8B61-9CED4735AEB1}" type="datetimeFigureOut">
              <a:rPr lang="it-IT" smtClean="0"/>
              <a:t>16/07/2023</a:t>
            </a:fld>
            <a:endParaRPr lang="it-IT"/>
          </a:p>
        </p:txBody>
      </p:sp>
      <p:sp>
        <p:nvSpPr>
          <p:cNvPr id="5" name="Footer Placeholder 4">
            <a:extLst>
              <a:ext uri="{FF2B5EF4-FFF2-40B4-BE49-F238E27FC236}">
                <a16:creationId xmlns:a16="http://schemas.microsoft.com/office/drawing/2014/main" id="{6F941586-B4EF-8C32-7D16-D4DA8E576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FC660967-62FE-560D-DEC6-A4747EE6F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09421-FE8A-4385-AF95-246EC1E8D8F8}" type="slidenum">
              <a:rPr lang="it-IT" smtClean="0"/>
              <a:t>‹#›</a:t>
            </a:fld>
            <a:endParaRPr lang="it-IT"/>
          </a:p>
        </p:txBody>
      </p:sp>
    </p:spTree>
    <p:extLst>
      <p:ext uri="{BB962C8B-B14F-4D97-AF65-F5344CB8AC3E}">
        <p14:creationId xmlns:p14="http://schemas.microsoft.com/office/powerpoint/2010/main" val="275938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revuze.it/blog/sentiment-analys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eb.stanford.edu/~jurafsky/slp3/" TargetMode="External"/><Relationship Id="rId2" Type="http://schemas.openxmlformats.org/officeDocument/2006/relationships/hyperlink" Target="https://github.com/Hannibal046/Awesome-LLM#courses-about-llm" TargetMode="External"/><Relationship Id="rId1" Type="http://schemas.openxmlformats.org/officeDocument/2006/relationships/slideLayout" Target="../slideLayouts/slideLayout2.xml"/><Relationship Id="rId4" Type="http://schemas.openxmlformats.org/officeDocument/2006/relationships/hyperlink" Target="https://www.cs.princeton.edu/courses/archive/fall22/cos597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dtechtalks.com/2020/02/10/unsupervised-learning-vs-supervised-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B05F-9D88-655A-824C-94B4631DF503}"/>
              </a:ext>
            </a:extLst>
          </p:cNvPr>
          <p:cNvSpPr>
            <a:spLocks noGrp="1"/>
          </p:cNvSpPr>
          <p:nvPr>
            <p:ph type="ctrTitle"/>
          </p:nvPr>
        </p:nvSpPr>
        <p:spPr/>
        <p:txBody>
          <a:bodyPr/>
          <a:lstStyle/>
          <a:p>
            <a:r>
              <a:rPr lang="en-US" dirty="0"/>
              <a:t>ML, AI, NLP </a:t>
            </a:r>
            <a:endParaRPr lang="it-IT" dirty="0"/>
          </a:p>
        </p:txBody>
      </p:sp>
      <p:sp>
        <p:nvSpPr>
          <p:cNvPr id="3" name="Subtitle 2">
            <a:extLst>
              <a:ext uri="{FF2B5EF4-FFF2-40B4-BE49-F238E27FC236}">
                <a16:creationId xmlns:a16="http://schemas.microsoft.com/office/drawing/2014/main" id="{0EF2377C-83C0-81C0-81CF-621281405DC9}"/>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1731371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0349-5BF9-7149-C655-9102F9FF9675}"/>
              </a:ext>
            </a:extLst>
          </p:cNvPr>
          <p:cNvSpPr>
            <a:spLocks noGrp="1"/>
          </p:cNvSpPr>
          <p:nvPr>
            <p:ph type="title"/>
          </p:nvPr>
        </p:nvSpPr>
        <p:spPr/>
        <p:txBody>
          <a:bodyPr/>
          <a:lstStyle/>
          <a:p>
            <a:endParaRPr lang="it-IT" dirty="0"/>
          </a:p>
        </p:txBody>
      </p:sp>
      <p:sp>
        <p:nvSpPr>
          <p:cNvPr id="3" name="Content Placeholder 2">
            <a:extLst>
              <a:ext uri="{FF2B5EF4-FFF2-40B4-BE49-F238E27FC236}">
                <a16:creationId xmlns:a16="http://schemas.microsoft.com/office/drawing/2014/main" id="{4BE3189F-7400-A977-0F50-B4E00BDFB3F8}"/>
              </a:ext>
            </a:extLst>
          </p:cNvPr>
          <p:cNvSpPr>
            <a:spLocks noGrp="1"/>
          </p:cNvSpPr>
          <p:nvPr>
            <p:ph idx="1"/>
          </p:nvPr>
        </p:nvSpPr>
        <p:spPr>
          <a:xfrm>
            <a:off x="838200" y="1825625"/>
            <a:ext cx="3611252" cy="4351338"/>
          </a:xfrm>
        </p:spPr>
        <p:txBody>
          <a:bodyPr>
            <a:normAutofit fontScale="70000" lnSpcReduction="20000"/>
          </a:bodyPr>
          <a:lstStyle/>
          <a:p>
            <a:r>
              <a:rPr lang="en-US" b="1" dirty="0"/>
              <a:t>Morphological segmentation</a:t>
            </a:r>
          </a:p>
          <a:p>
            <a:r>
              <a:rPr lang="en-US" b="0" dirty="0">
                <a:effectLst/>
              </a:rPr>
              <a:t>Morphological segmentation is the process of splitting words into the morphemes that make them up. A morpheme is the smallest unit of language that carries meaning. Some words such as “table” and “lamp” only contain one morpheme. </a:t>
            </a:r>
          </a:p>
          <a:p>
            <a:r>
              <a:rPr lang="en-US" b="0" dirty="0">
                <a:effectLst/>
              </a:rPr>
              <a:t>But other words can contain multiple morphemes. For example, the word “sunrise” contains two morphemes: sun and rise. Like stemming and lemmatization, morphological segmentation can help preprocess input text. </a:t>
            </a:r>
          </a:p>
          <a:p>
            <a:endParaRPr lang="it-IT" dirty="0"/>
          </a:p>
        </p:txBody>
      </p:sp>
      <p:pic>
        <p:nvPicPr>
          <p:cNvPr id="5" name="Picture 4">
            <a:extLst>
              <a:ext uri="{FF2B5EF4-FFF2-40B4-BE49-F238E27FC236}">
                <a16:creationId xmlns:a16="http://schemas.microsoft.com/office/drawing/2014/main" id="{5E7BCB69-3672-F872-A2B3-B9A1880ABA3A}"/>
              </a:ext>
            </a:extLst>
          </p:cNvPr>
          <p:cNvPicPr>
            <a:picLocks noChangeAspect="1"/>
          </p:cNvPicPr>
          <p:nvPr/>
        </p:nvPicPr>
        <p:blipFill>
          <a:blip r:embed="rId2"/>
          <a:stretch>
            <a:fillRect/>
          </a:stretch>
        </p:blipFill>
        <p:spPr>
          <a:xfrm>
            <a:off x="6004687" y="1825625"/>
            <a:ext cx="5235394" cy="3429297"/>
          </a:xfrm>
          <a:prstGeom prst="rect">
            <a:avLst/>
          </a:prstGeom>
        </p:spPr>
      </p:pic>
    </p:spTree>
    <p:extLst>
      <p:ext uri="{BB962C8B-B14F-4D97-AF65-F5344CB8AC3E}">
        <p14:creationId xmlns:p14="http://schemas.microsoft.com/office/powerpoint/2010/main" val="405631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854C6-918F-4936-5EF0-FD924370EEDD}"/>
              </a:ext>
            </a:extLst>
          </p:cNvPr>
          <p:cNvSpPr>
            <a:spLocks noGrp="1"/>
          </p:cNvSpPr>
          <p:nvPr>
            <p:ph idx="1"/>
          </p:nvPr>
        </p:nvSpPr>
        <p:spPr>
          <a:xfrm>
            <a:off x="838200" y="629920"/>
            <a:ext cx="10419080" cy="5575323"/>
          </a:xfrm>
        </p:spPr>
        <p:txBody>
          <a:bodyPr>
            <a:normAutofit fontScale="55000" lnSpcReduction="20000"/>
          </a:bodyPr>
          <a:lstStyle/>
          <a:p>
            <a:r>
              <a:rPr lang="en-US" b="1" dirty="0"/>
              <a:t>Stop words removal</a:t>
            </a:r>
          </a:p>
          <a:p>
            <a:r>
              <a:rPr lang="en-US" b="0" dirty="0">
                <a:effectLst/>
              </a:rPr>
              <a:t>Stop words removal is another preprocessing step of NLP that removes filler words to allow the AI to focus on words that hold meaning. This includes conjunctions such as “and” and “because,” as well as prepositions such as “under” and “in.” </a:t>
            </a:r>
            <a:endParaRPr lang="en-US" dirty="0"/>
          </a:p>
          <a:p>
            <a:r>
              <a:rPr lang="en-US" b="0" dirty="0">
                <a:effectLst/>
              </a:rPr>
              <a:t>By removing these unhelpful words, NLP systems are left with less data to process, allowing them to work more efficiently. It isn’t a necessary step of every NLP use case, but it can help with things such as text classification. </a:t>
            </a:r>
          </a:p>
          <a:p>
            <a:r>
              <a:rPr lang="en-US" b="1" dirty="0"/>
              <a:t>Text classification</a:t>
            </a:r>
          </a:p>
          <a:p>
            <a:r>
              <a:rPr lang="en-US" b="0" dirty="0">
                <a:effectLst/>
              </a:rPr>
              <a:t>Text classification is an umbrella term for any technique used to organize large quantities of raw text data. Sentiment analysis, topic modeling, and keyword extraction are all different types of text classification. And we’ll talk about them shortly.</a:t>
            </a:r>
            <a:endParaRPr lang="en-US" dirty="0"/>
          </a:p>
          <a:p>
            <a:r>
              <a:rPr lang="en-US" b="1" dirty="0"/>
              <a:t>Sentiment analysis</a:t>
            </a:r>
          </a:p>
          <a:p>
            <a:r>
              <a:rPr lang="en-US" b="0" dirty="0">
                <a:effectLst/>
                <a:hlinkClick r:id="rId2"/>
              </a:rPr>
              <a:t>Sentiment analysis</a:t>
            </a:r>
            <a:r>
              <a:rPr lang="en-US" b="0" dirty="0">
                <a:effectLst/>
              </a:rPr>
              <a:t>, also known as emotion AI or opinion mining, is the process of analyzing text to determine whether it is generally positive, negative, or neutral. </a:t>
            </a:r>
            <a:endParaRPr lang="en-US" dirty="0"/>
          </a:p>
          <a:p>
            <a:r>
              <a:rPr lang="en-US" b="0" dirty="0">
                <a:effectLst/>
              </a:rPr>
              <a:t>As one of the most important NLP techniques for text classification, sentiment analysis is commonly used for applications such as analyzing user-generated content. It can be used on a variety of text types, including reviews, comments, tweets, and articles. </a:t>
            </a:r>
            <a:endParaRPr lang="en-US" dirty="0"/>
          </a:p>
          <a:p>
            <a:r>
              <a:rPr lang="en-US" b="1" dirty="0"/>
              <a:t>Parsing</a:t>
            </a:r>
          </a:p>
          <a:p>
            <a:r>
              <a:rPr lang="en-US" b="0" dirty="0">
                <a:effectLst/>
              </a:rPr>
              <a:t>Parsing is the process of figuring out the grammatical structure of a sentence, determining which words belong together as phrases and which are the subject or object of a verb. This NLP technique offers additional context about a text in order to help with processing and analyzing it accurately. </a:t>
            </a:r>
            <a:endParaRPr lang="en-US" dirty="0"/>
          </a:p>
          <a:p>
            <a:r>
              <a:rPr lang="en-US" b="1" dirty="0"/>
              <a:t>TF-IDF</a:t>
            </a:r>
          </a:p>
          <a:p>
            <a:r>
              <a:rPr lang="en-US" b="0" dirty="0">
                <a:effectLst/>
              </a:rPr>
              <a:t>TD-IDF, which stands for term frequency-inverse document frequency, is a statistical technique that determines the relevance of a word to one document in a collection of documents. It works by looking at two metrics: the number of times a word appears in a given document and the number of times the same word appears in a set of documents. </a:t>
            </a:r>
            <a:endParaRPr lang="en-US" dirty="0"/>
          </a:p>
          <a:p>
            <a:endParaRPr lang="en-US" dirty="0"/>
          </a:p>
        </p:txBody>
      </p:sp>
    </p:spTree>
    <p:extLst>
      <p:ext uri="{BB962C8B-B14F-4D97-AF65-F5344CB8AC3E}">
        <p14:creationId xmlns:p14="http://schemas.microsoft.com/office/powerpoint/2010/main" val="193563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6340-AFC4-CA39-5ED5-C870BCF5EA26}"/>
              </a:ext>
            </a:extLst>
          </p:cNvPr>
          <p:cNvSpPr>
            <a:spLocks noGrp="1"/>
          </p:cNvSpPr>
          <p:nvPr>
            <p:ph type="title"/>
          </p:nvPr>
        </p:nvSpPr>
        <p:spPr/>
        <p:txBody>
          <a:bodyPr/>
          <a:lstStyle/>
          <a:p>
            <a:r>
              <a:rPr lang="en-US" dirty="0"/>
              <a:t>LLM </a:t>
            </a:r>
            <a:endParaRPr lang="it-IT" dirty="0"/>
          </a:p>
        </p:txBody>
      </p:sp>
      <p:sp>
        <p:nvSpPr>
          <p:cNvPr id="3" name="Content Placeholder 2">
            <a:extLst>
              <a:ext uri="{FF2B5EF4-FFF2-40B4-BE49-F238E27FC236}">
                <a16:creationId xmlns:a16="http://schemas.microsoft.com/office/drawing/2014/main" id="{3DCF4ACD-2947-E881-C5F1-562BFF1872BF}"/>
              </a:ext>
            </a:extLst>
          </p:cNvPr>
          <p:cNvSpPr>
            <a:spLocks noGrp="1"/>
          </p:cNvSpPr>
          <p:nvPr>
            <p:ph idx="1"/>
          </p:nvPr>
        </p:nvSpPr>
        <p:spPr/>
        <p:txBody>
          <a:bodyPr>
            <a:normAutofit fontScale="70000" lnSpcReduction="20000"/>
          </a:bodyPr>
          <a:lstStyle/>
          <a:p>
            <a:r>
              <a:rPr lang="en-US" dirty="0"/>
              <a:t>Language Models (LLM) are specific types of models used in NLP that are trained on large amounts of text data to generate coherent and contextually relevant text. LLMs are designed to understand and produce human-like language and are often built using advanced ML techniques, such as deep learning.</a:t>
            </a:r>
          </a:p>
          <a:p>
            <a:r>
              <a:rPr lang="en-US" dirty="0"/>
              <a:t>es, GPT (Generative Pre-trained Transformer) is a subset of Natural Language Processing (NLP). GPT is a specific type of language model that utilizes deep learning techniques, particularly transformers, to generate human-like text.</a:t>
            </a:r>
          </a:p>
          <a:p>
            <a:r>
              <a:rPr lang="en-US" dirty="0"/>
              <a:t>NLP encompasses a wide range of techniques and models that aim to understand, interpret, and generate human language using computational methods. It involves tasks such as text classification, sentiment analysis, machine translation, question answering, and text generation. GPT, as a language model, falls under the text generation aspect of NLP.</a:t>
            </a:r>
          </a:p>
          <a:p>
            <a:r>
              <a:rPr lang="en-US" dirty="0"/>
              <a:t>GPT models are trained on large amounts of text data, allowing them to learn patterns, context, and semantics of language. They have been successfully used in various NLP tasks, such as text completion, summarization, and dialogue systems. GPT models have demonstrated impressive language generation capabilities, making them valuable tools in natural language understanding and generation tasks within the broader field of NLP.</a:t>
            </a:r>
          </a:p>
          <a:p>
            <a:endParaRPr lang="it-IT" dirty="0"/>
          </a:p>
        </p:txBody>
      </p:sp>
    </p:spTree>
    <p:extLst>
      <p:ext uri="{BB962C8B-B14F-4D97-AF65-F5344CB8AC3E}">
        <p14:creationId xmlns:p14="http://schemas.microsoft.com/office/powerpoint/2010/main" val="137160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A535-49C5-BAE1-9FFB-F660A61D71A1}"/>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F9AC4801-6BF7-74DD-1770-0222B76FE0AC}"/>
              </a:ext>
            </a:extLst>
          </p:cNvPr>
          <p:cNvSpPr>
            <a:spLocks noGrp="1"/>
          </p:cNvSpPr>
          <p:nvPr>
            <p:ph idx="1"/>
          </p:nvPr>
        </p:nvSpPr>
        <p:spPr/>
        <p:txBody>
          <a:bodyPr>
            <a:normAutofit fontScale="92500" lnSpcReduction="20000"/>
          </a:bodyPr>
          <a:lstStyle/>
          <a:p>
            <a:r>
              <a:rPr lang="en-US" dirty="0"/>
              <a:t>Materials</a:t>
            </a:r>
          </a:p>
          <a:p>
            <a:r>
              <a:rPr lang="it-IT" dirty="0">
                <a:hlinkClick r:id="rId2"/>
              </a:rPr>
              <a:t>https://github.com/Hannibal046/Awesome-LLM#courses-about-llm</a:t>
            </a:r>
            <a:endParaRPr lang="it-IT" dirty="0"/>
          </a:p>
          <a:p>
            <a:r>
              <a:rPr lang="it-IT" dirty="0"/>
              <a:t>https://github.com/Mooler0410/LLMsPracticalGuide</a:t>
            </a:r>
          </a:p>
          <a:p>
            <a:r>
              <a:rPr lang="it-IT" dirty="0" err="1"/>
              <a:t>Textbook</a:t>
            </a:r>
            <a:r>
              <a:rPr lang="it-IT" dirty="0"/>
              <a:t>: </a:t>
            </a:r>
            <a:br>
              <a:rPr lang="it-IT" dirty="0"/>
            </a:br>
            <a:r>
              <a:rPr lang="it-IT" dirty="0"/>
              <a:t>NLP: </a:t>
            </a:r>
            <a:r>
              <a:rPr lang="it-IT" dirty="0">
                <a:hlinkClick r:id="rId3"/>
              </a:rPr>
              <a:t>https://web.stanford.edu/~jurafsky/slp3/</a:t>
            </a:r>
            <a:endParaRPr lang="it-IT" dirty="0"/>
          </a:p>
          <a:p>
            <a:r>
              <a:rPr lang="en-US" dirty="0"/>
              <a:t>The Elements of Statistical </a:t>
            </a:r>
            <a:r>
              <a:rPr lang="en-US"/>
              <a:t>Learning: Data </a:t>
            </a:r>
            <a:r>
              <a:rPr lang="en-US" dirty="0"/>
              <a:t>Mining, Inference, and Prediction.</a:t>
            </a:r>
            <a:endParaRPr lang="it-IT" dirty="0"/>
          </a:p>
          <a:p>
            <a:r>
              <a:rPr lang="it-IT" dirty="0"/>
              <a:t>Courses:</a:t>
            </a:r>
          </a:p>
          <a:p>
            <a:r>
              <a:rPr lang="it-IT" dirty="0">
                <a:hlinkClick r:id="rId4"/>
              </a:rPr>
              <a:t>https://www.cs.princeton.edu/courses/archive/fall22/cos597G/</a:t>
            </a:r>
            <a:endParaRPr lang="it-IT" dirty="0"/>
          </a:p>
          <a:p>
            <a:r>
              <a:rPr lang="it-IT" dirty="0"/>
              <a:t>API:</a:t>
            </a:r>
          </a:p>
          <a:p>
            <a:r>
              <a:rPr lang="it-IT" dirty="0"/>
              <a:t>https://github.com/humanloop/awesome-chatgpt</a:t>
            </a:r>
          </a:p>
        </p:txBody>
      </p:sp>
    </p:spTree>
    <p:extLst>
      <p:ext uri="{BB962C8B-B14F-4D97-AF65-F5344CB8AC3E}">
        <p14:creationId xmlns:p14="http://schemas.microsoft.com/office/powerpoint/2010/main" val="121661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3034-69B1-9FD9-7832-1D1C421111E2}"/>
              </a:ext>
            </a:extLst>
          </p:cNvPr>
          <p:cNvSpPr>
            <a:spLocks noGrp="1"/>
          </p:cNvSpPr>
          <p:nvPr>
            <p:ph type="title"/>
          </p:nvPr>
        </p:nvSpPr>
        <p:spPr/>
        <p:txBody>
          <a:bodyPr/>
          <a:lstStyle/>
          <a:p>
            <a:r>
              <a:rPr lang="en-US" dirty="0"/>
              <a:t>Goals and structure</a:t>
            </a:r>
            <a:endParaRPr lang="it-IT" dirty="0"/>
          </a:p>
        </p:txBody>
      </p:sp>
      <p:sp>
        <p:nvSpPr>
          <p:cNvPr id="3" name="Content Placeholder 2">
            <a:extLst>
              <a:ext uri="{FF2B5EF4-FFF2-40B4-BE49-F238E27FC236}">
                <a16:creationId xmlns:a16="http://schemas.microsoft.com/office/drawing/2014/main" id="{475C6691-2E42-0512-7B97-55A941FE181D}"/>
              </a:ext>
            </a:extLst>
          </p:cNvPr>
          <p:cNvSpPr>
            <a:spLocks noGrp="1"/>
          </p:cNvSpPr>
          <p:nvPr>
            <p:ph idx="1"/>
          </p:nvPr>
        </p:nvSpPr>
        <p:spPr/>
        <p:txBody>
          <a:bodyPr>
            <a:normAutofit lnSpcReduction="10000"/>
          </a:bodyPr>
          <a:lstStyle/>
          <a:p>
            <a:r>
              <a:rPr lang="it-IT" sz="1800" dirty="0">
                <a:effectLst/>
                <a:latin typeface="Calibri" panose="020F0502020204030204" pitchFamily="34" charset="0"/>
              </a:rPr>
              <a:t>Determine the Duration: Decide on the frequency of the </a:t>
            </a:r>
            <a:r>
              <a:rPr lang="it-IT" sz="1800" dirty="0" err="1">
                <a:effectLst/>
                <a:latin typeface="Calibri" panose="020F0502020204030204" pitchFamily="34" charset="0"/>
              </a:rPr>
              <a:t>lectur</a:t>
            </a:r>
            <a:r>
              <a:rPr lang="it-IT" sz="1800" dirty="0">
                <a:effectLst/>
                <a:latin typeface="Calibri" panose="020F0502020204030204" pitchFamily="34" charset="0"/>
              </a:rPr>
              <a:t> ( 1hr </a:t>
            </a:r>
            <a:r>
              <a:rPr lang="it-IT" sz="1800" dirty="0" err="1">
                <a:effectLst/>
                <a:latin typeface="Calibri" panose="020F0502020204030204" pitchFamily="34" charset="0"/>
              </a:rPr>
              <a:t>weekly</a:t>
            </a:r>
            <a:r>
              <a:rPr lang="it-IT" sz="1800" dirty="0">
                <a:effectLst/>
                <a:latin typeface="Calibri" panose="020F0502020204030204" pitchFamily="34" charset="0"/>
              </a:rPr>
              <a:t> or 1.5 </a:t>
            </a:r>
            <a:r>
              <a:rPr lang="it-IT" sz="1800" dirty="0" err="1">
                <a:effectLst/>
                <a:latin typeface="Calibri" panose="020F0502020204030204" pitchFamily="34" charset="0"/>
              </a:rPr>
              <a:t>hr</a:t>
            </a:r>
            <a:r>
              <a:rPr lang="it-IT" sz="1800" dirty="0">
                <a:effectLst/>
                <a:latin typeface="Calibri" panose="020F0502020204030204" pitchFamily="34" charset="0"/>
              </a:rPr>
              <a:t> bi-</a:t>
            </a:r>
            <a:r>
              <a:rPr lang="it-IT" sz="1800" dirty="0" err="1">
                <a:effectLst/>
                <a:latin typeface="Calibri" panose="020F0502020204030204" pitchFamily="34" charset="0"/>
              </a:rPr>
              <a:t>weekly</a:t>
            </a:r>
            <a:r>
              <a:rPr lang="it-IT" sz="1800" dirty="0">
                <a:effectLst/>
                <a:latin typeface="Calibri" panose="020F0502020204030204" pitchFamily="34" charset="0"/>
              </a:rPr>
              <a:t>) -&gt; </a:t>
            </a:r>
            <a:r>
              <a:rPr lang="it-IT" sz="1800" dirty="0" err="1">
                <a:effectLst/>
                <a:latin typeface="Calibri" panose="020F0502020204030204" pitchFamily="34" charset="0"/>
              </a:rPr>
              <a:t>keep</a:t>
            </a:r>
            <a:r>
              <a:rPr lang="it-IT" sz="1800" dirty="0">
                <a:effectLst/>
                <a:latin typeface="Calibri" panose="020F0502020204030204" pitchFamily="34" charset="0"/>
              </a:rPr>
              <a:t> </a:t>
            </a:r>
            <a:r>
              <a:rPr lang="it-IT" sz="1800" dirty="0" err="1">
                <a:effectLst/>
                <a:latin typeface="Calibri" panose="020F0502020204030204" pitchFamily="34" charset="0"/>
              </a:rPr>
              <a:t>it</a:t>
            </a:r>
            <a:r>
              <a:rPr lang="it-IT" sz="1800" dirty="0">
                <a:effectLst/>
                <a:latin typeface="Calibri" panose="020F0502020204030204" pitchFamily="34" charset="0"/>
              </a:rPr>
              <a:t> </a:t>
            </a:r>
            <a:r>
              <a:rPr lang="it-IT" sz="1800" dirty="0" err="1">
                <a:effectLst/>
                <a:latin typeface="Calibri" panose="020F0502020204030204" pitchFamily="34" charset="0"/>
              </a:rPr>
              <a:t>focused</a:t>
            </a:r>
            <a:r>
              <a:rPr lang="it-IT" sz="1800" dirty="0">
                <a:effectLst/>
                <a:latin typeface="Calibri" panose="020F0502020204030204" pitchFamily="34" charset="0"/>
              </a:rPr>
              <a:t> and </a:t>
            </a:r>
            <a:r>
              <a:rPr lang="it-IT" sz="1800" dirty="0" err="1">
                <a:effectLst/>
                <a:latin typeface="Calibri" panose="020F0502020204030204" pitchFamily="34" charset="0"/>
              </a:rPr>
              <a:t>managebale</a:t>
            </a:r>
            <a:endParaRPr lang="it-IT" sz="1800" dirty="0">
              <a:effectLst/>
              <a:latin typeface="Calibri" panose="020F0502020204030204" pitchFamily="34" charset="0"/>
            </a:endParaRPr>
          </a:p>
          <a:p>
            <a:r>
              <a:rPr lang="it-IT" sz="1800" dirty="0" err="1">
                <a:effectLst/>
                <a:latin typeface="Calibri" panose="020F0502020204030204" pitchFamily="34" charset="0"/>
              </a:rPr>
              <a:t>Define</a:t>
            </a:r>
            <a:r>
              <a:rPr lang="it-IT" sz="1800" dirty="0">
                <a:effectLst/>
                <a:latin typeface="Calibri" panose="020F0502020204030204" pitchFamily="34" charset="0"/>
              </a:rPr>
              <a:t> Learning Goals: </a:t>
            </a:r>
          </a:p>
          <a:p>
            <a:pPr lvl="1"/>
            <a:r>
              <a:rPr lang="it-IT" sz="1400" dirty="0" err="1">
                <a:effectLst/>
                <a:latin typeface="Calibri" panose="020F0502020204030204" pitchFamily="34" charset="0"/>
              </a:rPr>
              <a:t>understanding</a:t>
            </a:r>
            <a:r>
              <a:rPr lang="it-IT" sz="1400" dirty="0">
                <a:effectLst/>
                <a:latin typeface="Calibri" panose="020F0502020204030204" pitchFamily="34" charset="0"/>
              </a:rPr>
              <a:t> the concepts of </a:t>
            </a:r>
            <a:r>
              <a:rPr lang="it-IT" sz="1400" dirty="0" err="1">
                <a:effectLst/>
                <a:latin typeface="Calibri" panose="020F0502020204030204" pitchFamily="34" charset="0"/>
              </a:rPr>
              <a:t>LLMs</a:t>
            </a:r>
            <a:r>
              <a:rPr lang="it-IT" sz="1400" dirty="0">
                <a:effectLst/>
                <a:latin typeface="Calibri" panose="020F0502020204030204" pitchFamily="34" charset="0"/>
              </a:rPr>
              <a:t>, </a:t>
            </a:r>
          </a:p>
          <a:p>
            <a:pPr lvl="1"/>
            <a:r>
              <a:rPr lang="it-IT" sz="1400" dirty="0" err="1">
                <a:effectLst/>
                <a:latin typeface="Calibri" panose="020F0502020204030204" pitchFamily="34" charset="0"/>
              </a:rPr>
              <a:t>exploring</a:t>
            </a:r>
            <a:r>
              <a:rPr lang="it-IT" sz="1400" dirty="0">
                <a:effectLst/>
                <a:latin typeface="Calibri" panose="020F0502020204030204" pitchFamily="34" charset="0"/>
              </a:rPr>
              <a:t> </a:t>
            </a:r>
            <a:r>
              <a:rPr lang="it-IT" sz="1400" dirty="0" err="1">
                <a:effectLst/>
                <a:latin typeface="Calibri" panose="020F0502020204030204" pitchFamily="34" charset="0"/>
              </a:rPr>
              <a:t>potential</a:t>
            </a:r>
            <a:r>
              <a:rPr lang="it-IT" sz="1400" dirty="0">
                <a:effectLst/>
                <a:latin typeface="Calibri" panose="020F0502020204030204" pitchFamily="34" charset="0"/>
              </a:rPr>
              <a:t> use </a:t>
            </a:r>
            <a:r>
              <a:rPr lang="it-IT" sz="1400" dirty="0" err="1">
                <a:effectLst/>
                <a:latin typeface="Calibri" panose="020F0502020204030204" pitchFamily="34" charset="0"/>
              </a:rPr>
              <a:t>cases</a:t>
            </a:r>
            <a:r>
              <a:rPr lang="it-IT" sz="1400" dirty="0">
                <a:effectLst/>
                <a:latin typeface="Calibri" panose="020F0502020204030204" pitchFamily="34" charset="0"/>
              </a:rPr>
              <a:t> in MS, </a:t>
            </a:r>
          </a:p>
          <a:p>
            <a:pPr lvl="1"/>
            <a:r>
              <a:rPr lang="it-IT" sz="1400" dirty="0" err="1">
                <a:effectLst/>
                <a:latin typeface="Calibri" panose="020F0502020204030204" pitchFamily="34" charset="0"/>
              </a:rPr>
              <a:t>gaining</a:t>
            </a:r>
            <a:r>
              <a:rPr lang="it-IT" sz="1400" dirty="0">
                <a:effectLst/>
                <a:latin typeface="Calibri" panose="020F0502020204030204" pitchFamily="34" charset="0"/>
              </a:rPr>
              <a:t> </a:t>
            </a:r>
            <a:r>
              <a:rPr lang="it-IT" sz="1400" dirty="0" err="1">
                <a:effectLst/>
                <a:latin typeface="Calibri" panose="020F0502020204030204" pitchFamily="34" charset="0"/>
              </a:rPr>
              <a:t>practical</a:t>
            </a:r>
            <a:r>
              <a:rPr lang="it-IT" sz="1400" dirty="0">
                <a:effectLst/>
                <a:latin typeface="Calibri" panose="020F0502020204030204" pitchFamily="34" charset="0"/>
              </a:rPr>
              <a:t> knowledge to leverage </a:t>
            </a:r>
            <a:r>
              <a:rPr lang="it-IT" sz="1400" dirty="0" err="1">
                <a:effectLst/>
                <a:latin typeface="Calibri" panose="020F0502020204030204" pitchFamily="34" charset="0"/>
              </a:rPr>
              <a:t>LLMs</a:t>
            </a:r>
            <a:r>
              <a:rPr lang="it-IT" sz="1400" dirty="0">
                <a:effectLst/>
                <a:latin typeface="Calibri" panose="020F0502020204030204" pitchFamily="34" charset="0"/>
              </a:rPr>
              <a:t> </a:t>
            </a:r>
            <a:r>
              <a:rPr lang="it-IT" sz="1400" dirty="0" err="1">
                <a:effectLst/>
                <a:latin typeface="Calibri" panose="020F0502020204030204" pitchFamily="34" charset="0"/>
              </a:rPr>
              <a:t>effectively</a:t>
            </a:r>
            <a:r>
              <a:rPr lang="it-IT" sz="1400" dirty="0">
                <a:effectLst/>
                <a:latin typeface="Calibri" panose="020F0502020204030204" pitchFamily="34" charset="0"/>
              </a:rPr>
              <a:t>.</a:t>
            </a:r>
            <a:br>
              <a:rPr lang="it-IT" sz="1400" dirty="0">
                <a:effectLst/>
                <a:latin typeface="Calibri" panose="020F0502020204030204" pitchFamily="34" charset="0"/>
              </a:rPr>
            </a:br>
            <a:endParaRPr lang="it-IT" sz="1400" dirty="0">
              <a:effectLst/>
              <a:latin typeface="Calibri" panose="020F0502020204030204" pitchFamily="34" charset="0"/>
            </a:endParaRPr>
          </a:p>
          <a:p>
            <a:pPr lvl="1"/>
            <a:endParaRPr lang="it-IT" sz="1400" dirty="0">
              <a:latin typeface="Calibri" panose="020F0502020204030204" pitchFamily="34" charset="0"/>
            </a:endParaRPr>
          </a:p>
          <a:p>
            <a:pPr fontAlgn="ctr">
              <a:spcBef>
                <a:spcPts val="0"/>
              </a:spcBef>
            </a:pPr>
            <a:r>
              <a:rPr lang="it-IT" sz="1800" dirty="0" err="1">
                <a:effectLst/>
                <a:latin typeface="Calibri" panose="020F0502020204030204" pitchFamily="34" charset="0"/>
              </a:rPr>
              <a:t>Outline</a:t>
            </a:r>
            <a:r>
              <a:rPr lang="it-IT" sz="1800" dirty="0">
                <a:effectLst/>
                <a:latin typeface="Calibri" panose="020F0502020204030204" pitchFamily="34" charset="0"/>
              </a:rPr>
              <a:t> like:	</a:t>
            </a:r>
          </a:p>
          <a:p>
            <a:pPr lvl="1" fontAlgn="ctr">
              <a:spcBef>
                <a:spcPts val="0"/>
              </a:spcBef>
            </a:pPr>
            <a:r>
              <a:rPr lang="it-IT" sz="1400" dirty="0" err="1">
                <a:effectLst/>
                <a:latin typeface="Calibri" panose="020F0502020204030204" pitchFamily="34" charset="0"/>
              </a:rPr>
              <a:t>Lecture</a:t>
            </a:r>
            <a:r>
              <a:rPr lang="it-IT" sz="1400" dirty="0">
                <a:effectLst/>
                <a:latin typeface="Calibri" panose="020F0502020204030204" pitchFamily="34" charset="0"/>
              </a:rPr>
              <a:t> 1: </a:t>
            </a:r>
            <a:r>
              <a:rPr lang="it-IT" sz="1400" dirty="0" err="1">
                <a:effectLst/>
                <a:latin typeface="Calibri" panose="020F0502020204030204" pitchFamily="34" charset="0"/>
              </a:rPr>
              <a:t>Introduction</a:t>
            </a:r>
            <a:r>
              <a:rPr lang="it-IT" sz="1400" dirty="0">
                <a:effectLst/>
                <a:latin typeface="Calibri" panose="020F0502020204030204" pitchFamily="34" charset="0"/>
              </a:rPr>
              <a:t> to Large Language Models and </a:t>
            </a:r>
            <a:r>
              <a:rPr lang="it-IT" sz="1400" dirty="0" err="1">
                <a:effectLst/>
                <a:latin typeface="Calibri" panose="020F0502020204030204" pitchFamily="34" charset="0"/>
              </a:rPr>
              <a:t>their</a:t>
            </a:r>
            <a:r>
              <a:rPr lang="it-IT" sz="1400" dirty="0">
                <a:effectLst/>
                <a:latin typeface="Calibri" panose="020F0502020204030204" pitchFamily="34" charset="0"/>
              </a:rPr>
              <a:t> </a:t>
            </a:r>
            <a:r>
              <a:rPr lang="it-IT" sz="1400" dirty="0" err="1">
                <a:effectLst/>
                <a:latin typeface="Calibri" panose="020F0502020204030204" pitchFamily="34" charset="0"/>
              </a:rPr>
              <a:t>applications</a:t>
            </a:r>
            <a:r>
              <a:rPr lang="it-IT" sz="1400" dirty="0">
                <a:effectLst/>
                <a:latin typeface="Calibri" panose="020F0502020204030204" pitchFamily="34" charset="0"/>
              </a:rPr>
              <a:t> in </a:t>
            </a:r>
            <a:r>
              <a:rPr lang="it-IT" sz="1400" dirty="0" err="1">
                <a:effectLst/>
                <a:latin typeface="Calibri" panose="020F0502020204030204" pitchFamily="34" charset="0"/>
              </a:rPr>
              <a:t>finance</a:t>
            </a:r>
            <a:r>
              <a:rPr lang="it-IT" sz="1400" dirty="0">
                <a:effectLst/>
                <a:latin typeface="Calibri" panose="020F0502020204030204" pitchFamily="34" charset="0"/>
              </a:rPr>
              <a:t>.</a:t>
            </a:r>
          </a:p>
          <a:p>
            <a:pPr lvl="1" fontAlgn="ctr">
              <a:spcBef>
                <a:spcPts val="0"/>
              </a:spcBef>
            </a:pPr>
            <a:r>
              <a:rPr lang="it-IT" sz="1400" dirty="0" err="1">
                <a:effectLst/>
                <a:latin typeface="Calibri" panose="020F0502020204030204" pitchFamily="34" charset="0"/>
              </a:rPr>
              <a:t>Lecture</a:t>
            </a:r>
            <a:r>
              <a:rPr lang="it-IT" sz="1400" dirty="0">
                <a:effectLst/>
                <a:latin typeface="Calibri" panose="020F0502020204030204" pitchFamily="34" charset="0"/>
              </a:rPr>
              <a:t> 2: </a:t>
            </a:r>
            <a:r>
              <a:rPr lang="it-IT" sz="1400" dirty="0" err="1">
                <a:effectLst/>
                <a:latin typeface="Calibri" panose="020F0502020204030204" pitchFamily="34" charset="0"/>
              </a:rPr>
              <a:t>Understanding</a:t>
            </a:r>
            <a:r>
              <a:rPr lang="it-IT" sz="1400" dirty="0">
                <a:effectLst/>
                <a:latin typeface="Calibri" panose="020F0502020204030204" pitchFamily="34" charset="0"/>
              </a:rPr>
              <a:t> the </a:t>
            </a:r>
            <a:r>
              <a:rPr lang="it-IT" sz="1400" dirty="0" err="1">
                <a:effectLst/>
                <a:latin typeface="Calibri" panose="020F0502020204030204" pitchFamily="34" charset="0"/>
              </a:rPr>
              <a:t>architecture</a:t>
            </a:r>
            <a:r>
              <a:rPr lang="it-IT" sz="1400" dirty="0">
                <a:effectLst/>
                <a:latin typeface="Calibri" panose="020F0502020204030204" pitchFamily="34" charset="0"/>
              </a:rPr>
              <a:t> and </a:t>
            </a:r>
            <a:r>
              <a:rPr lang="it-IT" sz="1400" dirty="0" err="1">
                <a:effectLst/>
                <a:latin typeface="Calibri" panose="020F0502020204030204" pitchFamily="34" charset="0"/>
              </a:rPr>
              <a:t>components</a:t>
            </a:r>
            <a:r>
              <a:rPr lang="it-IT" sz="1400" dirty="0">
                <a:effectLst/>
                <a:latin typeface="Calibri" panose="020F0502020204030204" pitchFamily="34" charset="0"/>
              </a:rPr>
              <a:t> of </a:t>
            </a:r>
            <a:r>
              <a:rPr lang="it-IT" sz="1400" dirty="0" err="1">
                <a:effectLst/>
                <a:latin typeface="Calibri" panose="020F0502020204030204" pitchFamily="34" charset="0"/>
              </a:rPr>
              <a:t>LLMs</a:t>
            </a:r>
            <a:r>
              <a:rPr lang="it-IT" sz="1400" dirty="0">
                <a:effectLst/>
                <a:latin typeface="Calibri" panose="020F0502020204030204" pitchFamily="34" charset="0"/>
              </a:rPr>
              <a:t>.</a:t>
            </a:r>
          </a:p>
          <a:p>
            <a:pPr lvl="1" fontAlgn="ctr">
              <a:spcBef>
                <a:spcPts val="0"/>
              </a:spcBef>
            </a:pPr>
            <a:r>
              <a:rPr lang="it-IT" sz="1400" dirty="0" err="1">
                <a:effectLst/>
                <a:latin typeface="Calibri" panose="020F0502020204030204" pitchFamily="34" charset="0"/>
              </a:rPr>
              <a:t>Lecture</a:t>
            </a:r>
            <a:r>
              <a:rPr lang="it-IT" sz="1400" dirty="0">
                <a:effectLst/>
                <a:latin typeface="Calibri" panose="020F0502020204030204" pitchFamily="34" charset="0"/>
              </a:rPr>
              <a:t> 3: </a:t>
            </a:r>
            <a:r>
              <a:rPr lang="it-IT" sz="1400" dirty="0" err="1">
                <a:effectLst/>
                <a:latin typeface="Calibri" panose="020F0502020204030204" pitchFamily="34" charset="0"/>
              </a:rPr>
              <a:t>Pre</a:t>
            </a:r>
            <a:r>
              <a:rPr lang="it-IT" sz="1400" dirty="0">
                <a:effectLst/>
                <a:latin typeface="Calibri" panose="020F0502020204030204" pitchFamily="34" charset="0"/>
              </a:rPr>
              <a:t>-training and fine-tuning of </a:t>
            </a:r>
            <a:r>
              <a:rPr lang="it-IT" sz="1400" dirty="0" err="1">
                <a:effectLst/>
                <a:latin typeface="Calibri" panose="020F0502020204030204" pitchFamily="34" charset="0"/>
              </a:rPr>
              <a:t>LLMs</a:t>
            </a:r>
            <a:r>
              <a:rPr lang="it-IT" sz="1400" dirty="0">
                <a:effectLst/>
                <a:latin typeface="Calibri" panose="020F0502020204030204" pitchFamily="34" charset="0"/>
              </a:rPr>
              <a:t>.</a:t>
            </a:r>
          </a:p>
          <a:p>
            <a:pPr lvl="1" fontAlgn="ctr">
              <a:spcBef>
                <a:spcPts val="0"/>
              </a:spcBef>
            </a:pPr>
            <a:r>
              <a:rPr lang="it-IT" sz="1400" dirty="0" err="1">
                <a:effectLst/>
                <a:latin typeface="Calibri" panose="020F0502020204030204" pitchFamily="34" charset="0"/>
              </a:rPr>
              <a:t>Lecture</a:t>
            </a:r>
            <a:r>
              <a:rPr lang="it-IT" sz="1400" dirty="0">
                <a:effectLst/>
                <a:latin typeface="Calibri" panose="020F0502020204030204" pitchFamily="34" charset="0"/>
              </a:rPr>
              <a:t> 4: </a:t>
            </a:r>
            <a:r>
              <a:rPr lang="it-IT" sz="1400" dirty="0" err="1">
                <a:effectLst/>
                <a:latin typeface="Calibri" panose="020F0502020204030204" pitchFamily="34" charset="0"/>
              </a:rPr>
              <a:t>Exploring</a:t>
            </a:r>
            <a:r>
              <a:rPr lang="it-IT" sz="1400" dirty="0">
                <a:effectLst/>
                <a:latin typeface="Calibri" panose="020F0502020204030204" pitchFamily="34" charset="0"/>
              </a:rPr>
              <a:t> </a:t>
            </a:r>
            <a:r>
              <a:rPr lang="it-IT" sz="1400" dirty="0" err="1">
                <a:effectLst/>
                <a:latin typeface="Calibri" panose="020F0502020204030204" pitchFamily="34" charset="0"/>
              </a:rPr>
              <a:t>language</a:t>
            </a:r>
            <a:r>
              <a:rPr lang="it-IT" sz="1400" dirty="0">
                <a:effectLst/>
                <a:latin typeface="Calibri" panose="020F0502020204030204" pitchFamily="34" charset="0"/>
              </a:rPr>
              <a:t> generation and text </a:t>
            </a:r>
            <a:r>
              <a:rPr lang="it-IT" sz="1400" dirty="0" err="1">
                <a:effectLst/>
                <a:latin typeface="Calibri" panose="020F0502020204030204" pitchFamily="34" charset="0"/>
              </a:rPr>
              <a:t>completion</a:t>
            </a:r>
            <a:r>
              <a:rPr lang="it-IT" sz="1400" dirty="0">
                <a:effectLst/>
                <a:latin typeface="Calibri" panose="020F0502020204030204" pitchFamily="34" charset="0"/>
              </a:rPr>
              <a:t> </a:t>
            </a:r>
            <a:r>
              <a:rPr lang="it-IT" sz="1400" dirty="0" err="1">
                <a:effectLst/>
                <a:latin typeface="Calibri" panose="020F0502020204030204" pitchFamily="34" charset="0"/>
              </a:rPr>
              <a:t>using</a:t>
            </a:r>
            <a:r>
              <a:rPr lang="it-IT" sz="1400" dirty="0">
                <a:effectLst/>
                <a:latin typeface="Calibri" panose="020F0502020204030204" pitchFamily="34" charset="0"/>
              </a:rPr>
              <a:t> </a:t>
            </a:r>
            <a:r>
              <a:rPr lang="it-IT" sz="1400" dirty="0" err="1">
                <a:effectLst/>
                <a:latin typeface="Calibri" panose="020F0502020204030204" pitchFamily="34" charset="0"/>
              </a:rPr>
              <a:t>LLMs</a:t>
            </a:r>
            <a:r>
              <a:rPr lang="it-IT" sz="1400" dirty="0">
                <a:effectLst/>
                <a:latin typeface="Calibri" panose="020F0502020204030204" pitchFamily="34" charset="0"/>
              </a:rPr>
              <a:t>.</a:t>
            </a:r>
          </a:p>
          <a:p>
            <a:pPr lvl="1" fontAlgn="ctr">
              <a:spcBef>
                <a:spcPts val="0"/>
              </a:spcBef>
            </a:pPr>
            <a:r>
              <a:rPr lang="it-IT" sz="1400" dirty="0" err="1">
                <a:effectLst/>
                <a:latin typeface="Calibri" panose="020F0502020204030204" pitchFamily="34" charset="0"/>
              </a:rPr>
              <a:t>Lecture</a:t>
            </a:r>
            <a:r>
              <a:rPr lang="it-IT" sz="1400" dirty="0">
                <a:effectLst/>
                <a:latin typeface="Calibri" panose="020F0502020204030204" pitchFamily="34" charset="0"/>
              </a:rPr>
              <a:t> 5: </a:t>
            </a:r>
            <a:r>
              <a:rPr lang="it-IT" sz="1400" dirty="0" err="1">
                <a:effectLst/>
                <a:latin typeface="Calibri" panose="020F0502020204030204" pitchFamily="34" charset="0"/>
              </a:rPr>
              <a:t>Leveraging</a:t>
            </a:r>
            <a:r>
              <a:rPr lang="it-IT" sz="1400" dirty="0">
                <a:effectLst/>
                <a:latin typeface="Calibri" panose="020F0502020204030204" pitchFamily="34" charset="0"/>
              </a:rPr>
              <a:t> </a:t>
            </a:r>
            <a:r>
              <a:rPr lang="it-IT" sz="1400" dirty="0" err="1">
                <a:effectLst/>
                <a:latin typeface="Calibri" panose="020F0502020204030204" pitchFamily="34" charset="0"/>
              </a:rPr>
              <a:t>LLMs</a:t>
            </a:r>
            <a:r>
              <a:rPr lang="it-IT" sz="1400" dirty="0">
                <a:effectLst/>
                <a:latin typeface="Calibri" panose="020F0502020204030204" pitchFamily="34" charset="0"/>
              </a:rPr>
              <a:t> for </a:t>
            </a:r>
            <a:r>
              <a:rPr lang="it-IT" sz="1400" dirty="0" err="1">
                <a:effectLst/>
                <a:latin typeface="Calibri" panose="020F0502020204030204" pitchFamily="34" charset="0"/>
              </a:rPr>
              <a:t>natural</a:t>
            </a:r>
            <a:r>
              <a:rPr lang="it-IT" sz="1400" dirty="0">
                <a:effectLst/>
                <a:latin typeface="Calibri" panose="020F0502020204030204" pitchFamily="34" charset="0"/>
              </a:rPr>
              <a:t> </a:t>
            </a:r>
            <a:r>
              <a:rPr lang="it-IT" sz="1400" dirty="0" err="1">
                <a:effectLst/>
                <a:latin typeface="Calibri" panose="020F0502020204030204" pitchFamily="34" charset="0"/>
              </a:rPr>
              <a:t>language</a:t>
            </a:r>
            <a:r>
              <a:rPr lang="it-IT" sz="1400" dirty="0">
                <a:effectLst/>
                <a:latin typeface="Calibri" panose="020F0502020204030204" pitchFamily="34" charset="0"/>
              </a:rPr>
              <a:t> </a:t>
            </a:r>
            <a:r>
              <a:rPr lang="it-IT" sz="1400" dirty="0" err="1">
                <a:effectLst/>
                <a:latin typeface="Calibri" panose="020F0502020204030204" pitchFamily="34" charset="0"/>
              </a:rPr>
              <a:t>understanding</a:t>
            </a:r>
            <a:r>
              <a:rPr lang="it-IT" sz="1400" dirty="0">
                <a:effectLst/>
                <a:latin typeface="Calibri" panose="020F0502020204030204" pitchFamily="34" charset="0"/>
              </a:rPr>
              <a:t> and sentiment </a:t>
            </a:r>
            <a:r>
              <a:rPr lang="it-IT" sz="1400" dirty="0" err="1">
                <a:effectLst/>
                <a:latin typeface="Calibri" panose="020F0502020204030204" pitchFamily="34" charset="0"/>
              </a:rPr>
              <a:t>analysis</a:t>
            </a:r>
            <a:r>
              <a:rPr lang="it-IT" sz="1400" dirty="0">
                <a:effectLst/>
                <a:latin typeface="Calibri" panose="020F0502020204030204" pitchFamily="34" charset="0"/>
              </a:rPr>
              <a:t>.</a:t>
            </a:r>
          </a:p>
          <a:p>
            <a:pPr lvl="1" fontAlgn="ctr">
              <a:spcBef>
                <a:spcPts val="0"/>
              </a:spcBef>
            </a:pPr>
            <a:r>
              <a:rPr lang="it-IT" sz="1400" dirty="0" err="1">
                <a:effectLst/>
                <a:latin typeface="Calibri" panose="020F0502020204030204" pitchFamily="34" charset="0"/>
              </a:rPr>
              <a:t>Lecture</a:t>
            </a:r>
            <a:r>
              <a:rPr lang="it-IT" sz="1400" dirty="0">
                <a:effectLst/>
                <a:latin typeface="Calibri" panose="020F0502020204030204" pitchFamily="34" charset="0"/>
              </a:rPr>
              <a:t> 6: </a:t>
            </a:r>
            <a:r>
              <a:rPr lang="it-IT" sz="1400" dirty="0" err="1">
                <a:effectLst/>
                <a:latin typeface="Calibri" panose="020F0502020204030204" pitchFamily="34" charset="0"/>
              </a:rPr>
              <a:t>Practical</a:t>
            </a:r>
            <a:r>
              <a:rPr lang="it-IT" sz="1400" dirty="0">
                <a:effectLst/>
                <a:latin typeface="Calibri" panose="020F0502020204030204" pitchFamily="34" charset="0"/>
              </a:rPr>
              <a:t> </a:t>
            </a:r>
            <a:r>
              <a:rPr lang="it-IT" sz="1400" dirty="0" err="1">
                <a:effectLst/>
                <a:latin typeface="Calibri" panose="020F0502020204030204" pitchFamily="34" charset="0"/>
              </a:rPr>
              <a:t>considerations</a:t>
            </a:r>
            <a:r>
              <a:rPr lang="it-IT" sz="1400" dirty="0">
                <a:effectLst/>
                <a:latin typeface="Calibri" panose="020F0502020204030204" pitchFamily="34" charset="0"/>
              </a:rPr>
              <a:t> for </a:t>
            </a:r>
            <a:r>
              <a:rPr lang="it-IT" sz="1400" dirty="0" err="1">
                <a:effectLst/>
                <a:latin typeface="Calibri" panose="020F0502020204030204" pitchFamily="34" charset="0"/>
              </a:rPr>
              <a:t>using</a:t>
            </a:r>
            <a:r>
              <a:rPr lang="it-IT" sz="1400" dirty="0">
                <a:effectLst/>
                <a:latin typeface="Calibri" panose="020F0502020204030204" pitchFamily="34" charset="0"/>
              </a:rPr>
              <a:t> </a:t>
            </a:r>
            <a:r>
              <a:rPr lang="it-IT" sz="1400" dirty="0" err="1">
                <a:effectLst/>
                <a:latin typeface="Calibri" panose="020F0502020204030204" pitchFamily="34" charset="0"/>
              </a:rPr>
              <a:t>LLMs</a:t>
            </a:r>
            <a:r>
              <a:rPr lang="it-IT" sz="1400" dirty="0">
                <a:effectLst/>
                <a:latin typeface="Calibri" panose="020F0502020204030204" pitchFamily="34" charset="0"/>
              </a:rPr>
              <a:t> in MS.</a:t>
            </a:r>
          </a:p>
          <a:p>
            <a:pPr lvl="1" fontAlgn="ctr">
              <a:spcBef>
                <a:spcPts val="0"/>
              </a:spcBef>
            </a:pPr>
            <a:r>
              <a:rPr lang="it-IT" sz="1400" dirty="0" err="1">
                <a:effectLst/>
                <a:latin typeface="Calibri" panose="020F0502020204030204" pitchFamily="34" charset="0"/>
              </a:rPr>
              <a:t>Lecture</a:t>
            </a:r>
            <a:r>
              <a:rPr lang="it-IT" sz="1400" dirty="0">
                <a:effectLst/>
                <a:latin typeface="Calibri" panose="020F0502020204030204" pitchFamily="34" charset="0"/>
              </a:rPr>
              <a:t> 7: </a:t>
            </a:r>
            <a:r>
              <a:rPr lang="it-IT" sz="1400" dirty="0" err="1">
                <a:effectLst/>
                <a:latin typeface="Calibri" panose="020F0502020204030204" pitchFamily="34" charset="0"/>
              </a:rPr>
              <a:t>Ethical</a:t>
            </a:r>
            <a:r>
              <a:rPr lang="it-IT" sz="1400" dirty="0">
                <a:effectLst/>
                <a:latin typeface="Calibri" panose="020F0502020204030204" pitchFamily="34" charset="0"/>
              </a:rPr>
              <a:t> </a:t>
            </a:r>
            <a:r>
              <a:rPr lang="it-IT" sz="1400" dirty="0" err="1">
                <a:effectLst/>
                <a:latin typeface="Calibri" panose="020F0502020204030204" pitchFamily="34" charset="0"/>
              </a:rPr>
              <a:t>considerations</a:t>
            </a:r>
            <a:r>
              <a:rPr lang="it-IT" sz="1400" dirty="0">
                <a:effectLst/>
                <a:latin typeface="Calibri" panose="020F0502020204030204" pitchFamily="34" charset="0"/>
              </a:rPr>
              <a:t> and </a:t>
            </a:r>
            <a:r>
              <a:rPr lang="it-IT" sz="1400" dirty="0" err="1">
                <a:effectLst/>
                <a:latin typeface="Calibri" panose="020F0502020204030204" pitchFamily="34" charset="0"/>
              </a:rPr>
              <a:t>potential</a:t>
            </a:r>
            <a:r>
              <a:rPr lang="it-IT" sz="1400" dirty="0">
                <a:effectLst/>
                <a:latin typeface="Calibri" panose="020F0502020204030204" pitchFamily="34" charset="0"/>
              </a:rPr>
              <a:t> </a:t>
            </a:r>
            <a:r>
              <a:rPr lang="it-IT" sz="1400" dirty="0" err="1">
                <a:effectLst/>
                <a:latin typeface="Calibri" panose="020F0502020204030204" pitchFamily="34" charset="0"/>
              </a:rPr>
              <a:t>limitations</a:t>
            </a:r>
            <a:r>
              <a:rPr lang="it-IT" sz="1400" dirty="0">
                <a:effectLst/>
                <a:latin typeface="Calibri" panose="020F0502020204030204" pitchFamily="34" charset="0"/>
              </a:rPr>
              <a:t> of </a:t>
            </a:r>
            <a:r>
              <a:rPr lang="it-IT" sz="1400" dirty="0" err="1">
                <a:effectLst/>
                <a:latin typeface="Calibri" panose="020F0502020204030204" pitchFamily="34" charset="0"/>
              </a:rPr>
              <a:t>LLMs</a:t>
            </a:r>
            <a:r>
              <a:rPr lang="it-IT" sz="1400" dirty="0">
                <a:effectLst/>
                <a:latin typeface="Calibri" panose="020F0502020204030204" pitchFamily="34" charset="0"/>
              </a:rPr>
              <a:t>.</a:t>
            </a:r>
          </a:p>
          <a:p>
            <a:pPr lvl="1" fontAlgn="ctr">
              <a:spcBef>
                <a:spcPts val="0"/>
              </a:spcBef>
            </a:pPr>
            <a:r>
              <a:rPr lang="it-IT" sz="1400" dirty="0" err="1">
                <a:effectLst/>
                <a:latin typeface="Calibri" panose="020F0502020204030204" pitchFamily="34" charset="0"/>
              </a:rPr>
              <a:t>Lecture</a:t>
            </a:r>
            <a:r>
              <a:rPr lang="it-IT" sz="1400" dirty="0">
                <a:effectLst/>
                <a:latin typeface="Calibri" panose="020F0502020204030204" pitchFamily="34" charset="0"/>
              </a:rPr>
              <a:t> 8: Case studies and </a:t>
            </a:r>
            <a:r>
              <a:rPr lang="it-IT" sz="1400" dirty="0" err="1">
                <a:effectLst/>
                <a:latin typeface="Calibri" panose="020F0502020204030204" pitchFamily="34" charset="0"/>
              </a:rPr>
              <a:t>practical</a:t>
            </a:r>
            <a:r>
              <a:rPr lang="it-IT" sz="1400" dirty="0">
                <a:effectLst/>
                <a:latin typeface="Calibri" panose="020F0502020204030204" pitchFamily="34" charset="0"/>
              </a:rPr>
              <a:t> </a:t>
            </a:r>
            <a:r>
              <a:rPr lang="it-IT" sz="1400" dirty="0" err="1">
                <a:effectLst/>
                <a:latin typeface="Calibri" panose="020F0502020204030204" pitchFamily="34" charset="0"/>
              </a:rPr>
              <a:t>examples</a:t>
            </a:r>
            <a:r>
              <a:rPr lang="it-IT" sz="1400" dirty="0">
                <a:effectLst/>
                <a:latin typeface="Calibri" panose="020F0502020204030204" pitchFamily="34" charset="0"/>
              </a:rPr>
              <a:t> of LLM </a:t>
            </a:r>
            <a:r>
              <a:rPr lang="it-IT" sz="1400" dirty="0" err="1">
                <a:effectLst/>
                <a:latin typeface="Calibri" panose="020F0502020204030204" pitchFamily="34" charset="0"/>
              </a:rPr>
              <a:t>applications</a:t>
            </a:r>
            <a:r>
              <a:rPr lang="it-IT" sz="1400" dirty="0">
                <a:effectLst/>
                <a:latin typeface="Calibri" panose="020F0502020204030204" pitchFamily="34" charset="0"/>
              </a:rPr>
              <a:t> in </a:t>
            </a:r>
            <a:r>
              <a:rPr lang="it-IT" sz="1400" dirty="0" err="1">
                <a:effectLst/>
                <a:latin typeface="Calibri" panose="020F0502020204030204" pitchFamily="34" charset="0"/>
              </a:rPr>
              <a:t>finance</a:t>
            </a:r>
            <a:r>
              <a:rPr lang="it-IT" sz="1400" dirty="0">
                <a:effectLst/>
                <a:latin typeface="Calibri" panose="020F0502020204030204" pitchFamily="34" charset="0"/>
              </a:rPr>
              <a:t>.</a:t>
            </a:r>
          </a:p>
          <a:p>
            <a:r>
              <a:rPr lang="it-IT" sz="1800" dirty="0" err="1">
                <a:effectLst/>
                <a:latin typeface="Calibri" panose="020F0502020204030204" pitchFamily="34" charset="0"/>
              </a:rPr>
              <a:t>Prepare</a:t>
            </a:r>
            <a:r>
              <a:rPr lang="it-IT" sz="1800" dirty="0">
                <a:effectLst/>
                <a:latin typeface="Calibri" panose="020F0502020204030204" pitchFamily="34" charset="0"/>
              </a:rPr>
              <a:t> </a:t>
            </a:r>
            <a:r>
              <a:rPr lang="it-IT" sz="1800" dirty="0" err="1">
                <a:effectLst/>
                <a:latin typeface="Calibri" panose="020F0502020204030204" pitchFamily="34" charset="0"/>
              </a:rPr>
              <a:t>Materials</a:t>
            </a:r>
            <a:endParaRPr lang="it-IT" sz="1800" dirty="0">
              <a:effectLst/>
              <a:latin typeface="Calibri" panose="020F0502020204030204" pitchFamily="34" charset="0"/>
            </a:endParaRPr>
          </a:p>
          <a:p>
            <a:r>
              <a:rPr lang="it-IT" sz="1800" dirty="0" err="1">
                <a:effectLst/>
                <a:latin typeface="Calibri" panose="020F0502020204030204" pitchFamily="34" charset="0"/>
              </a:rPr>
              <a:t>Practical</a:t>
            </a:r>
            <a:r>
              <a:rPr lang="it-IT" sz="1800" dirty="0">
                <a:effectLst/>
                <a:latin typeface="Calibri" panose="020F0502020204030204" pitchFamily="34" charset="0"/>
              </a:rPr>
              <a:t> Applications</a:t>
            </a:r>
          </a:p>
        </p:txBody>
      </p:sp>
    </p:spTree>
    <p:extLst>
      <p:ext uri="{BB962C8B-B14F-4D97-AF65-F5344CB8AC3E}">
        <p14:creationId xmlns:p14="http://schemas.microsoft.com/office/powerpoint/2010/main" val="987836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9F09-2EE9-D995-8D35-5881E7111D2F}"/>
              </a:ext>
            </a:extLst>
          </p:cNvPr>
          <p:cNvSpPr>
            <a:spLocks noGrp="1"/>
          </p:cNvSpPr>
          <p:nvPr>
            <p:ph type="title"/>
          </p:nvPr>
        </p:nvSpPr>
        <p:spPr/>
        <p:txBody>
          <a:bodyPr/>
          <a:lstStyle/>
          <a:p>
            <a:r>
              <a:rPr lang="en-US" dirty="0"/>
              <a:t>Bonus (transformer)</a:t>
            </a:r>
            <a:endParaRPr lang="it-IT" dirty="0"/>
          </a:p>
        </p:txBody>
      </p:sp>
      <p:sp>
        <p:nvSpPr>
          <p:cNvPr id="3" name="Content Placeholder 2">
            <a:extLst>
              <a:ext uri="{FF2B5EF4-FFF2-40B4-BE49-F238E27FC236}">
                <a16:creationId xmlns:a16="http://schemas.microsoft.com/office/drawing/2014/main" id="{1DC10415-CFA3-99D9-CB6A-8AF2A638B454}"/>
              </a:ext>
            </a:extLst>
          </p:cNvPr>
          <p:cNvSpPr>
            <a:spLocks noGrp="1"/>
          </p:cNvSpPr>
          <p:nvPr>
            <p:ph idx="1"/>
          </p:nvPr>
        </p:nvSpPr>
        <p:spPr/>
        <p:txBody>
          <a:bodyPr>
            <a:normAutofit fontScale="55000" lnSpcReduction="20000"/>
          </a:bodyPr>
          <a:lstStyle/>
          <a:p>
            <a:r>
              <a:rPr lang="en-US" dirty="0"/>
              <a:t>A transformer is a deep learning architecture that has revolutionized various domains, particularly in natural language processing (NLP). It was introduced in the paper "Attention Is All You Need" by Vaswani et al. in 2017 and has since become a fundamental component of many state-of-the-art NLP models.</a:t>
            </a:r>
          </a:p>
          <a:p>
            <a:r>
              <a:rPr lang="en-US" dirty="0"/>
              <a:t>The transformer architecture is designed to overcome some limitations of recurrent neural networks (RNNs) and convolutional neural networks (CNNs) by leveraging self-attention mechanisms. It operates on sequences of data, such as words in a sentence or tokens in a document, without assuming any inherent order or sequential dependencies.</a:t>
            </a:r>
          </a:p>
          <a:p>
            <a:r>
              <a:rPr lang="en-US" dirty="0"/>
              <a:t>Key components of a transformer architecture include:</a:t>
            </a:r>
          </a:p>
          <a:p>
            <a:pPr>
              <a:buFont typeface="+mj-lt"/>
              <a:buAutoNum type="arabicPeriod"/>
            </a:pPr>
            <a:r>
              <a:rPr lang="en-US" dirty="0"/>
              <a:t>Self-Attention Mechanism: Self-attention allows the model to weigh the importance of different words/tokens in a sequence when processing each word/token. It captures contextual relationships between words/tokens in a more flexible and efficient manner compared to traditional recurrent approaches.</a:t>
            </a:r>
          </a:p>
          <a:p>
            <a:pPr>
              <a:buFont typeface="+mj-lt"/>
              <a:buAutoNum type="arabicPeriod"/>
            </a:pPr>
            <a:r>
              <a:rPr lang="en-US" dirty="0"/>
              <a:t>Encoder-Decoder Structure: Transformers often consist of an encoder and a decoder. The encoder takes an input sequence and generates a sequence of contextualized representations. The decoder, in turn, uses these representations to generate an output sequence.</a:t>
            </a:r>
          </a:p>
          <a:p>
            <a:pPr>
              <a:buFont typeface="+mj-lt"/>
              <a:buAutoNum type="arabicPeriod"/>
            </a:pPr>
            <a:r>
              <a:rPr lang="en-US" dirty="0"/>
              <a:t>Multi-Head Attention: Transformers use multiple attention heads to capture different types of information from the input sequence. Each head attends to different parts of the sequence, enabling the model to learn diverse representations.</a:t>
            </a:r>
          </a:p>
          <a:p>
            <a:pPr>
              <a:buFont typeface="+mj-lt"/>
              <a:buAutoNum type="arabicPeriod"/>
            </a:pPr>
            <a:r>
              <a:rPr lang="en-US" dirty="0"/>
              <a:t>Feed-Forward Neural Networks: Transformers employ feed-forward neural networks as a non-linear transformation layer following the self-attention mechanism. This layer helps capture more complex patterns and interactions in the data.</a:t>
            </a:r>
          </a:p>
          <a:p>
            <a:r>
              <a:rPr lang="en-US" dirty="0"/>
              <a:t>Transformers have demonstrated exceptional performance in various NLP tasks, including machine translation, text summarization, sentiment analysis, and named entity recognition. The Transformer architecture, with its ability to capture long-range dependencies and model context effectively, has become a cornerstone in the development of advanced NLP models.</a:t>
            </a:r>
          </a:p>
          <a:p>
            <a:endParaRPr lang="it-IT" dirty="0"/>
          </a:p>
        </p:txBody>
      </p:sp>
    </p:spTree>
    <p:extLst>
      <p:ext uri="{BB962C8B-B14F-4D97-AF65-F5344CB8AC3E}">
        <p14:creationId xmlns:p14="http://schemas.microsoft.com/office/powerpoint/2010/main" val="207209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CCE9-4822-BE2F-78FE-C95B4C4638D6}"/>
              </a:ext>
            </a:extLst>
          </p:cNvPr>
          <p:cNvSpPr>
            <a:spLocks noGrp="1"/>
          </p:cNvSpPr>
          <p:nvPr>
            <p:ph type="title"/>
          </p:nvPr>
        </p:nvSpPr>
        <p:spPr/>
        <p:txBody>
          <a:bodyPr/>
          <a:lstStyle/>
          <a:p>
            <a:r>
              <a:rPr lang="en-US" dirty="0"/>
              <a:t>Multimodal</a:t>
            </a:r>
            <a:endParaRPr lang="it-IT" dirty="0"/>
          </a:p>
        </p:txBody>
      </p:sp>
      <p:sp>
        <p:nvSpPr>
          <p:cNvPr id="3" name="Content Placeholder 2">
            <a:extLst>
              <a:ext uri="{FF2B5EF4-FFF2-40B4-BE49-F238E27FC236}">
                <a16:creationId xmlns:a16="http://schemas.microsoft.com/office/drawing/2014/main" id="{B63C2F18-443B-68B6-CA1E-3401BDDB7787}"/>
              </a:ext>
            </a:extLst>
          </p:cNvPr>
          <p:cNvSpPr>
            <a:spLocks noGrp="1"/>
          </p:cNvSpPr>
          <p:nvPr>
            <p:ph idx="1"/>
          </p:nvPr>
        </p:nvSpPr>
        <p:spPr/>
        <p:txBody>
          <a:bodyPr/>
          <a:lstStyle/>
          <a:p>
            <a:r>
              <a:rPr lang="en-US" dirty="0"/>
              <a:t>Basically, multimodal LLMs combine text with other kinds of information, such as images, videos, audio, and other sensory data. Multimodality can solve some of the problems of the current generation of LLMs. Multimodal language models will also unlock ne</a:t>
            </a:r>
          </a:p>
          <a:p>
            <a:r>
              <a:rPr lang="en-US" b="1" dirty="0"/>
              <a:t>Transformers are especially useful because they can be trained through </a:t>
            </a:r>
            <a:r>
              <a:rPr lang="en-US" b="1" dirty="0">
                <a:hlinkClick r:id="rId2"/>
              </a:rPr>
              <a:t>unsupervised learning</a:t>
            </a:r>
            <a:r>
              <a:rPr lang="en-US" b="1" dirty="0"/>
              <a:t> on very large datasets of unlabeled text. They’re also scalable, which means their performance improves as they grow larger . applications that were impossible with text-only models.</a:t>
            </a:r>
          </a:p>
          <a:p>
            <a:endParaRPr lang="it-IT" b="1" dirty="0"/>
          </a:p>
        </p:txBody>
      </p:sp>
    </p:spTree>
    <p:extLst>
      <p:ext uri="{BB962C8B-B14F-4D97-AF65-F5344CB8AC3E}">
        <p14:creationId xmlns:p14="http://schemas.microsoft.com/office/powerpoint/2010/main" val="374884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95A3-6A09-1039-C4E9-FFC9CAADAC85}"/>
              </a:ext>
            </a:extLst>
          </p:cNvPr>
          <p:cNvSpPr>
            <a:spLocks noGrp="1"/>
          </p:cNvSpPr>
          <p:nvPr>
            <p:ph type="title"/>
          </p:nvPr>
        </p:nvSpPr>
        <p:spPr/>
        <p:txBody>
          <a:bodyPr/>
          <a:lstStyle/>
          <a:p>
            <a:r>
              <a:rPr lang="en-US" dirty="0"/>
              <a:t>Outline</a:t>
            </a:r>
            <a:endParaRPr lang="it-IT" dirty="0"/>
          </a:p>
        </p:txBody>
      </p:sp>
      <p:sp>
        <p:nvSpPr>
          <p:cNvPr id="3" name="Content Placeholder 2">
            <a:extLst>
              <a:ext uri="{FF2B5EF4-FFF2-40B4-BE49-F238E27FC236}">
                <a16:creationId xmlns:a16="http://schemas.microsoft.com/office/drawing/2014/main" id="{06384D01-FF3B-8086-9E08-DA4B1B0FA773}"/>
              </a:ext>
            </a:extLst>
          </p:cNvPr>
          <p:cNvSpPr>
            <a:spLocks noGrp="1"/>
          </p:cNvSpPr>
          <p:nvPr>
            <p:ph idx="1"/>
          </p:nvPr>
        </p:nvSpPr>
        <p:spPr/>
        <p:txBody>
          <a:bodyPr/>
          <a:lstStyle/>
          <a:p>
            <a:r>
              <a:rPr lang="en-US" dirty="0"/>
              <a:t>Overview</a:t>
            </a:r>
          </a:p>
          <a:p>
            <a:pPr lvl="1"/>
            <a:r>
              <a:rPr lang="en-US" dirty="0"/>
              <a:t>AI</a:t>
            </a:r>
          </a:p>
          <a:p>
            <a:pPr lvl="1"/>
            <a:r>
              <a:rPr lang="en-US" dirty="0"/>
              <a:t>ML</a:t>
            </a:r>
          </a:p>
          <a:p>
            <a:pPr lvl="1"/>
            <a:r>
              <a:rPr lang="en-US" dirty="0"/>
              <a:t>NLP</a:t>
            </a:r>
          </a:p>
          <a:p>
            <a:pPr lvl="1"/>
            <a:r>
              <a:rPr lang="en-US" dirty="0"/>
              <a:t>LLM</a:t>
            </a:r>
          </a:p>
          <a:p>
            <a:r>
              <a:rPr lang="en-US" dirty="0"/>
              <a:t>Materials and Links</a:t>
            </a:r>
          </a:p>
          <a:p>
            <a:r>
              <a:rPr lang="en-US" dirty="0"/>
              <a:t>Goals</a:t>
            </a:r>
          </a:p>
          <a:p>
            <a:endParaRPr lang="it-IT" dirty="0"/>
          </a:p>
        </p:txBody>
      </p:sp>
    </p:spTree>
    <p:extLst>
      <p:ext uri="{BB962C8B-B14F-4D97-AF65-F5344CB8AC3E}">
        <p14:creationId xmlns:p14="http://schemas.microsoft.com/office/powerpoint/2010/main" val="314394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diagram of machine learning&#10;&#10;Description automatically generated">
            <a:extLst>
              <a:ext uri="{FF2B5EF4-FFF2-40B4-BE49-F238E27FC236}">
                <a16:creationId xmlns:a16="http://schemas.microsoft.com/office/drawing/2014/main" id="{8359FD50-BEE3-3B58-9521-BAE33A529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010" y="1347919"/>
            <a:ext cx="5367130" cy="5306750"/>
          </a:xfrm>
          <a:prstGeom prst="rect">
            <a:avLst/>
          </a:prstGeom>
        </p:spPr>
      </p:pic>
      <p:sp>
        <p:nvSpPr>
          <p:cNvPr id="2" name="Title 1">
            <a:extLst>
              <a:ext uri="{FF2B5EF4-FFF2-40B4-BE49-F238E27FC236}">
                <a16:creationId xmlns:a16="http://schemas.microsoft.com/office/drawing/2014/main" id="{345CA4C1-7F76-A80A-A578-C7549BBA88C2}"/>
              </a:ext>
            </a:extLst>
          </p:cNvPr>
          <p:cNvSpPr>
            <a:spLocks noGrp="1"/>
          </p:cNvSpPr>
          <p:nvPr>
            <p:ph type="title"/>
          </p:nvPr>
        </p:nvSpPr>
        <p:spPr/>
        <p:txBody>
          <a:bodyPr/>
          <a:lstStyle/>
          <a:p>
            <a:r>
              <a:rPr lang="it-IT" dirty="0"/>
              <a:t>AI</a:t>
            </a:r>
          </a:p>
        </p:txBody>
      </p:sp>
      <p:sp>
        <p:nvSpPr>
          <p:cNvPr id="3" name="Content Placeholder 2">
            <a:extLst>
              <a:ext uri="{FF2B5EF4-FFF2-40B4-BE49-F238E27FC236}">
                <a16:creationId xmlns:a16="http://schemas.microsoft.com/office/drawing/2014/main" id="{06D13221-ABA9-60CB-7EB5-723BF0473FE1}"/>
              </a:ext>
            </a:extLst>
          </p:cNvPr>
          <p:cNvSpPr>
            <a:spLocks noGrp="1"/>
          </p:cNvSpPr>
          <p:nvPr>
            <p:ph idx="1"/>
          </p:nvPr>
        </p:nvSpPr>
        <p:spPr>
          <a:xfrm>
            <a:off x="838200" y="1825625"/>
            <a:ext cx="5850835" cy="4351338"/>
          </a:xfrm>
        </p:spPr>
        <p:txBody>
          <a:bodyPr>
            <a:normAutofit/>
          </a:bodyPr>
          <a:lstStyle/>
          <a:p>
            <a:r>
              <a:rPr lang="en-US" sz="1800" dirty="0"/>
              <a:t>Artificial Intelligence (AI) is a broader field that encompasses various </a:t>
            </a:r>
            <a:br>
              <a:rPr lang="en-US" sz="1800" dirty="0"/>
            </a:br>
            <a:r>
              <a:rPr lang="en-US" sz="1800" dirty="0"/>
              <a:t>techniques and methodologies to create </a:t>
            </a:r>
            <a:r>
              <a:rPr lang="en-US" sz="1800" i="1" dirty="0"/>
              <a:t>intelligent</a:t>
            </a:r>
            <a:r>
              <a:rPr lang="en-US" sz="1800" dirty="0"/>
              <a:t> systems that can perform tasks that typically require human intelligence. It includes both Machine Learning (ML) and Natural Language Processing (NLP) as subfields.</a:t>
            </a:r>
            <a:endParaRPr lang="it-IT" sz="1800" dirty="0"/>
          </a:p>
        </p:txBody>
      </p:sp>
    </p:spTree>
    <p:extLst>
      <p:ext uri="{BB962C8B-B14F-4D97-AF65-F5344CB8AC3E}">
        <p14:creationId xmlns:p14="http://schemas.microsoft.com/office/powerpoint/2010/main" val="72688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F66D-FB6D-B174-A6A7-35E4C307F022}"/>
              </a:ext>
            </a:extLst>
          </p:cNvPr>
          <p:cNvSpPr>
            <a:spLocks noGrp="1"/>
          </p:cNvSpPr>
          <p:nvPr>
            <p:ph type="title"/>
          </p:nvPr>
        </p:nvSpPr>
        <p:spPr/>
        <p:txBody>
          <a:bodyPr/>
          <a:lstStyle/>
          <a:p>
            <a:r>
              <a:rPr lang="en-US" dirty="0"/>
              <a:t>ML</a:t>
            </a:r>
            <a:endParaRPr lang="it-IT" dirty="0"/>
          </a:p>
        </p:txBody>
      </p:sp>
      <p:sp>
        <p:nvSpPr>
          <p:cNvPr id="3" name="Content Placeholder 2">
            <a:extLst>
              <a:ext uri="{FF2B5EF4-FFF2-40B4-BE49-F238E27FC236}">
                <a16:creationId xmlns:a16="http://schemas.microsoft.com/office/drawing/2014/main" id="{1362D7B8-2AA4-C60E-6405-F5D27C45099A}"/>
              </a:ext>
            </a:extLst>
          </p:cNvPr>
          <p:cNvSpPr>
            <a:spLocks noGrp="1"/>
          </p:cNvSpPr>
          <p:nvPr>
            <p:ph idx="1"/>
          </p:nvPr>
        </p:nvSpPr>
        <p:spPr>
          <a:xfrm>
            <a:off x="838200" y="1825625"/>
            <a:ext cx="6208974" cy="4351338"/>
          </a:xfrm>
        </p:spPr>
        <p:txBody>
          <a:bodyPr>
            <a:normAutofit fontScale="32500" lnSpcReduction="20000"/>
          </a:bodyPr>
          <a:lstStyle/>
          <a:p>
            <a:r>
              <a:rPr lang="en-US" b="1" dirty="0"/>
              <a:t>Machine learning </a:t>
            </a:r>
            <a:r>
              <a:rPr lang="en-US" dirty="0"/>
              <a:t>is a branch of artificial intelligence (AI) and computer science which focuses on the use of data and algorithms to imitate the way that humans learn, gradually improving its accuracy.</a:t>
            </a:r>
          </a:p>
          <a:p>
            <a:r>
              <a:rPr lang="en-US" dirty="0"/>
              <a:t>What does Learning mean? Short answer-&gt; weight of our parameter or estimator</a:t>
            </a:r>
          </a:p>
          <a:p>
            <a:pPr marL="0" indent="0">
              <a:buNone/>
            </a:pPr>
            <a:r>
              <a:rPr lang="en-US" dirty="0"/>
              <a:t> Type of learning</a:t>
            </a:r>
          </a:p>
          <a:p>
            <a:r>
              <a:rPr lang="en-US" b="1" dirty="0"/>
              <a:t>Supervised machine learning            </a:t>
            </a:r>
          </a:p>
          <a:p>
            <a:r>
              <a:rPr lang="en-US" dirty="0"/>
              <a:t>Supervised learning, is defined by its use of labeled datasets to train algorithms to classify data or predict outcomes accurately. As input data is fed into the model, the model adjusts its weights until it has been fitted appropriately. This occurs as part of the cross validation process to ensure that the model avoids overfitting or underfitting. Some methods used in supervised learning include neural networks, linear regression, logistic regression, random forest, and support vector machine (SVM).</a:t>
            </a:r>
          </a:p>
          <a:p>
            <a:r>
              <a:rPr lang="en-US" b="1" dirty="0"/>
              <a:t>Unsupervised machine learning</a:t>
            </a:r>
          </a:p>
          <a:p>
            <a:r>
              <a:rPr lang="en-US" dirty="0"/>
              <a:t>Unsupervised learning, uses machine learning algorithms to analyze and cluster unlabeled datasets. These algorithms discover hidden patterns or data groupings without the need for human intervention. This method’s ability to discover similarities and differences in information make it ideal for exploratory data analysis, cross-selling strategies, customer segmentation, and image and pattern recognition. It’s also used to reduce the number of features in a model through the process of dimensionality reduction. Principal component analysis (PCA) and singular value decomposition (SVD) are two common approaches for this. Other algorithms used in unsupervised learning include neural networks, k-means clustering, and probabilistic clustering methods.</a:t>
            </a:r>
          </a:p>
          <a:p>
            <a:r>
              <a:rPr lang="en-US" b="1" dirty="0"/>
              <a:t>Semi-supervised learning </a:t>
            </a:r>
          </a:p>
          <a:p>
            <a:r>
              <a:rPr lang="en-US" dirty="0"/>
              <a:t>Semi-supervised learning offers a happy medium between supervised and unsupervised learning. During training, it uses a smaller labeled data set to guide classification and feature extraction from a larger, unlabeled data set. Semi-supervised learning can solve the problem of not having enough labeled data for a supervised learning algorithm. It also helps if it’s too costly to label enough data. </a:t>
            </a:r>
          </a:p>
          <a:p>
            <a:r>
              <a:rPr lang="en-US" b="1" dirty="0"/>
              <a:t>Reinforcement machine learning</a:t>
            </a:r>
          </a:p>
          <a:p>
            <a:r>
              <a:rPr lang="en-US" dirty="0"/>
              <a:t>Reinforcement machine learning is a machine learning model that is similar to supervised learning, but the algorithm isn’t trained using sample data. This model learns as it goes by using trial and error. A sequence of successful outcomes will be reinforced to develop the best recommendation or policy for a given problem.</a:t>
            </a:r>
          </a:p>
          <a:p>
            <a:endParaRPr lang="en-US" dirty="0"/>
          </a:p>
        </p:txBody>
      </p:sp>
      <p:pic>
        <p:nvPicPr>
          <p:cNvPr id="5" name="Picture 4">
            <a:extLst>
              <a:ext uri="{FF2B5EF4-FFF2-40B4-BE49-F238E27FC236}">
                <a16:creationId xmlns:a16="http://schemas.microsoft.com/office/drawing/2014/main" id="{2EB2E16C-7241-CCFC-1D0E-0D39C1CE9EA7}"/>
              </a:ext>
            </a:extLst>
          </p:cNvPr>
          <p:cNvPicPr>
            <a:picLocks noChangeAspect="1"/>
          </p:cNvPicPr>
          <p:nvPr/>
        </p:nvPicPr>
        <p:blipFill>
          <a:blip r:embed="rId2"/>
          <a:stretch>
            <a:fillRect/>
          </a:stretch>
        </p:blipFill>
        <p:spPr>
          <a:xfrm>
            <a:off x="7047174" y="1602557"/>
            <a:ext cx="4202931" cy="3884267"/>
          </a:xfrm>
          <a:prstGeom prst="rect">
            <a:avLst/>
          </a:prstGeom>
        </p:spPr>
      </p:pic>
    </p:spTree>
    <p:extLst>
      <p:ext uri="{BB962C8B-B14F-4D97-AF65-F5344CB8AC3E}">
        <p14:creationId xmlns:p14="http://schemas.microsoft.com/office/powerpoint/2010/main" val="241658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B92B-6438-3267-C93E-CE5CB54C8148}"/>
              </a:ext>
            </a:extLst>
          </p:cNvPr>
          <p:cNvSpPr>
            <a:spLocks noGrp="1"/>
          </p:cNvSpPr>
          <p:nvPr>
            <p:ph type="title"/>
          </p:nvPr>
        </p:nvSpPr>
        <p:spPr/>
        <p:txBody>
          <a:bodyPr/>
          <a:lstStyle/>
          <a:p>
            <a:r>
              <a:rPr lang="en-US" dirty="0"/>
              <a:t>Output:</a:t>
            </a:r>
            <a:endParaRPr lang="it-IT" dirty="0"/>
          </a:p>
        </p:txBody>
      </p:sp>
      <p:sp>
        <p:nvSpPr>
          <p:cNvPr id="3" name="Content Placeholder 2">
            <a:extLst>
              <a:ext uri="{FF2B5EF4-FFF2-40B4-BE49-F238E27FC236}">
                <a16:creationId xmlns:a16="http://schemas.microsoft.com/office/drawing/2014/main" id="{1ABCCDD6-22F6-7625-82C6-5812DD24EA2C}"/>
              </a:ext>
            </a:extLst>
          </p:cNvPr>
          <p:cNvSpPr>
            <a:spLocks noGrp="1"/>
          </p:cNvSpPr>
          <p:nvPr>
            <p:ph idx="1"/>
          </p:nvPr>
        </p:nvSpPr>
        <p:spPr/>
        <p:txBody>
          <a:bodyPr>
            <a:normAutofit fontScale="92500"/>
          </a:bodyPr>
          <a:lstStyle/>
          <a:p>
            <a:r>
              <a:rPr lang="en-US" i="1" dirty="0"/>
              <a:t>Classification</a:t>
            </a:r>
            <a:r>
              <a:rPr lang="en-US" dirty="0"/>
              <a:t>: The objective of this task is to determine which category the input belongs to. E.g. Default vs Non Default classification</a:t>
            </a:r>
          </a:p>
          <a:p>
            <a:r>
              <a:rPr lang="en-US" i="1" dirty="0"/>
              <a:t>Regression</a:t>
            </a:r>
            <a:r>
              <a:rPr lang="en-US" dirty="0"/>
              <a:t>: the goal is to model the relationship between a numerical output and a number of inputs. The difference between regression and classification is the format of the output (continuous vs discrete and how we measure performance).</a:t>
            </a:r>
          </a:p>
          <a:p>
            <a:r>
              <a:rPr lang="en-US" i="1" dirty="0"/>
              <a:t>Prediction</a:t>
            </a:r>
            <a:r>
              <a:rPr lang="en-US" dirty="0"/>
              <a:t>: Prediction is a special type of regression in which the objective is to foresee the future values of a given time series (no outcome specify).</a:t>
            </a:r>
          </a:p>
          <a:p>
            <a:r>
              <a:rPr lang="en-US" i="1" dirty="0"/>
              <a:t>Clustering</a:t>
            </a:r>
            <a:r>
              <a:rPr lang="en-US" dirty="0"/>
              <a:t>: The target of clustering is to divide the input dataset into clusters.</a:t>
            </a:r>
            <a:endParaRPr lang="it-IT" dirty="0"/>
          </a:p>
        </p:txBody>
      </p:sp>
    </p:spTree>
    <p:extLst>
      <p:ext uri="{BB962C8B-B14F-4D97-AF65-F5344CB8AC3E}">
        <p14:creationId xmlns:p14="http://schemas.microsoft.com/office/powerpoint/2010/main" val="222571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28B1-3335-7356-0854-B52239E11B36}"/>
              </a:ext>
            </a:extLst>
          </p:cNvPr>
          <p:cNvSpPr>
            <a:spLocks noGrp="1"/>
          </p:cNvSpPr>
          <p:nvPr>
            <p:ph type="title"/>
          </p:nvPr>
        </p:nvSpPr>
        <p:spPr/>
        <p:txBody>
          <a:bodyPr/>
          <a:lstStyle/>
          <a:p>
            <a:r>
              <a:rPr lang="en-US" dirty="0"/>
              <a:t>How it Works</a:t>
            </a:r>
            <a:endParaRPr lang="it-IT" dirty="0"/>
          </a:p>
        </p:txBody>
      </p:sp>
      <p:sp>
        <p:nvSpPr>
          <p:cNvPr id="3" name="Content Placeholder 2">
            <a:extLst>
              <a:ext uri="{FF2B5EF4-FFF2-40B4-BE49-F238E27FC236}">
                <a16:creationId xmlns:a16="http://schemas.microsoft.com/office/drawing/2014/main" id="{58789323-BD29-E745-1EBD-9C2352332EF6}"/>
              </a:ext>
            </a:extLst>
          </p:cNvPr>
          <p:cNvSpPr>
            <a:spLocks noGrp="1"/>
          </p:cNvSpPr>
          <p:nvPr>
            <p:ph idx="1"/>
          </p:nvPr>
        </p:nvSpPr>
        <p:spPr/>
        <p:txBody>
          <a:bodyPr>
            <a:normAutofit fontScale="92500" lnSpcReduction="10000"/>
          </a:bodyPr>
          <a:lstStyle/>
          <a:p>
            <a:pPr>
              <a:buFont typeface="+mj-lt"/>
              <a:buAutoNum type="arabicPeriod"/>
            </a:pPr>
            <a:r>
              <a:rPr lang="en-US" dirty="0"/>
              <a:t> </a:t>
            </a:r>
            <a:r>
              <a:rPr lang="en-US" i="1" dirty="0"/>
              <a:t>Decision Process</a:t>
            </a:r>
            <a:r>
              <a:rPr lang="en-US" dirty="0"/>
              <a:t>: In general, machine learning algorithms are used to make a prediction or classification. Based on some input data, which can be labeled or unlabeled, your algorithm will produce an estimate about a pattern in the data.</a:t>
            </a:r>
          </a:p>
          <a:p>
            <a:pPr>
              <a:buFont typeface="+mj-lt"/>
              <a:buAutoNum type="arabicPeriod"/>
            </a:pPr>
            <a:r>
              <a:rPr lang="en-US" i="1" dirty="0"/>
              <a:t>An Error Function: </a:t>
            </a:r>
            <a:r>
              <a:rPr lang="en-US" dirty="0"/>
              <a:t>An error function evaluates the prediction of the model. If there are known examples, an error function can make a comparison to assess the accuracy of the model.</a:t>
            </a:r>
          </a:p>
          <a:p>
            <a:pPr>
              <a:buFont typeface="+mj-lt"/>
              <a:buAutoNum type="arabicPeriod"/>
            </a:pPr>
            <a:r>
              <a:rPr lang="en-US" i="1" dirty="0"/>
              <a:t>A Model Optimization Process</a:t>
            </a:r>
            <a:r>
              <a:rPr lang="en-US" dirty="0"/>
              <a:t>: If the model can fit better to the data points in the training set, then weights are adjusted to reduce the discrepancy between the known example and the model estimate. The algorithm will repeat this “evaluate and optimize” process, updating weights autonomously until a threshold of accuracy has been met.  </a:t>
            </a:r>
          </a:p>
          <a:p>
            <a:endParaRPr lang="it-IT" dirty="0"/>
          </a:p>
        </p:txBody>
      </p:sp>
    </p:spTree>
    <p:extLst>
      <p:ext uri="{BB962C8B-B14F-4D97-AF65-F5344CB8AC3E}">
        <p14:creationId xmlns:p14="http://schemas.microsoft.com/office/powerpoint/2010/main" val="156908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EFE65-1E57-ED93-34CC-7230D82E013F}"/>
              </a:ext>
            </a:extLst>
          </p:cNvPr>
          <p:cNvSpPr>
            <a:spLocks noGrp="1"/>
          </p:cNvSpPr>
          <p:nvPr>
            <p:ph idx="1"/>
          </p:nvPr>
        </p:nvSpPr>
        <p:spPr/>
        <p:txBody>
          <a:bodyPr>
            <a:normAutofit fontScale="55000" lnSpcReduction="20000"/>
          </a:bodyPr>
          <a:lstStyle/>
          <a:p>
            <a:pPr>
              <a:buFont typeface="Arial" panose="020B0604020202020204" pitchFamily="34" charset="0"/>
              <a:buChar char="•"/>
            </a:pPr>
            <a:r>
              <a:rPr lang="en-US" b="1" dirty="0"/>
              <a:t>Linear regression:</a:t>
            </a:r>
            <a:r>
              <a:rPr lang="en-US" dirty="0"/>
              <a:t> This algorithm is used to predict numerical values, based on a linear relationship between different values. For example, the technique could be used to predict house prices based on historical data for the area.</a:t>
            </a:r>
          </a:p>
          <a:p>
            <a:pPr>
              <a:buFont typeface="Arial" panose="020B0604020202020204" pitchFamily="34" charset="0"/>
              <a:buChar char="•"/>
            </a:pPr>
            <a:r>
              <a:rPr lang="en-US" b="1" dirty="0"/>
              <a:t>Logistic regression:</a:t>
            </a:r>
            <a:r>
              <a:rPr lang="en-US" dirty="0"/>
              <a:t> This supervised learning algorithm makes predictions for categorical response variables, such </a:t>
            </a:r>
            <a:r>
              <a:rPr lang="en-US" dirty="0" err="1"/>
              <a:t>as“yes</a:t>
            </a:r>
            <a:r>
              <a:rPr lang="en-US" dirty="0"/>
              <a:t>/no” answers to questions. It can be used for applications such as classifying spam and quality control on a production line.</a:t>
            </a:r>
          </a:p>
          <a:p>
            <a:pPr>
              <a:buFont typeface="Arial" panose="020B0604020202020204" pitchFamily="34" charset="0"/>
              <a:buChar char="•"/>
            </a:pPr>
            <a:r>
              <a:rPr lang="en-US" b="1" dirty="0"/>
              <a:t>Clustering:</a:t>
            </a:r>
            <a:r>
              <a:rPr lang="en-US" dirty="0"/>
              <a:t> Using unsupervised learning, clustering algorithms can identify patterns in data so that it can be grouped. Computers can help data scientists by identifying differences between data items that humans have overlooked.</a:t>
            </a:r>
          </a:p>
          <a:p>
            <a:pPr>
              <a:buFont typeface="Arial" panose="020B0604020202020204" pitchFamily="34" charset="0"/>
              <a:buChar char="•"/>
            </a:pPr>
            <a:r>
              <a:rPr lang="en-US" b="1" dirty="0"/>
              <a:t>Decision trees:</a:t>
            </a:r>
            <a:r>
              <a:rPr lang="en-US" dirty="0"/>
              <a:t> Decision trees can be used for both predicting numerical values (regression) and classifying data into categories. Decision trees use a branching sequence of linked decisions that can be represented with a tree diagram. One of the advantages of decision trees is that they are easy to validate and audit, unlike the black box of the neural network.</a:t>
            </a:r>
          </a:p>
          <a:p>
            <a:pPr>
              <a:buFont typeface="Arial" panose="020B0604020202020204" pitchFamily="34" charset="0"/>
              <a:buChar char="•"/>
            </a:pPr>
            <a:r>
              <a:rPr lang="en-US" b="1" dirty="0"/>
              <a:t>Random forests:</a:t>
            </a:r>
            <a:r>
              <a:rPr lang="en-US" dirty="0"/>
              <a:t> In a random forest, the machine learning algorithm predicts a value or category by combining the results from a number of decision trees.</a:t>
            </a:r>
          </a:p>
          <a:p>
            <a:r>
              <a:rPr lang="en-US" b="1" dirty="0"/>
              <a:t>Neural networks:</a:t>
            </a:r>
            <a:r>
              <a:rPr lang="en-US" dirty="0"/>
              <a:t> Neural networks simulate the way the human brain works, with a huge number of linked processing nodes. Neural networks are good at recognizing patterns and play an important role in applications including natural language translation, image recognition, speech recognition, and image creation. (DL is NN with multiple Networks)</a:t>
            </a:r>
          </a:p>
          <a:p>
            <a:endParaRPr lang="it-IT" dirty="0"/>
          </a:p>
        </p:txBody>
      </p:sp>
      <p:sp>
        <p:nvSpPr>
          <p:cNvPr id="4" name="Title 1">
            <a:extLst>
              <a:ext uri="{FF2B5EF4-FFF2-40B4-BE49-F238E27FC236}">
                <a16:creationId xmlns:a16="http://schemas.microsoft.com/office/drawing/2014/main" id="{991345BC-9673-587D-258D-8FF97486FBF2}"/>
              </a:ext>
            </a:extLst>
          </p:cNvPr>
          <p:cNvSpPr>
            <a:spLocks noGrp="1"/>
          </p:cNvSpPr>
          <p:nvPr>
            <p:ph type="title"/>
          </p:nvPr>
        </p:nvSpPr>
        <p:spPr>
          <a:xfrm>
            <a:off x="838200" y="365125"/>
            <a:ext cx="10515600" cy="1325563"/>
          </a:xfrm>
        </p:spPr>
        <p:txBody>
          <a:bodyPr/>
          <a:lstStyle/>
          <a:p>
            <a:r>
              <a:rPr lang="en-US" dirty="0"/>
              <a:t>Example</a:t>
            </a:r>
            <a:endParaRPr lang="it-IT" dirty="0"/>
          </a:p>
        </p:txBody>
      </p:sp>
    </p:spTree>
    <p:extLst>
      <p:ext uri="{BB962C8B-B14F-4D97-AF65-F5344CB8AC3E}">
        <p14:creationId xmlns:p14="http://schemas.microsoft.com/office/powerpoint/2010/main" val="413089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1BFD-A113-5709-6BCB-F5E341C64C5A}"/>
              </a:ext>
            </a:extLst>
          </p:cNvPr>
          <p:cNvSpPr>
            <a:spLocks noGrp="1"/>
          </p:cNvSpPr>
          <p:nvPr>
            <p:ph type="title"/>
          </p:nvPr>
        </p:nvSpPr>
        <p:spPr/>
        <p:txBody>
          <a:bodyPr/>
          <a:lstStyle/>
          <a:p>
            <a:r>
              <a:rPr lang="en-US" dirty="0"/>
              <a:t>NLP</a:t>
            </a:r>
            <a:endParaRPr lang="it-IT" dirty="0"/>
          </a:p>
        </p:txBody>
      </p:sp>
      <p:sp>
        <p:nvSpPr>
          <p:cNvPr id="3" name="Content Placeholder 2">
            <a:extLst>
              <a:ext uri="{FF2B5EF4-FFF2-40B4-BE49-F238E27FC236}">
                <a16:creationId xmlns:a16="http://schemas.microsoft.com/office/drawing/2014/main" id="{2C933692-718B-3D60-EDF2-E829562349D4}"/>
              </a:ext>
            </a:extLst>
          </p:cNvPr>
          <p:cNvSpPr>
            <a:spLocks noGrp="1"/>
          </p:cNvSpPr>
          <p:nvPr>
            <p:ph idx="1"/>
          </p:nvPr>
        </p:nvSpPr>
        <p:spPr>
          <a:xfrm>
            <a:off x="838200" y="1825625"/>
            <a:ext cx="3977640" cy="4351338"/>
          </a:xfrm>
        </p:spPr>
        <p:txBody>
          <a:bodyPr>
            <a:normAutofit fontScale="77500" lnSpcReduction="20000"/>
          </a:bodyPr>
          <a:lstStyle/>
          <a:p>
            <a:r>
              <a:rPr lang="en-US" dirty="0"/>
              <a:t>Natural language processing (NLP) is a subfield of artificial intelligence and computer science that focuses on the tokenization of data – the parsing of human language into its elemental pieces. By combining computational linguistics with statistical machine learning techniques and deep learning models, NLP enables computers to process human language in the form of text or voice data. </a:t>
            </a:r>
            <a:endParaRPr lang="it-IT" dirty="0"/>
          </a:p>
        </p:txBody>
      </p:sp>
      <p:pic>
        <p:nvPicPr>
          <p:cNvPr id="5" name="Picture 4">
            <a:extLst>
              <a:ext uri="{FF2B5EF4-FFF2-40B4-BE49-F238E27FC236}">
                <a16:creationId xmlns:a16="http://schemas.microsoft.com/office/drawing/2014/main" id="{4C698930-B2C2-7909-A8E2-05C870629D29}"/>
              </a:ext>
            </a:extLst>
          </p:cNvPr>
          <p:cNvPicPr>
            <a:picLocks noChangeAspect="1"/>
          </p:cNvPicPr>
          <p:nvPr/>
        </p:nvPicPr>
        <p:blipFill>
          <a:blip r:embed="rId2"/>
          <a:stretch>
            <a:fillRect/>
          </a:stretch>
        </p:blipFill>
        <p:spPr>
          <a:xfrm>
            <a:off x="4860997" y="1825625"/>
            <a:ext cx="6492803" cy="3299746"/>
          </a:xfrm>
          <a:prstGeom prst="rect">
            <a:avLst/>
          </a:prstGeom>
        </p:spPr>
      </p:pic>
    </p:spTree>
    <p:extLst>
      <p:ext uri="{BB962C8B-B14F-4D97-AF65-F5344CB8AC3E}">
        <p14:creationId xmlns:p14="http://schemas.microsoft.com/office/powerpoint/2010/main" val="391852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59B0-5FFF-4A1A-995C-9A6E2380615D}"/>
              </a:ext>
            </a:extLst>
          </p:cNvPr>
          <p:cNvSpPr>
            <a:spLocks noGrp="1"/>
          </p:cNvSpPr>
          <p:nvPr>
            <p:ph type="title"/>
          </p:nvPr>
        </p:nvSpPr>
        <p:spPr/>
        <p:txBody>
          <a:bodyPr/>
          <a:lstStyle/>
          <a:p>
            <a:r>
              <a:rPr lang="en-US" dirty="0"/>
              <a:t>HOW IT WORKS</a:t>
            </a:r>
            <a:endParaRPr lang="it-IT" dirty="0"/>
          </a:p>
        </p:txBody>
      </p:sp>
      <p:sp>
        <p:nvSpPr>
          <p:cNvPr id="3" name="Content Placeholder 2">
            <a:extLst>
              <a:ext uri="{FF2B5EF4-FFF2-40B4-BE49-F238E27FC236}">
                <a16:creationId xmlns:a16="http://schemas.microsoft.com/office/drawing/2014/main" id="{12696A42-F174-F716-0F5C-EE49E0C38F96}"/>
              </a:ext>
            </a:extLst>
          </p:cNvPr>
          <p:cNvSpPr>
            <a:spLocks noGrp="1"/>
          </p:cNvSpPr>
          <p:nvPr>
            <p:ph idx="1"/>
          </p:nvPr>
        </p:nvSpPr>
        <p:spPr>
          <a:xfrm>
            <a:off x="838200" y="1825625"/>
            <a:ext cx="4926496" cy="4351338"/>
          </a:xfrm>
        </p:spPr>
        <p:txBody>
          <a:bodyPr>
            <a:normAutofit fontScale="55000" lnSpcReduction="20000"/>
          </a:bodyPr>
          <a:lstStyle/>
          <a:p>
            <a:r>
              <a:rPr lang="en-US" b="1" dirty="0"/>
              <a:t>Tokenization </a:t>
            </a:r>
          </a:p>
          <a:p>
            <a:r>
              <a:rPr lang="en-US" b="0" dirty="0">
                <a:effectLst/>
              </a:rPr>
              <a:t>Also called word segmentation, tokenization is one of the simplest and most important techniques involved in NLP. </a:t>
            </a:r>
            <a:endParaRPr lang="en-US" dirty="0"/>
          </a:p>
          <a:p>
            <a:r>
              <a:rPr lang="en-US" b="0" dirty="0">
                <a:effectLst/>
              </a:rPr>
              <a:t>It’s a crucial preprocessing step in which a long string of text is broken down into smaller units called tokens. Tokens include words, characters, and </a:t>
            </a:r>
            <a:r>
              <a:rPr lang="en-US" b="0" dirty="0" err="1">
                <a:effectLst/>
              </a:rPr>
              <a:t>subwords</a:t>
            </a:r>
            <a:r>
              <a:rPr lang="en-US" b="0" dirty="0">
                <a:effectLst/>
              </a:rPr>
              <a:t>. They are the building blocks of natural language processing, and most NLP models process raw text on the token level.</a:t>
            </a:r>
          </a:p>
          <a:p>
            <a:r>
              <a:rPr lang="en-US" b="1" dirty="0"/>
              <a:t>Stemming &amp; lemmatization</a:t>
            </a:r>
          </a:p>
          <a:p>
            <a:r>
              <a:rPr lang="en-US" b="0" dirty="0">
                <a:effectLst/>
              </a:rPr>
              <a:t>After tokenization, the next preprocessing step is either stemming or lemmatization. These techniques generate the root word from the different existing variations of a word. </a:t>
            </a:r>
            <a:endParaRPr lang="en-US" dirty="0"/>
          </a:p>
          <a:p>
            <a:r>
              <a:rPr lang="en-US" b="0" dirty="0">
                <a:effectLst/>
              </a:rPr>
              <a:t>Stemming and lemmatization are two different ways to try to identify a root word. Stemming works by removing the end of a word. This NLP  technique may or may not work depending on the word. For example, it would work on “sticks,” but not “unstick” or “stuck.” </a:t>
            </a:r>
            <a:endParaRPr lang="en-US" dirty="0"/>
          </a:p>
          <a:p>
            <a:r>
              <a:rPr lang="en-US" b="0" dirty="0">
                <a:effectLst/>
              </a:rPr>
              <a:t>Lemmatization is a more sophisticated technique that uses morphological analysis to find the base form of a word, also called a lemma. </a:t>
            </a:r>
          </a:p>
          <a:p>
            <a:endParaRPr lang="en-US" dirty="0"/>
          </a:p>
          <a:p>
            <a:endParaRPr lang="en-US" dirty="0"/>
          </a:p>
          <a:p>
            <a:pPr marL="0" indent="0">
              <a:buNone/>
            </a:pPr>
            <a:endParaRPr lang="it-IT" dirty="0"/>
          </a:p>
        </p:txBody>
      </p:sp>
      <p:pic>
        <p:nvPicPr>
          <p:cNvPr id="5" name="Picture 4">
            <a:extLst>
              <a:ext uri="{FF2B5EF4-FFF2-40B4-BE49-F238E27FC236}">
                <a16:creationId xmlns:a16="http://schemas.microsoft.com/office/drawing/2014/main" id="{A5D67499-ABB3-3604-29D1-147A04DEE138}"/>
              </a:ext>
            </a:extLst>
          </p:cNvPr>
          <p:cNvPicPr>
            <a:picLocks noChangeAspect="1"/>
          </p:cNvPicPr>
          <p:nvPr/>
        </p:nvPicPr>
        <p:blipFill>
          <a:blip r:embed="rId2"/>
          <a:stretch>
            <a:fillRect/>
          </a:stretch>
        </p:blipFill>
        <p:spPr>
          <a:xfrm>
            <a:off x="5922293" y="2032241"/>
            <a:ext cx="5852667" cy="3208298"/>
          </a:xfrm>
          <a:prstGeom prst="rect">
            <a:avLst/>
          </a:prstGeom>
        </p:spPr>
      </p:pic>
    </p:spTree>
    <p:extLst>
      <p:ext uri="{BB962C8B-B14F-4D97-AF65-F5344CB8AC3E}">
        <p14:creationId xmlns:p14="http://schemas.microsoft.com/office/powerpoint/2010/main" val="2924924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2550</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ML, AI, NLP </vt:lpstr>
      <vt:lpstr>Outline</vt:lpstr>
      <vt:lpstr>AI</vt:lpstr>
      <vt:lpstr>ML</vt:lpstr>
      <vt:lpstr>Output:</vt:lpstr>
      <vt:lpstr>How it Works</vt:lpstr>
      <vt:lpstr>Example</vt:lpstr>
      <vt:lpstr>NLP</vt:lpstr>
      <vt:lpstr>HOW IT WORKS</vt:lpstr>
      <vt:lpstr>PowerPoint Presentation</vt:lpstr>
      <vt:lpstr>PowerPoint Presentation</vt:lpstr>
      <vt:lpstr>LLM </vt:lpstr>
      <vt:lpstr>PowerPoint Presentation</vt:lpstr>
      <vt:lpstr>Goals and structure</vt:lpstr>
      <vt:lpstr>Bonus (transformer)</vt:lpstr>
      <vt:lpstr>Multimodal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AI, NLP </dc:title>
  <dc:creator>Nicola Tommasini</dc:creator>
  <cp:lastModifiedBy>Nicola Tommasini</cp:lastModifiedBy>
  <cp:revision>2</cp:revision>
  <dcterms:created xsi:type="dcterms:W3CDTF">2023-07-16T17:56:31Z</dcterms:created>
  <dcterms:modified xsi:type="dcterms:W3CDTF">2023-07-16T19:53:34Z</dcterms:modified>
</cp:coreProperties>
</file>