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5" r:id="rId2"/>
    <p:sldId id="264" r:id="rId3"/>
    <p:sldId id="257" r:id="rId4"/>
    <p:sldId id="266" r:id="rId5"/>
    <p:sldId id="260" r:id="rId6"/>
    <p:sldId id="267" r:id="rId7"/>
    <p:sldId id="262" r:id="rId8"/>
    <p:sldId id="268" r:id="rId9"/>
    <p:sldId id="26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e C" userId="7630fe3f9be8765a" providerId="LiveId" clId="{2BDE398E-8E14-436D-B481-380943A02455}"/>
    <pc:docChg chg="custSel modSld">
      <pc:chgData name="Nicolae C" userId="7630fe3f9be8765a" providerId="LiveId" clId="{2BDE398E-8E14-436D-B481-380943A02455}" dt="2024-02-11T00:44:19.289" v="0" actId="478"/>
      <pc:docMkLst>
        <pc:docMk/>
      </pc:docMkLst>
      <pc:sldChg chg="delSp mod">
        <pc:chgData name="Nicolae C" userId="7630fe3f9be8765a" providerId="LiveId" clId="{2BDE398E-8E14-436D-B481-380943A02455}" dt="2024-02-11T00:44:19.289" v="0" actId="478"/>
        <pc:sldMkLst>
          <pc:docMk/>
          <pc:sldMk cId="82139927" sldId="265"/>
        </pc:sldMkLst>
        <pc:spChg chg="del">
          <ac:chgData name="Nicolae C" userId="7630fe3f9be8765a" providerId="LiveId" clId="{2BDE398E-8E14-436D-B481-380943A02455}" dt="2024-02-11T00:44:19.289" v="0" actId="478"/>
          <ac:spMkLst>
            <pc:docMk/>
            <pc:sldMk cId="82139927" sldId="265"/>
            <ac:spMk id="10" creationId="{27C0CBEF-043E-485A-8EE4-3A5D1802E4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129562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275968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1836017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955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2200619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1522477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3636921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3584711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o-M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18635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31291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389503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406383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143304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39469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232258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298360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21482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92C4-FE36-40FB-A7E7-0CC78C6ACC60}" type="datetimeFigureOut">
              <a:rPr lang="ro-MD" smtClean="0"/>
              <a:t>11.02.2024</a:t>
            </a:fld>
            <a:endParaRPr lang="ro-M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M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D77A-6AC1-4730-B9AA-07DCC5D60900}" type="slidenum">
              <a:rPr lang="ro-MD" smtClean="0"/>
              <a:t>‹#›</a:t>
            </a:fld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69221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0E58F67A-C71A-404A-BA04-D313623D0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7" y="2395584"/>
            <a:ext cx="7529170" cy="4234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u 1">
            <a:extLst>
              <a:ext uri="{FF2B5EF4-FFF2-40B4-BE49-F238E27FC236}">
                <a16:creationId xmlns:a16="http://schemas.microsoft.com/office/drawing/2014/main" id="{E557B3D7-CA2D-4E94-B825-60A73D40A173}"/>
              </a:ext>
            </a:extLst>
          </p:cNvPr>
          <p:cNvSpPr txBox="1">
            <a:spLocks/>
          </p:cNvSpPr>
          <p:nvPr/>
        </p:nvSpPr>
        <p:spPr>
          <a:xfrm>
            <a:off x="3003644" y="746289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MD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Robot Arduino</a:t>
            </a:r>
            <a:endParaRPr lang="ro-MD" sz="5400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D21579B6-77B2-451C-8F58-C9CC843361E0}"/>
              </a:ext>
            </a:extLst>
          </p:cNvPr>
          <p:cNvSpPr/>
          <p:nvPr/>
        </p:nvSpPr>
        <p:spPr>
          <a:xfrm>
            <a:off x="7789170" y="5525656"/>
            <a:ext cx="6096000" cy="48154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40385" algn="just">
              <a:lnSpc>
                <a:spcPct val="115000"/>
              </a:lnSpc>
              <a:spcBef>
                <a:spcPts val="23200"/>
              </a:spcBef>
              <a:spcAft>
                <a:spcPts val="0"/>
              </a:spcAft>
            </a:pPr>
            <a:r>
              <a:rPr lang="ro-RO" sz="2400" b="1" dirty="0">
                <a:solidFill>
                  <a:schemeClr val="bg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Student</a:t>
            </a:r>
            <a:r>
              <a:rPr lang="en-US" sz="2400" b="1" dirty="0">
                <a:solidFill>
                  <a:schemeClr val="bg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: </a:t>
            </a:r>
            <a:r>
              <a:rPr lang="ro-RO" sz="2400" b="1" dirty="0">
                <a:solidFill>
                  <a:schemeClr val="bg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Ciobanu Nicolae</a:t>
            </a:r>
            <a:endParaRPr lang="ro-MD" sz="2400" b="1" dirty="0">
              <a:solidFill>
                <a:schemeClr val="bg1"/>
              </a:solidFill>
              <a:effectLst>
                <a:outerShdw blurRad="228600" algn="ctr" rotWithShape="0">
                  <a:prstClr val="black">
                    <a:alpha val="5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13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48FEDF2A-AAAA-4758-B22F-A776C4669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14" y="595993"/>
            <a:ext cx="5571130" cy="5336721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bg1">
                <a:lumMod val="95000"/>
                <a:lumOff val="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732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FEFEF74-329F-470D-B545-1820ECC8C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3" y="704849"/>
            <a:ext cx="3131820" cy="5088713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A0C92194-646B-40F3-8EAB-780636529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22" y="711109"/>
            <a:ext cx="4236720" cy="5082453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2966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D42F661-1109-470A-98A7-093EB1F2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rPr>
              <a:t>Arduino Uno</a:t>
            </a:r>
          </a:p>
        </p:txBody>
      </p: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D1B2F6C4-4156-4F97-8777-C3AAC22DD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04" y="2505909"/>
            <a:ext cx="5186596" cy="3598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Dreptunghi 5">
            <a:extLst>
              <a:ext uri="{FF2B5EF4-FFF2-40B4-BE49-F238E27FC236}">
                <a16:creationId xmlns:a16="http://schemas.microsoft.com/office/drawing/2014/main" id="{C3276CE5-5497-41F3-952D-DE833FCC265F}"/>
              </a:ext>
            </a:extLst>
          </p:cNvPr>
          <p:cNvSpPr/>
          <p:nvPr/>
        </p:nvSpPr>
        <p:spPr>
          <a:xfrm>
            <a:off x="6711509" y="3436620"/>
            <a:ext cx="473872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Arduino Uno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este o placă </a:t>
            </a:r>
            <a:r>
              <a:rPr lang="ro-MD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bazată pe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microcontroler</a:t>
            </a:r>
            <a:r>
              <a:rPr lang="ro-MD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programabilă cu costuri reduse, flexibilă și ușor de utilizat, care poate fi integrată într-o varietate de proiecte electronice.</a:t>
            </a:r>
          </a:p>
          <a:p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251703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DE87FBA-7496-4C03-B455-A28F0F25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626078"/>
          </a:xfrm>
        </p:spPr>
        <p:txBody>
          <a:bodyPr/>
          <a:lstStyle/>
          <a:p>
            <a:pPr algn="ctr"/>
            <a:r>
              <a:rPr lang="ro-MD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L298N Motor Driver</a:t>
            </a:r>
            <a:br>
              <a:rPr lang="ro-MD" dirty="0"/>
            </a:br>
            <a:endParaRPr lang="ro-MD" dirty="0"/>
          </a:p>
        </p:txBody>
      </p:sp>
      <p:pic>
        <p:nvPicPr>
          <p:cNvPr id="6" name="Substituent imagine 5">
            <a:extLst>
              <a:ext uri="{FF2B5EF4-FFF2-40B4-BE49-F238E27FC236}">
                <a16:creationId xmlns:a16="http://schemas.microsoft.com/office/drawing/2014/main" id="{3206C86E-1844-4F36-9584-1DED4C388F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" b="256"/>
          <a:stretch>
            <a:fillRect/>
          </a:stretch>
        </p:blipFill>
        <p:spPr>
          <a:xfrm>
            <a:off x="549942" y="3240387"/>
            <a:ext cx="4884766" cy="3240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Dreptunghi 9">
            <a:extLst>
              <a:ext uri="{FF2B5EF4-FFF2-40B4-BE49-F238E27FC236}">
                <a16:creationId xmlns:a16="http://schemas.microsoft.com/office/drawing/2014/main" id="{FF4E4C85-1458-4F85-B39B-0F3D308D8355}"/>
              </a:ext>
            </a:extLst>
          </p:cNvPr>
          <p:cNvSpPr/>
          <p:nvPr/>
        </p:nvSpPr>
        <p:spPr>
          <a:xfrm>
            <a:off x="7239521" y="2275228"/>
            <a:ext cx="4245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Pini de intrare a motorului A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folosiți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pentru a controla direcția de rotație a motorului A</a:t>
            </a:r>
            <a:endParaRPr lang="ro-MD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D16E92D6-D83A-4524-9CB9-29B8709015BC}"/>
              </a:ext>
            </a:extLst>
          </p:cNvPr>
          <p:cNvSpPr/>
          <p:nvPr/>
        </p:nvSpPr>
        <p:spPr>
          <a:xfrm>
            <a:off x="5938732" y="2275990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IN1 &amp; IN2   -</a:t>
            </a: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D31CA2DA-272A-4BB9-90E1-D2CB2AAFF535}"/>
              </a:ext>
            </a:extLst>
          </p:cNvPr>
          <p:cNvSpPr/>
          <p:nvPr/>
        </p:nvSpPr>
        <p:spPr>
          <a:xfrm>
            <a:off x="5938732" y="2977240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IN3 &amp; IN4   -</a:t>
            </a:r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4DEEB796-ABB9-4588-B63D-F252437F7366}"/>
              </a:ext>
            </a:extLst>
          </p:cNvPr>
          <p:cNvSpPr/>
          <p:nvPr/>
        </p:nvSpPr>
        <p:spPr>
          <a:xfrm>
            <a:off x="7239521" y="3019800"/>
            <a:ext cx="4272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Pini de intrare a motorului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B, folosiți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pentru a controla direcția de rotație a motorului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F359834D-6676-481A-8C1D-3A18C940330E}"/>
              </a:ext>
            </a:extLst>
          </p:cNvPr>
          <p:cNvSpPr/>
          <p:nvPr/>
        </p:nvSpPr>
        <p:spPr>
          <a:xfrm>
            <a:off x="6113885" y="3735920"/>
            <a:ext cx="1225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         -        </a:t>
            </a:r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E1763721-CDC5-478B-A944-8B1730F77634}"/>
              </a:ext>
            </a:extLst>
          </p:cNvPr>
          <p:cNvSpPr/>
          <p:nvPr/>
        </p:nvSpPr>
        <p:spPr>
          <a:xfrm>
            <a:off x="7243414" y="3737828"/>
            <a:ext cx="4233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Activează semnalul PWM pentru motorul A</a:t>
            </a:r>
            <a:endParaRPr lang="ro-MD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CC0DF7BF-4624-4985-A80B-9D0B234192DB}"/>
              </a:ext>
            </a:extLst>
          </p:cNvPr>
          <p:cNvSpPr/>
          <p:nvPr/>
        </p:nvSpPr>
        <p:spPr>
          <a:xfrm>
            <a:off x="7304288" y="4204910"/>
            <a:ext cx="2817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Pinii de ieșire ai motorului A</a:t>
            </a:r>
            <a:endParaRPr lang="ro-MD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Dreptunghi 19">
            <a:extLst>
              <a:ext uri="{FF2B5EF4-FFF2-40B4-BE49-F238E27FC236}">
                <a16:creationId xmlns:a16="http://schemas.microsoft.com/office/drawing/2014/main" id="{6CF6BE0F-48D4-4951-8E79-EA27C5E5BB3E}"/>
              </a:ext>
            </a:extLst>
          </p:cNvPr>
          <p:cNvSpPr/>
          <p:nvPr/>
        </p:nvSpPr>
        <p:spPr>
          <a:xfrm>
            <a:off x="5518064" y="4204910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OUT1 &amp; OUT2   -</a:t>
            </a:r>
          </a:p>
        </p:txBody>
      </p:sp>
      <p:sp>
        <p:nvSpPr>
          <p:cNvPr id="21" name="Dreptunghi 20">
            <a:extLst>
              <a:ext uri="{FF2B5EF4-FFF2-40B4-BE49-F238E27FC236}">
                <a16:creationId xmlns:a16="http://schemas.microsoft.com/office/drawing/2014/main" id="{2BC4F364-8BDF-404D-98D4-B978464A9C2E}"/>
              </a:ext>
            </a:extLst>
          </p:cNvPr>
          <p:cNvSpPr/>
          <p:nvPr/>
        </p:nvSpPr>
        <p:spPr>
          <a:xfrm>
            <a:off x="5518064" y="4605193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OUT3 &amp; OUT4   -</a:t>
            </a:r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6B0A70F6-DCA8-45D3-9F25-46CD5EC43310}"/>
              </a:ext>
            </a:extLst>
          </p:cNvPr>
          <p:cNvSpPr/>
          <p:nvPr/>
        </p:nvSpPr>
        <p:spPr>
          <a:xfrm>
            <a:off x="6142746" y="5017700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12V         -</a:t>
            </a:r>
          </a:p>
        </p:txBody>
      </p:sp>
      <p:sp>
        <p:nvSpPr>
          <p:cNvPr id="24" name="Dreptunghi 23">
            <a:extLst>
              <a:ext uri="{FF2B5EF4-FFF2-40B4-BE49-F238E27FC236}">
                <a16:creationId xmlns:a16="http://schemas.microsoft.com/office/drawing/2014/main" id="{8C571AA0-68FF-42FA-AAB2-EBA1D614F580}"/>
              </a:ext>
            </a:extLst>
          </p:cNvPr>
          <p:cNvSpPr/>
          <p:nvPr/>
        </p:nvSpPr>
        <p:spPr>
          <a:xfrm>
            <a:off x="7304287" y="5017700"/>
            <a:ext cx="4544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12V intrare de la </a:t>
            </a:r>
            <a:r>
              <a:rPr lang="en-US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sursa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alimentare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curent continuu</a:t>
            </a:r>
          </a:p>
        </p:txBody>
      </p:sp>
      <p:sp>
        <p:nvSpPr>
          <p:cNvPr id="25" name="Dreptunghi 24">
            <a:extLst>
              <a:ext uri="{FF2B5EF4-FFF2-40B4-BE49-F238E27FC236}">
                <a16:creationId xmlns:a16="http://schemas.microsoft.com/office/drawing/2014/main" id="{A094A7D5-8174-470C-ADC0-8DE29FB5891C}"/>
              </a:ext>
            </a:extLst>
          </p:cNvPr>
          <p:cNvSpPr/>
          <p:nvPr/>
        </p:nvSpPr>
        <p:spPr>
          <a:xfrm>
            <a:off x="6198433" y="5590527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5V          -</a:t>
            </a:r>
          </a:p>
        </p:txBody>
      </p:sp>
      <p:sp>
        <p:nvSpPr>
          <p:cNvPr id="26" name="Dreptunghi 25">
            <a:extLst>
              <a:ext uri="{FF2B5EF4-FFF2-40B4-BE49-F238E27FC236}">
                <a16:creationId xmlns:a16="http://schemas.microsoft.com/office/drawing/2014/main" id="{5F096715-A8A2-491D-9E6E-DD6B90B14E69}"/>
              </a:ext>
            </a:extLst>
          </p:cNvPr>
          <p:cNvSpPr/>
          <p:nvPr/>
        </p:nvSpPr>
        <p:spPr>
          <a:xfrm>
            <a:off x="7314444" y="5602645"/>
            <a:ext cx="5121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Furnizează energie pentru circuitele logice de comutare din interior</a:t>
            </a:r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FEA5AFBC-240F-4874-8C0C-527F894CD94F}"/>
              </a:ext>
            </a:extLst>
          </p:cNvPr>
          <p:cNvSpPr/>
          <p:nvPr/>
        </p:nvSpPr>
        <p:spPr>
          <a:xfrm>
            <a:off x="6110958" y="6172044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GND        -</a:t>
            </a:r>
          </a:p>
        </p:txBody>
      </p:sp>
      <p:sp>
        <p:nvSpPr>
          <p:cNvPr id="28" name="Dreptunghi 27">
            <a:extLst>
              <a:ext uri="{FF2B5EF4-FFF2-40B4-BE49-F238E27FC236}">
                <a16:creationId xmlns:a16="http://schemas.microsoft.com/office/drawing/2014/main" id="{78124CF5-9669-41E0-BB3A-3166D6435DFF}"/>
              </a:ext>
            </a:extLst>
          </p:cNvPr>
          <p:cNvSpPr/>
          <p:nvPr/>
        </p:nvSpPr>
        <p:spPr>
          <a:xfrm>
            <a:off x="7339178" y="6211370"/>
            <a:ext cx="1243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 pin</a:t>
            </a:r>
          </a:p>
        </p:txBody>
      </p:sp>
      <p:sp>
        <p:nvSpPr>
          <p:cNvPr id="29" name="Dreptunghi 28">
            <a:extLst>
              <a:ext uri="{FF2B5EF4-FFF2-40B4-BE49-F238E27FC236}">
                <a16:creationId xmlns:a16="http://schemas.microsoft.com/office/drawing/2014/main" id="{F17AA121-11B3-4C43-8303-F00ED4B79ABC}"/>
              </a:ext>
            </a:extLst>
          </p:cNvPr>
          <p:cNvSpPr/>
          <p:nvPr/>
        </p:nvSpPr>
        <p:spPr>
          <a:xfrm>
            <a:off x="7304287" y="4619179"/>
            <a:ext cx="2817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Pinii de ieșire ai motorului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C09D7D10-E17A-40CB-9066-1F1182B323A0}"/>
              </a:ext>
            </a:extLst>
          </p:cNvPr>
          <p:cNvSpPr/>
          <p:nvPr/>
        </p:nvSpPr>
        <p:spPr>
          <a:xfrm>
            <a:off x="558002" y="2183657"/>
            <a:ext cx="5265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Acest modul de driver de motor poate controla până la 4 motoare de curent continuu sau 2 motoare de curent continuu cu control direcțional și al vitezei.</a:t>
            </a:r>
          </a:p>
        </p:txBody>
      </p:sp>
    </p:spTree>
    <p:extLst>
      <p:ext uri="{BB962C8B-B14F-4D97-AF65-F5344CB8AC3E}">
        <p14:creationId xmlns:p14="http://schemas.microsoft.com/office/powerpoint/2010/main" val="330807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47FDB97-87C6-4460-83E5-54FFEF8E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6166"/>
            <a:ext cx="10355142" cy="1080938"/>
          </a:xfrm>
        </p:spPr>
        <p:txBody>
          <a:bodyPr/>
          <a:lstStyle/>
          <a:p>
            <a:pPr algn="ctr"/>
            <a:r>
              <a:rPr lang="ro-MD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rPr>
              <a:t>Caracteristici și specificații</a:t>
            </a:r>
            <a:br>
              <a:rPr lang="ro-MD" dirty="0"/>
            </a:br>
            <a:endParaRPr lang="ro-MD" dirty="0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2212EDA1-83FC-496E-9EAC-E8C411C72682}"/>
              </a:ext>
            </a:extLst>
          </p:cNvPr>
          <p:cNvSpPr/>
          <p:nvPr/>
        </p:nvSpPr>
        <p:spPr>
          <a:xfrm>
            <a:off x="647700" y="280957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de driver: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L298N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Tensiune de alimentare a motorului (maxim):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46V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Curent de alimentare a motorului (maxim):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2A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Tensiune logică: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5V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Tensiune driver: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5-35V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Curent driver: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2A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Curent logic: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0-36mA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Putere maximă (W):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25W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Controlarea direcției pentru fiecare motor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Radiator pentru o performanță mai bună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Indicator LED de pornire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850DE732-C5A1-4D44-B2D7-F71C1215E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2809577"/>
            <a:ext cx="5358765" cy="3314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649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6B8BC3-022F-41DB-BB4E-19438953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8" y="1033778"/>
            <a:ext cx="9613859" cy="1080940"/>
          </a:xfrm>
        </p:spPr>
        <p:txBody>
          <a:bodyPr/>
          <a:lstStyle/>
          <a:p>
            <a:pPr algn="ctr"/>
            <a:r>
              <a:rPr lang="ro-MD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rPr>
              <a:t>HC-05 - Bluetooth Module</a:t>
            </a:r>
            <a:br>
              <a:rPr lang="ro-MD" dirty="0"/>
            </a:br>
            <a:endParaRPr lang="ro-MD" dirty="0"/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C278DD5C-A629-49B8-8B08-DF6A8E8D0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" y="3086165"/>
            <a:ext cx="5834105" cy="3403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Dreptunghi 9">
            <a:extLst>
              <a:ext uri="{FF2B5EF4-FFF2-40B4-BE49-F238E27FC236}">
                <a16:creationId xmlns:a16="http://schemas.microsoft.com/office/drawing/2014/main" id="{E2000B06-EC50-47FA-A6B1-4369346DEDB8}"/>
              </a:ext>
            </a:extLst>
          </p:cNvPr>
          <p:cNvSpPr/>
          <p:nvPr/>
        </p:nvSpPr>
        <p:spPr>
          <a:xfrm>
            <a:off x="6936461" y="1987651"/>
            <a:ext cx="1349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b="1" dirty="0">
                <a:solidFill>
                  <a:srgbClr val="303030"/>
                </a:solidFill>
                <a:latin typeface="-apple-system"/>
              </a:rPr>
              <a:t> </a:t>
            </a:r>
            <a:r>
              <a:rPr lang="ro-MD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- </a:t>
            </a: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D9B3BB58-7851-481F-B18F-F8EF4D9A76D3}"/>
              </a:ext>
            </a:extLst>
          </p:cNvPr>
          <p:cNvSpPr/>
          <p:nvPr/>
        </p:nvSpPr>
        <p:spPr>
          <a:xfrm>
            <a:off x="6970141" y="2519544"/>
            <a:ext cx="888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Vcc </a:t>
            </a:r>
            <a:r>
              <a:rPr lang="ro-MD" b="1" dirty="0">
                <a:solidFill>
                  <a:srgbClr val="303030"/>
                </a:solidFill>
                <a:latin typeface="-apple-system"/>
              </a:rPr>
              <a:t>     </a:t>
            </a:r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4DA42E81-8CCD-41F1-BB3F-FF000FE8E398}"/>
              </a:ext>
            </a:extLst>
          </p:cNvPr>
          <p:cNvSpPr/>
          <p:nvPr/>
        </p:nvSpPr>
        <p:spPr>
          <a:xfrm>
            <a:off x="5934811" y="304433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 – </a:t>
            </a:r>
            <a:r>
              <a:rPr lang="ro-MD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Transmitter</a:t>
            </a:r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5" name="Dreptunghi 14">
            <a:extLst>
              <a:ext uri="{FF2B5EF4-FFF2-40B4-BE49-F238E27FC236}">
                <a16:creationId xmlns:a16="http://schemas.microsoft.com/office/drawing/2014/main" id="{1C49B176-29F2-47E2-BF93-A832E6A76C74}"/>
              </a:ext>
            </a:extLst>
          </p:cNvPr>
          <p:cNvSpPr/>
          <p:nvPr/>
        </p:nvSpPr>
        <p:spPr>
          <a:xfrm>
            <a:off x="6211187" y="3802882"/>
            <a:ext cx="165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RX – </a:t>
            </a:r>
            <a:r>
              <a:rPr lang="ro-MD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Receiver</a:t>
            </a:r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</a:t>
            </a:r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C0EFAEC8-852A-4BDE-9B15-0F1D1847C109}"/>
              </a:ext>
            </a:extLst>
          </p:cNvPr>
          <p:cNvSpPr/>
          <p:nvPr/>
        </p:nvSpPr>
        <p:spPr>
          <a:xfrm>
            <a:off x="7731829" y="2545790"/>
            <a:ext cx="467143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700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Aliment</a:t>
            </a:r>
            <a:r>
              <a:rPr lang="ro-MD" sz="1700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ează</a:t>
            </a:r>
            <a:r>
              <a:rPr lang="it-IT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modulul</a:t>
            </a:r>
            <a:r>
              <a:rPr lang="ro-MD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și</a:t>
            </a:r>
            <a:r>
              <a:rPr lang="it-IT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MD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</a:t>
            </a:r>
            <a:r>
              <a:rPr lang="it-IT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onect</a:t>
            </a:r>
            <a:r>
              <a:rPr lang="ro-MD" sz="1700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ează</a:t>
            </a:r>
            <a:r>
              <a:rPr lang="it-IT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tensiune de alimentare</a:t>
            </a:r>
            <a:r>
              <a:rPr lang="ro-MD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(5V)</a:t>
            </a:r>
          </a:p>
        </p:txBody>
      </p:sp>
      <p:sp>
        <p:nvSpPr>
          <p:cNvPr id="18" name="Dreptunghi 17">
            <a:extLst>
              <a:ext uri="{FF2B5EF4-FFF2-40B4-BE49-F238E27FC236}">
                <a16:creationId xmlns:a16="http://schemas.microsoft.com/office/drawing/2014/main" id="{C9590670-58FA-4C09-BA1F-8D8BC359A9D7}"/>
              </a:ext>
            </a:extLst>
          </p:cNvPr>
          <p:cNvSpPr/>
          <p:nvPr/>
        </p:nvSpPr>
        <p:spPr>
          <a:xfrm>
            <a:off x="7749578" y="3059325"/>
            <a:ext cx="426345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Transmite date seriale. Tot ceea ce este primit prin Bluetooth va fi transmis prin acest pin ca date seriale</a:t>
            </a:r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334A8924-DBA5-4A35-AA46-1F662A0E971A}"/>
              </a:ext>
            </a:extLst>
          </p:cNvPr>
          <p:cNvSpPr/>
          <p:nvPr/>
        </p:nvSpPr>
        <p:spPr>
          <a:xfrm>
            <a:off x="7762432" y="3847748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Primește date seriale. Toate datele seriale </a:t>
            </a:r>
            <a:endParaRPr lang="ro-MD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MD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acestui pin vor fi </a:t>
            </a:r>
            <a:r>
              <a:rPr lang="ro-MD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difuzate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prin Bluetooth</a:t>
            </a:r>
            <a:endParaRPr lang="ro-MD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Dreptunghi 19">
            <a:extLst>
              <a:ext uri="{FF2B5EF4-FFF2-40B4-BE49-F238E27FC236}">
                <a16:creationId xmlns:a16="http://schemas.microsoft.com/office/drawing/2014/main" id="{7503F78A-09D3-4FEA-8F46-F88E3D1D7537}"/>
              </a:ext>
            </a:extLst>
          </p:cNvPr>
          <p:cNvSpPr/>
          <p:nvPr/>
        </p:nvSpPr>
        <p:spPr>
          <a:xfrm>
            <a:off x="6936461" y="4633083"/>
            <a:ext cx="115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   -</a:t>
            </a:r>
          </a:p>
        </p:txBody>
      </p:sp>
      <p:sp>
        <p:nvSpPr>
          <p:cNvPr id="21" name="Dreptunghi 20">
            <a:extLst>
              <a:ext uri="{FF2B5EF4-FFF2-40B4-BE49-F238E27FC236}">
                <a16:creationId xmlns:a16="http://schemas.microsoft.com/office/drawing/2014/main" id="{A6FFB512-BD15-458A-81C8-145A7BCB4D91}"/>
              </a:ext>
            </a:extLst>
          </p:cNvPr>
          <p:cNvSpPr/>
          <p:nvPr/>
        </p:nvSpPr>
        <p:spPr>
          <a:xfrm>
            <a:off x="7762432" y="4397357"/>
            <a:ext cx="482797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Pinul de stare este conectat la LED-ul de la bord, acesta poate fi folosit ca feedback pentru a </a:t>
            </a:r>
            <a:endParaRPr lang="ro-MD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</a:t>
            </a:r>
            <a:r>
              <a:rPr lang="ro-MD" sz="1700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dacă Bluetooth </a:t>
            </a:r>
            <a:r>
              <a:rPr lang="en-US" sz="1700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funcționează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corect</a:t>
            </a:r>
          </a:p>
        </p:txBody>
      </p:sp>
      <p:sp>
        <p:nvSpPr>
          <p:cNvPr id="22" name="Dreptunghi 21">
            <a:extLst>
              <a:ext uri="{FF2B5EF4-FFF2-40B4-BE49-F238E27FC236}">
                <a16:creationId xmlns:a16="http://schemas.microsoft.com/office/drawing/2014/main" id="{E1C96EC8-7284-48F2-926D-3833DD9AFBFF}"/>
              </a:ext>
            </a:extLst>
          </p:cNvPr>
          <p:cNvSpPr/>
          <p:nvPr/>
        </p:nvSpPr>
        <p:spPr>
          <a:xfrm>
            <a:off x="7037343" y="5143212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    -</a:t>
            </a:r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F6478D65-4B9F-487D-8B4F-C8A83F313D23}"/>
              </a:ext>
            </a:extLst>
          </p:cNvPr>
          <p:cNvSpPr/>
          <p:nvPr/>
        </p:nvSpPr>
        <p:spPr>
          <a:xfrm>
            <a:off x="7695514" y="5178137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Clipește o dată la 2 secunde: Modulul a intrat</a:t>
            </a:r>
            <a:endParaRPr lang="ro-MD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în modul de comandă</a:t>
            </a:r>
            <a:endParaRPr lang="ro-MD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Clipire repetat: se așteaptă conexiunea în modul </a:t>
            </a:r>
            <a:endParaRPr lang="ro-MD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MD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date</a:t>
            </a:r>
            <a:endParaRPr lang="ro-MD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Clipește de </a:t>
            </a:r>
            <a:r>
              <a:rPr lang="en-US" sz="1700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două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ro-MD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tr-o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secundă: Conexiune </a:t>
            </a:r>
            <a:endParaRPr lang="ro-MD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MD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reușită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în modul de date</a:t>
            </a:r>
          </a:p>
        </p:txBody>
      </p:sp>
      <p:sp>
        <p:nvSpPr>
          <p:cNvPr id="24" name="Dreptunghi 23">
            <a:extLst>
              <a:ext uri="{FF2B5EF4-FFF2-40B4-BE49-F238E27FC236}">
                <a16:creationId xmlns:a16="http://schemas.microsoft.com/office/drawing/2014/main" id="{ADE665C3-4D28-4A54-84A6-69ED69E981CD}"/>
              </a:ext>
            </a:extLst>
          </p:cNvPr>
          <p:cNvSpPr/>
          <p:nvPr/>
        </p:nvSpPr>
        <p:spPr>
          <a:xfrm>
            <a:off x="2254553" y="8740236"/>
            <a:ext cx="823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dirty="0">
                <a:solidFill>
                  <a:srgbClr val="303030"/>
                </a:solidFill>
                <a:latin typeface="-apple-system"/>
              </a:rPr>
              <a:t>Button</a:t>
            </a:r>
            <a:endParaRPr lang="ro-MD" dirty="0"/>
          </a:p>
        </p:txBody>
      </p:sp>
      <p:sp>
        <p:nvSpPr>
          <p:cNvPr id="25" name="Dreptunghi 24">
            <a:extLst>
              <a:ext uri="{FF2B5EF4-FFF2-40B4-BE49-F238E27FC236}">
                <a16:creationId xmlns:a16="http://schemas.microsoft.com/office/drawing/2014/main" id="{A55C28CB-5CA8-479D-B072-FB6345017D55}"/>
              </a:ext>
            </a:extLst>
          </p:cNvPr>
          <p:cNvSpPr/>
          <p:nvPr/>
        </p:nvSpPr>
        <p:spPr>
          <a:xfrm>
            <a:off x="3385149" y="87421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03030"/>
                </a:solidFill>
                <a:latin typeface="-apple-system"/>
              </a:rPr>
              <a:t>Used to control the Key/Enable pin to toggle between Data and command Mode</a:t>
            </a:r>
            <a:endParaRPr lang="ro-MD" dirty="0"/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C2D561F6-BE0B-464E-A42D-5C232D2D3F83}"/>
              </a:ext>
            </a:extLst>
          </p:cNvPr>
          <p:cNvSpPr/>
          <p:nvPr/>
        </p:nvSpPr>
        <p:spPr>
          <a:xfrm>
            <a:off x="7731829" y="2023029"/>
            <a:ext cx="488532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Comută între modul de date(setat la nivel scăzut) </a:t>
            </a:r>
          </a:p>
          <a:p>
            <a:r>
              <a:rPr lang="ro-MD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și modul de comandă AT(setat la nivel înalt)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DC6FFFA-32C1-4301-BEA4-C2C63BCEC90A}"/>
              </a:ext>
            </a:extLst>
          </p:cNvPr>
          <p:cNvSpPr/>
          <p:nvPr/>
        </p:nvSpPr>
        <p:spPr>
          <a:xfrm>
            <a:off x="80709" y="2083256"/>
            <a:ext cx="6074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Modulul Bluetooth HC-05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 un modul Bluetooth SPP (Serial Port Protocol) ușor de utilizat, conceput pentru configurarea transparentă a conexiunii seriale fără fir. </a:t>
            </a:r>
          </a:p>
        </p:txBody>
      </p:sp>
    </p:spTree>
    <p:extLst>
      <p:ext uri="{BB962C8B-B14F-4D97-AF65-F5344CB8AC3E}">
        <p14:creationId xmlns:p14="http://schemas.microsoft.com/office/powerpoint/2010/main" val="289688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>
            <a:extLst>
              <a:ext uri="{FF2B5EF4-FFF2-40B4-BE49-F238E27FC236}">
                <a16:creationId xmlns:a16="http://schemas.microsoft.com/office/drawing/2014/main" id="{B692438D-166B-47CB-BC1E-403C34010E39}"/>
              </a:ext>
            </a:extLst>
          </p:cNvPr>
          <p:cNvSpPr/>
          <p:nvPr/>
        </p:nvSpPr>
        <p:spPr>
          <a:xfrm>
            <a:off x="-76200" y="929640"/>
            <a:ext cx="10507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MD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Caracteristici și specificații</a:t>
            </a:r>
            <a:endParaRPr lang="ro-MD" sz="3600" dirty="0"/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B37F452A-1E57-4925-A73F-0F3FAFEB4059}"/>
              </a:ext>
            </a:extLst>
          </p:cNvPr>
          <p:cNvSpPr/>
          <p:nvPr/>
        </p:nvSpPr>
        <p:spPr>
          <a:xfrm>
            <a:off x="415714" y="34290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 Bluetooth: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„HC-05”</a:t>
            </a:r>
          </a:p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Parola: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1234 sau 0000</a:t>
            </a:r>
          </a:p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Raza de acțiune: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&lt;100m</a:t>
            </a:r>
          </a:p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Tensiune de funcționare: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4V până la 6V (de obicei +5V)</a:t>
            </a:r>
          </a:p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Curent de funcționare: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 puțin de 50mA</a:t>
            </a:r>
          </a:p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Curent de așteptare: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 puțin de 2,5 mA</a:t>
            </a:r>
          </a:p>
          <a:p>
            <a:r>
              <a:rPr lang="ro-MD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Temperatura de funcționare: </a:t>
            </a:r>
            <a:r>
              <a:rPr lang="ro-M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-20°C până la 75°C</a:t>
            </a:r>
          </a:p>
        </p:txBody>
      </p:sp>
      <p:pic>
        <p:nvPicPr>
          <p:cNvPr id="15" name="Imagine 14">
            <a:extLst>
              <a:ext uri="{FF2B5EF4-FFF2-40B4-BE49-F238E27FC236}">
                <a16:creationId xmlns:a16="http://schemas.microsoft.com/office/drawing/2014/main" id="{53723F7D-46D5-4C01-AC36-E8162541A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47" y="2217108"/>
            <a:ext cx="4442772" cy="44427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399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8193234-693A-4106-882E-9816080A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58" y="781220"/>
            <a:ext cx="9613859" cy="1080940"/>
          </a:xfrm>
        </p:spPr>
        <p:txBody>
          <a:bodyPr/>
          <a:lstStyle/>
          <a:p>
            <a:pPr algn="ctr"/>
            <a:r>
              <a:rPr lang="ro-MD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rPr>
              <a:t>DC motor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AE3D6777-3130-4E67-8DDA-C3EABB275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6" y="2486832"/>
            <a:ext cx="4930953" cy="37007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Dreptunghi 6">
            <a:extLst>
              <a:ext uri="{FF2B5EF4-FFF2-40B4-BE49-F238E27FC236}">
                <a16:creationId xmlns:a16="http://schemas.microsoft.com/office/drawing/2014/main" id="{DE5C7E49-5BFD-4465-B43F-DAE12E02F9FA}"/>
              </a:ext>
            </a:extLst>
          </p:cNvPr>
          <p:cNvSpPr/>
          <p:nvPr/>
        </p:nvSpPr>
        <p:spPr>
          <a:xfrm>
            <a:off x="5779767" y="2664608"/>
            <a:ext cx="6096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o-MD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Motoarele de curent continuu </a:t>
            </a:r>
            <a:r>
              <a:rPr lang="ro-MD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sunt motoare electrice rotative care transformă energia electrică de curent continuu (DC) în energie mecanică.</a:t>
            </a:r>
          </a:p>
          <a:p>
            <a:pPr algn="just"/>
            <a:endParaRPr lang="ro-MD" dirty="0"/>
          </a:p>
          <a:p>
            <a:pPr algn="just"/>
            <a:r>
              <a:rPr lang="ro-MD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Motoarele de curent continuu </a:t>
            </a:r>
            <a:r>
              <a:rPr lang="ro-MD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sunt capabile să funcționeze atât în sensul acelor de ceasornic, cât și în sens invers acelor de ceasornic.</a:t>
            </a:r>
          </a:p>
          <a:p>
            <a:pPr algn="just"/>
            <a:endParaRPr lang="ro-MD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o-MD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Cel mai important parametru în ceea ce privește motoarele este </a:t>
            </a:r>
            <a:r>
              <a:rPr lang="ro-MD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controlarea vitezei (</a:t>
            </a:r>
            <a:r>
              <a:rPr lang="ro-MD" sz="20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rpm).</a:t>
            </a:r>
          </a:p>
          <a:p>
            <a:endParaRPr lang="ro-MD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EA7E70-01A3-404C-AA51-A13AE0B8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46" y="991353"/>
            <a:ext cx="9613861" cy="1080938"/>
          </a:xfrm>
        </p:spPr>
        <p:txBody>
          <a:bodyPr/>
          <a:lstStyle/>
          <a:p>
            <a:pPr algn="ctr"/>
            <a:r>
              <a:rPr lang="ro-MD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Caracteristici și specificații</a:t>
            </a:r>
            <a:br>
              <a:rPr lang="ro-MD" dirty="0"/>
            </a:br>
            <a:endParaRPr lang="ro-MD" dirty="0"/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F7F7700F-E866-421E-A9EE-288BD95CCA63}"/>
              </a:ext>
            </a:extLst>
          </p:cNvPr>
          <p:cNvSpPr/>
          <p:nvPr/>
        </p:nvSpPr>
        <p:spPr>
          <a:xfrm>
            <a:off x="861060" y="298594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MD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Tensiune: </a:t>
            </a:r>
            <a:r>
              <a:rPr lang="ro-MD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V până la 6 V</a:t>
            </a:r>
          </a:p>
          <a:p>
            <a:r>
              <a:rPr lang="ro-MD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 de energie: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ro-MD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150 mA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MD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Viteza (3 V): </a:t>
            </a:r>
            <a:r>
              <a:rPr lang="ro-MD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120 RPM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MD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Viteza (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4.5</a:t>
            </a:r>
            <a:r>
              <a:rPr lang="ro-MD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V): </a:t>
            </a:r>
            <a:r>
              <a:rPr lang="ro-MD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85</a:t>
            </a:r>
            <a:r>
              <a:rPr lang="ro-MD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RPM</a:t>
            </a:r>
            <a:endParaRPr lang="ro-MD" sz="2000" noProof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MD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Viteza (6 V): </a:t>
            </a:r>
            <a:r>
              <a:rPr lang="ro-MD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 RPM</a:t>
            </a:r>
            <a:endParaRPr lang="ro-MD" sz="2000" noProof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MD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Dimensiuni: </a:t>
            </a:r>
            <a:r>
              <a:rPr lang="ro-MD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 x 22 x 19 mm</a:t>
            </a:r>
          </a:p>
          <a:p>
            <a:r>
              <a:rPr lang="ro-MD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Greutate: </a:t>
            </a:r>
            <a:r>
              <a:rPr lang="ro-MD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30,6 g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55A01FE9-9DF7-44D6-BE77-F49B3DD9D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9140"/>
            <a:ext cx="5381625" cy="3248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894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8D8BCDAD-99FA-4441-A35F-B3B38A004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39" y="1976598"/>
            <a:ext cx="5245161" cy="4881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Dreptunghi 5">
            <a:extLst>
              <a:ext uri="{FF2B5EF4-FFF2-40B4-BE49-F238E27FC236}">
                <a16:creationId xmlns:a16="http://schemas.microsoft.com/office/drawing/2014/main" id="{29DED089-88BA-42EF-A08E-B9A85A4AE5C3}"/>
              </a:ext>
            </a:extLst>
          </p:cNvPr>
          <p:cNvSpPr/>
          <p:nvPr/>
        </p:nvSpPr>
        <p:spPr>
          <a:xfrm>
            <a:off x="0" y="975361"/>
            <a:ext cx="10523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rgbClr val="6A9C4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j-ea"/>
                <a:cs typeface="+mj-cs"/>
              </a:rPr>
              <a:t>Schema </a:t>
            </a:r>
            <a:r>
              <a:rPr lang="ro-MD" sz="3600" b="1" spc="50" dirty="0">
                <a:ln w="0"/>
                <a:solidFill>
                  <a:srgbClr val="6A9C4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j-ea"/>
                <a:cs typeface="+mj-cs"/>
              </a:rPr>
              <a:t>în </a:t>
            </a:r>
            <a:r>
              <a:rPr lang="ro-MD" sz="3600" b="1" spc="50" noProof="1">
                <a:ln w="0"/>
                <a:solidFill>
                  <a:srgbClr val="6A9C4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j-ea"/>
                <a:cs typeface="+mj-cs"/>
              </a:rPr>
              <a:t>Fritzing</a:t>
            </a:r>
            <a:endParaRPr lang="ro-MD" noProof="1"/>
          </a:p>
        </p:txBody>
      </p:sp>
    </p:spTree>
    <p:extLst>
      <p:ext uri="{BB962C8B-B14F-4D97-AF65-F5344CB8AC3E}">
        <p14:creationId xmlns:p14="http://schemas.microsoft.com/office/powerpoint/2010/main" val="22465031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366</TotalTime>
  <Words>618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Trebuchet MS</vt:lpstr>
      <vt:lpstr>Berlin</vt:lpstr>
      <vt:lpstr>PowerPoint Presentation</vt:lpstr>
      <vt:lpstr>Arduino Uno</vt:lpstr>
      <vt:lpstr>L298N Motor Driver </vt:lpstr>
      <vt:lpstr>Caracteristici și specificații </vt:lpstr>
      <vt:lpstr>HC-05 - Bluetooth Module </vt:lpstr>
      <vt:lpstr>PowerPoint Presentation</vt:lpstr>
      <vt:lpstr>DC motor</vt:lpstr>
      <vt:lpstr>Caracteristici și specificații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SÎ</dc:title>
  <dc:creator>Nicolae Ciobanu</dc:creator>
  <cp:lastModifiedBy>Nicolae C</cp:lastModifiedBy>
  <cp:revision>31</cp:revision>
  <dcterms:created xsi:type="dcterms:W3CDTF">2023-03-18T07:47:41Z</dcterms:created>
  <dcterms:modified xsi:type="dcterms:W3CDTF">2024-02-11T00:44:31Z</dcterms:modified>
</cp:coreProperties>
</file>