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9"/>
  </p:notesMasterIdLst>
  <p:handoutMasterIdLst>
    <p:handoutMasterId r:id="rId10"/>
  </p:handoutMasterIdLst>
  <p:sldIdLst>
    <p:sldId id="378" r:id="rId2"/>
    <p:sldId id="440" r:id="rId3"/>
    <p:sldId id="441" r:id="rId4"/>
    <p:sldId id="442" r:id="rId5"/>
    <p:sldId id="443" r:id="rId6"/>
    <p:sldId id="444" r:id="rId7"/>
    <p:sldId id="445" r:id="rId8"/>
  </p:sldIdLst>
  <p:sldSz cx="12192000" cy="6858000"/>
  <p:notesSz cx="6858000" cy="9144000"/>
  <p:defaultTextStyle>
    <a:defPPr rtl="0">
      <a:defRPr lang="en-GB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378"/>
            <p14:sldId id="440"/>
            <p14:sldId id="441"/>
            <p14:sldId id="442"/>
            <p14:sldId id="443"/>
            <p14:sldId id="444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uise Hartmann" initials="LH" lastIdx="4" clrIdx="0"/>
  <p:cmAuthor id="1" name="Lise Thorup-Pedersen" initials="LTP" lastIdx="0" clrIdx="1"/>
  <p:cmAuthor id="2" name="estefania ruiz arenaza" initials="era" lastIdx="7" clrIdx="2">
    <p:extLst>
      <p:ext uri="{19B8F6BF-5375-455C-9EA6-DF929625EA0E}">
        <p15:presenceInfo xmlns:p15="http://schemas.microsoft.com/office/powerpoint/2012/main" userId="ffc9582043c85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695"/>
    <a:srgbClr val="DF6752"/>
    <a:srgbClr val="9DB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8" autoAdjust="0"/>
    <p:restoredTop sz="74627" autoAdjust="0"/>
  </p:normalViewPr>
  <p:slideViewPr>
    <p:cSldViewPr snapToGrid="0" snapToObjects="1">
      <p:cViewPr varScale="1">
        <p:scale>
          <a:sx n="64" d="100"/>
          <a:sy n="64" d="100"/>
        </p:scale>
        <p:origin x="590" y="72"/>
      </p:cViewPr>
      <p:guideLst>
        <p:guide orient="horz" pos="2160"/>
        <p:guide pos="3840"/>
        <p:guide pos="3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4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9E1DC8B-0A09-DC4E-ABCE-FAAA12F0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896355-3DDC-9949-861F-AD0908BFCC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file:///C:/Users/estef/Downloads/se_technical_bypass_diode_effect_in_shading.pdf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http://www.iitk.ac.in/npsc/Papers/NPSC2012/papers/12118.pdf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http://www.iitk.ac.in/npsc/Papers/NPSC2012/papers/12118.pdf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1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AALBORG UNIVERSITY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2441575" y="3827463"/>
            <a:ext cx="7341129" cy="412750"/>
          </a:xfrm>
          <a:solidFill>
            <a:schemeClr val="bg1"/>
          </a:solidFill>
        </p:spPr>
        <p:txBody>
          <a:bodyPr rtlCol="0">
            <a:noAutofit/>
          </a:bodyPr>
          <a:lstStyle>
            <a:lvl1pPr algn="ctr">
              <a:defRPr sz="1800" spc="300" baseline="0"/>
            </a:lvl1pPr>
          </a:lstStyle>
          <a:p>
            <a:pPr lvl="0" rtl="0"/>
            <a:r>
              <a:rPr lang="en-GB"/>
              <a:t>BY NAVN NAVNESEN</a:t>
            </a:r>
            <a:endParaRPr lang="da-DK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42791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8031879" y="957753"/>
            <a:ext cx="3588621" cy="127225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8031879" y="2584598"/>
            <a:ext cx="3588621" cy="3500008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grpSp>
        <p:nvGrpSpPr>
          <p:cNvPr id="8" name="Gruppe 7"/>
          <p:cNvGrpSpPr/>
          <p:nvPr userDrawn="1"/>
        </p:nvGrpSpPr>
        <p:grpSpPr>
          <a:xfrm>
            <a:off x="7427913" y="1288619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9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5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686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427912" y="349250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127154"/>
            <a:ext cx="4229100" cy="3575409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427912" y="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7427913" y="0"/>
            <a:ext cx="47640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8" name="Pladsholder til tekst 3"/>
          <p:cNvSpPr>
            <a:spLocks noGrp="1"/>
          </p:cNvSpPr>
          <p:nvPr>
            <p:ph type="body" sz="quarter" idx="17" hasCustomPrompt="1"/>
          </p:nvPr>
        </p:nvSpPr>
        <p:spPr>
          <a:xfrm>
            <a:off x="8027662" y="2804344"/>
            <a:ext cx="3592838" cy="3222624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7427914" y="1288619"/>
            <a:ext cx="405154" cy="1182460"/>
            <a:chOff x="320675" y="2816225"/>
            <a:chExt cx="350838" cy="1023938"/>
          </a:xfrm>
          <a:solidFill>
            <a:schemeClr val="bg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53" name="Title 4"/>
          <p:cNvSpPr>
            <a:spLocks noGrp="1"/>
          </p:cNvSpPr>
          <p:nvPr>
            <p:ph type="title" hasCustomPrompt="1"/>
          </p:nvPr>
        </p:nvSpPr>
        <p:spPr>
          <a:xfrm>
            <a:off x="8027664" y="943460"/>
            <a:ext cx="3592836" cy="1621619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54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84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BREAK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535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gsorden _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16150"/>
            <a:ext cx="5108574" cy="3419473"/>
          </a:xfrm>
        </p:spPr>
        <p:txBody>
          <a:bodyPr rtlCol="0">
            <a:normAutofit/>
          </a:bodyPr>
          <a:lstStyle>
            <a:lvl2pPr marL="285750" indent="-285750">
              <a:lnSpc>
                <a:spcPct val="120000"/>
              </a:lnSpc>
              <a:spcBef>
                <a:spcPts val="1000"/>
              </a:spcBef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  <a:endParaRPr lang="da-DK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216149"/>
            <a:ext cx="5524500" cy="341947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30" name="Gruppe 29"/>
          <p:cNvGrpSpPr/>
          <p:nvPr userDrawn="1"/>
        </p:nvGrpSpPr>
        <p:grpSpPr>
          <a:xfrm>
            <a:off x="0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8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9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0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1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2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3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4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5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6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7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8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9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0764"/>
            <a:ext cx="4516438" cy="147391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pic>
        <p:nvPicPr>
          <p:cNvPr id="27" name="Billede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0792" y="820387"/>
            <a:ext cx="6943368" cy="5825654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953820" y="1240418"/>
            <a:ext cx="6238180" cy="35030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29" name="Pladsholder til tekst 10"/>
          <p:cNvSpPr>
            <a:spLocks noGrp="1"/>
          </p:cNvSpPr>
          <p:nvPr>
            <p:ph type="body" sz="quarter" idx="12"/>
          </p:nvPr>
        </p:nvSpPr>
        <p:spPr>
          <a:xfrm>
            <a:off x="587375" y="2065337"/>
            <a:ext cx="4516438" cy="3243263"/>
          </a:xfrm>
        </p:spPr>
        <p:txBody>
          <a:bodyPr rtlCol="0"/>
          <a:lstStyle>
            <a:lvl1pPr marL="285750" indent="-285750">
              <a:buFontTx/>
              <a:buBlip>
                <a:blip r:embed="rId3"/>
              </a:buBlip>
              <a:defRPr/>
            </a:lvl1pPr>
          </a:lstStyle>
          <a:p>
            <a:pPr lvl="0" rtl="0"/>
            <a:r>
              <a:rPr lang="en-GB"/>
              <a:t>Rediger typografien i masterens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_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67628"/>
            <a:ext cx="4886993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1" name="Pladsholder til diagram 10"/>
          <p:cNvSpPr>
            <a:spLocks noGrp="1"/>
          </p:cNvSpPr>
          <p:nvPr>
            <p:ph type="chart" sz="quarter" idx="12"/>
          </p:nvPr>
        </p:nvSpPr>
        <p:spPr>
          <a:xfrm>
            <a:off x="6096000" y="2262579"/>
            <a:ext cx="5524500" cy="3572737"/>
          </a:xfrm>
        </p:spPr>
        <p:txBody>
          <a:bodyPr rtlCol="0"/>
          <a:lstStyle/>
          <a:p>
            <a:pPr rtl="0"/>
            <a:endParaRPr lang="da-DK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62579"/>
            <a:ext cx="4886992" cy="3572737"/>
          </a:xfrm>
        </p:spPr>
        <p:txBody>
          <a:bodyPr rtlCol="0">
            <a:normAutofit/>
          </a:bodyPr>
          <a:lstStyle>
            <a:lvl2pPr marL="285750" indent="-285750"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_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38768" y="0"/>
            <a:ext cx="4753232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59273"/>
            <a:ext cx="4490445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143359"/>
            <a:ext cx="4490445" cy="37521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4279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27913" y="0"/>
            <a:ext cx="4764087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3446"/>
            <a:ext cx="4683125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687094" cy="37655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uppe 54"/>
          <p:cNvGrpSpPr/>
          <p:nvPr userDrawn="1"/>
        </p:nvGrpSpPr>
        <p:grpSpPr>
          <a:xfrm>
            <a:off x="5489575" y="5903913"/>
            <a:ext cx="1243013" cy="815976"/>
            <a:chOff x="5489575" y="5903913"/>
            <a:chExt cx="1243013" cy="815976"/>
          </a:xfrm>
        </p:grpSpPr>
        <p:sp>
          <p:nvSpPr>
            <p:cNvPr id="75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5492750" y="5903913"/>
              <a:ext cx="1236663" cy="815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167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168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169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170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171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172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173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174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175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176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77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78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79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80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81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82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83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84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5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86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187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188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189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190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191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192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193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194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195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196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197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198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199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200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201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202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203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204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205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206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207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208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209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210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211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212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213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214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215"/>
            <p:cNvSpPr>
              <a:spLocks/>
            </p:cNvSpPr>
            <p:nvPr/>
          </p:nvSpPr>
          <p:spPr bwMode="auto">
            <a:xfrm>
              <a:off x="6083300" y="5922963"/>
              <a:ext cx="209550" cy="411163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216"/>
            <p:cNvSpPr>
              <a:spLocks/>
            </p:cNvSpPr>
            <p:nvPr/>
          </p:nvSpPr>
          <p:spPr bwMode="auto">
            <a:xfrm>
              <a:off x="5961063" y="5911851"/>
              <a:ext cx="252413" cy="446088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217"/>
            <p:cNvSpPr>
              <a:spLocks/>
            </p:cNvSpPr>
            <p:nvPr/>
          </p:nvSpPr>
          <p:spPr bwMode="auto">
            <a:xfrm>
              <a:off x="5864225" y="5907088"/>
              <a:ext cx="336550" cy="361950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74743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527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3446"/>
            <a:ext cx="4454526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5466450" y="6027162"/>
            <a:ext cx="1272706" cy="669100"/>
            <a:chOff x="5387975" y="5659438"/>
            <a:chExt cx="1573213" cy="827087"/>
          </a:xfrm>
          <a:solidFill>
            <a:schemeClr val="tx1"/>
          </a:solidFill>
        </p:grpSpPr>
        <p:grpSp>
          <p:nvGrpSpPr>
            <p:cNvPr id="32" name="Gruppe 31"/>
            <p:cNvGrpSpPr/>
            <p:nvPr userDrawn="1"/>
          </p:nvGrpSpPr>
          <p:grpSpPr>
            <a:xfrm>
              <a:off x="5387975" y="6407150"/>
              <a:ext cx="1573213" cy="79375"/>
              <a:chOff x="5387975" y="6407150"/>
              <a:chExt cx="1573213" cy="79375"/>
            </a:xfrm>
            <a:grpFill/>
          </p:grpSpPr>
          <p:sp>
            <p:nvSpPr>
              <p:cNvPr id="37" name="Freeform 29"/>
              <p:cNvSpPr>
                <a:spLocks noEditPoints="1"/>
              </p:cNvSpPr>
              <p:nvPr userDrawn="1"/>
            </p:nvSpPr>
            <p:spPr bwMode="auto">
              <a:xfrm>
                <a:off x="5387975" y="6407150"/>
                <a:ext cx="71438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8" name="Freeform 30"/>
              <p:cNvSpPr>
                <a:spLocks noEditPoints="1"/>
              </p:cNvSpPr>
              <p:nvPr userDrawn="1"/>
            </p:nvSpPr>
            <p:spPr bwMode="auto">
              <a:xfrm>
                <a:off x="5484813" y="6407150"/>
                <a:ext cx="73025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9" name="Freeform 31"/>
              <p:cNvSpPr>
                <a:spLocks/>
              </p:cNvSpPr>
              <p:nvPr userDrawn="1"/>
            </p:nvSpPr>
            <p:spPr bwMode="auto">
              <a:xfrm>
                <a:off x="5586413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6 w 16"/>
                  <a:gd name="T5" fmla="*/ 0 h 23"/>
                  <a:gd name="T6" fmla="*/ 6 w 16"/>
                  <a:gd name="T7" fmla="*/ 0 h 23"/>
                  <a:gd name="T8" fmla="*/ 6 w 16"/>
                  <a:gd name="T9" fmla="*/ 18 h 23"/>
                  <a:gd name="T10" fmla="*/ 6 w 16"/>
                  <a:gd name="T11" fmla="*/ 18 h 23"/>
                  <a:gd name="T12" fmla="*/ 16 w 16"/>
                  <a:gd name="T13" fmla="*/ 18 h 23"/>
                  <a:gd name="T14" fmla="*/ 16 w 16"/>
                  <a:gd name="T15" fmla="*/ 18 h 23"/>
                  <a:gd name="T16" fmla="*/ 16 w 16"/>
                  <a:gd name="T17" fmla="*/ 23 h 23"/>
                  <a:gd name="T18" fmla="*/ 16 w 16"/>
                  <a:gd name="T19" fmla="*/ 23 h 23"/>
                  <a:gd name="T20" fmla="*/ 0 w 16"/>
                  <a:gd name="T21" fmla="*/ 23 h 23"/>
                  <a:gd name="T22" fmla="*/ 0 w 16"/>
                  <a:gd name="T23" fmla="*/ 23 h 23"/>
                  <a:gd name="T24" fmla="*/ 0 w 16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0" name="Freeform 32"/>
              <p:cNvSpPr>
                <a:spLocks noEditPoints="1"/>
              </p:cNvSpPr>
              <p:nvPr userDrawn="1"/>
            </p:nvSpPr>
            <p:spPr bwMode="auto">
              <a:xfrm>
                <a:off x="5670550" y="6407150"/>
                <a:ext cx="55563" cy="76200"/>
              </a:xfrm>
              <a:custGeom>
                <a:avLst/>
                <a:gdLst>
                  <a:gd name="T0" fmla="*/ 0 w 17"/>
                  <a:gd name="T1" fmla="*/ 0 h 23"/>
                  <a:gd name="T2" fmla="*/ 0 w 17"/>
                  <a:gd name="T3" fmla="*/ 0 h 23"/>
                  <a:gd name="T4" fmla="*/ 9 w 17"/>
                  <a:gd name="T5" fmla="*/ 0 h 23"/>
                  <a:gd name="T6" fmla="*/ 17 w 17"/>
                  <a:gd name="T7" fmla="*/ 6 h 23"/>
                  <a:gd name="T8" fmla="*/ 14 w 17"/>
                  <a:gd name="T9" fmla="*/ 11 h 23"/>
                  <a:gd name="T10" fmla="*/ 14 w 17"/>
                  <a:gd name="T11" fmla="*/ 11 h 23"/>
                  <a:gd name="T12" fmla="*/ 17 w 17"/>
                  <a:gd name="T13" fmla="*/ 17 h 23"/>
                  <a:gd name="T14" fmla="*/ 9 w 17"/>
                  <a:gd name="T15" fmla="*/ 23 h 23"/>
                  <a:gd name="T16" fmla="*/ 0 w 17"/>
                  <a:gd name="T17" fmla="*/ 23 h 23"/>
                  <a:gd name="T18" fmla="*/ 0 w 17"/>
                  <a:gd name="T19" fmla="*/ 23 h 23"/>
                  <a:gd name="T20" fmla="*/ 0 w 17"/>
                  <a:gd name="T21" fmla="*/ 0 h 23"/>
                  <a:gd name="T22" fmla="*/ 8 w 17"/>
                  <a:gd name="T23" fmla="*/ 9 h 23"/>
                  <a:gd name="T24" fmla="*/ 11 w 17"/>
                  <a:gd name="T25" fmla="*/ 7 h 23"/>
                  <a:gd name="T26" fmla="*/ 8 w 17"/>
                  <a:gd name="T27" fmla="*/ 5 h 23"/>
                  <a:gd name="T28" fmla="*/ 6 w 17"/>
                  <a:gd name="T29" fmla="*/ 5 h 23"/>
                  <a:gd name="T30" fmla="*/ 6 w 17"/>
                  <a:gd name="T31" fmla="*/ 5 h 23"/>
                  <a:gd name="T32" fmla="*/ 6 w 17"/>
                  <a:gd name="T33" fmla="*/ 9 h 23"/>
                  <a:gd name="T34" fmla="*/ 6 w 17"/>
                  <a:gd name="T35" fmla="*/ 9 h 23"/>
                  <a:gd name="T36" fmla="*/ 8 w 17"/>
                  <a:gd name="T37" fmla="*/ 9 h 23"/>
                  <a:gd name="T38" fmla="*/ 6 w 17"/>
                  <a:gd name="T39" fmla="*/ 19 h 23"/>
                  <a:gd name="T40" fmla="*/ 9 w 17"/>
                  <a:gd name="T41" fmla="*/ 19 h 23"/>
                  <a:gd name="T42" fmla="*/ 11 w 17"/>
                  <a:gd name="T43" fmla="*/ 16 h 23"/>
                  <a:gd name="T44" fmla="*/ 9 w 17"/>
                  <a:gd name="T45" fmla="*/ 14 h 23"/>
                  <a:gd name="T46" fmla="*/ 6 w 17"/>
                  <a:gd name="T47" fmla="*/ 14 h 23"/>
                  <a:gd name="T48" fmla="*/ 6 w 17"/>
                  <a:gd name="T49" fmla="*/ 14 h 23"/>
                  <a:gd name="T50" fmla="*/ 6 w 17"/>
                  <a:gd name="T51" fmla="*/ 19 h 23"/>
                  <a:gd name="T52" fmla="*/ 6 w 17"/>
                  <a:gd name="T5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5" y="0"/>
                      <a:pt x="17" y="3"/>
                      <a:pt x="17" y="6"/>
                    </a:cubicBezTo>
                    <a:cubicBezTo>
                      <a:pt x="17" y="9"/>
                      <a:pt x="16" y="10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6" y="12"/>
                      <a:pt x="17" y="14"/>
                      <a:pt x="17" y="17"/>
                    </a:cubicBezTo>
                    <a:cubicBezTo>
                      <a:pt x="17" y="21"/>
                      <a:pt x="14" y="23"/>
                      <a:pt x="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  <a:moveTo>
                      <a:pt x="8" y="9"/>
                    </a:moveTo>
                    <a:cubicBezTo>
                      <a:pt x="10" y="9"/>
                      <a:pt x="11" y="9"/>
                      <a:pt x="11" y="7"/>
                    </a:cubicBezTo>
                    <a:cubicBezTo>
                      <a:pt x="11" y="5"/>
                      <a:pt x="10" y="5"/>
                      <a:pt x="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lnTo>
                      <a:pt x="8" y="9"/>
                    </a:lnTo>
                    <a:close/>
                    <a:moveTo>
                      <a:pt x="6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1" y="18"/>
                      <a:pt x="11" y="16"/>
                    </a:cubicBezTo>
                    <a:cubicBezTo>
                      <a:pt x="11" y="15"/>
                      <a:pt x="10" y="14"/>
                      <a:pt x="9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1" name="Freeform 33"/>
              <p:cNvSpPr>
                <a:spLocks noEditPoints="1"/>
              </p:cNvSpPr>
              <p:nvPr userDrawn="1"/>
            </p:nvSpPr>
            <p:spPr bwMode="auto">
              <a:xfrm>
                <a:off x="5759450" y="6407150"/>
                <a:ext cx="58738" cy="79375"/>
              </a:xfrm>
              <a:custGeom>
                <a:avLst/>
                <a:gdLst>
                  <a:gd name="T0" fmla="*/ 0 w 18"/>
                  <a:gd name="T1" fmla="*/ 18 h 24"/>
                  <a:gd name="T2" fmla="*/ 0 w 18"/>
                  <a:gd name="T3" fmla="*/ 12 h 24"/>
                  <a:gd name="T4" fmla="*/ 0 w 18"/>
                  <a:gd name="T5" fmla="*/ 5 h 24"/>
                  <a:gd name="T6" fmla="*/ 9 w 18"/>
                  <a:gd name="T7" fmla="*/ 0 h 24"/>
                  <a:gd name="T8" fmla="*/ 18 w 18"/>
                  <a:gd name="T9" fmla="*/ 5 h 24"/>
                  <a:gd name="T10" fmla="*/ 18 w 18"/>
                  <a:gd name="T11" fmla="*/ 12 h 24"/>
                  <a:gd name="T12" fmla="*/ 18 w 18"/>
                  <a:gd name="T13" fmla="*/ 18 h 24"/>
                  <a:gd name="T14" fmla="*/ 9 w 18"/>
                  <a:gd name="T15" fmla="*/ 24 h 24"/>
                  <a:gd name="T16" fmla="*/ 0 w 18"/>
                  <a:gd name="T17" fmla="*/ 18 h 24"/>
                  <a:gd name="T18" fmla="*/ 12 w 18"/>
                  <a:gd name="T19" fmla="*/ 16 h 24"/>
                  <a:gd name="T20" fmla="*/ 12 w 18"/>
                  <a:gd name="T21" fmla="*/ 12 h 24"/>
                  <a:gd name="T22" fmla="*/ 12 w 18"/>
                  <a:gd name="T23" fmla="*/ 7 h 24"/>
                  <a:gd name="T24" fmla="*/ 9 w 18"/>
                  <a:gd name="T25" fmla="*/ 5 h 24"/>
                  <a:gd name="T26" fmla="*/ 6 w 18"/>
                  <a:gd name="T27" fmla="*/ 7 h 24"/>
                  <a:gd name="T28" fmla="*/ 6 w 18"/>
                  <a:gd name="T29" fmla="*/ 12 h 24"/>
                  <a:gd name="T30" fmla="*/ 6 w 18"/>
                  <a:gd name="T31" fmla="*/ 16 h 24"/>
                  <a:gd name="T32" fmla="*/ 9 w 18"/>
                  <a:gd name="T33" fmla="*/ 18 h 24"/>
                  <a:gd name="T34" fmla="*/ 12 w 18"/>
                  <a:gd name="T3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4">
                    <a:moveTo>
                      <a:pt x="0" y="18"/>
                    </a:moveTo>
                    <a:cubicBezTo>
                      <a:pt x="0" y="16"/>
                      <a:pt x="0" y="15"/>
                      <a:pt x="0" y="12"/>
                    </a:cubicBezTo>
                    <a:cubicBezTo>
                      <a:pt x="0" y="9"/>
                      <a:pt x="0" y="7"/>
                      <a:pt x="0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3" y="0"/>
                      <a:pt x="17" y="2"/>
                      <a:pt x="18" y="5"/>
                    </a:cubicBezTo>
                    <a:cubicBezTo>
                      <a:pt x="18" y="7"/>
                      <a:pt x="18" y="9"/>
                      <a:pt x="18" y="12"/>
                    </a:cubicBezTo>
                    <a:cubicBezTo>
                      <a:pt x="18" y="15"/>
                      <a:pt x="18" y="16"/>
                      <a:pt x="18" y="18"/>
                    </a:cubicBezTo>
                    <a:cubicBezTo>
                      <a:pt x="17" y="22"/>
                      <a:pt x="13" y="24"/>
                      <a:pt x="9" y="24"/>
                    </a:cubicBezTo>
                    <a:cubicBezTo>
                      <a:pt x="5" y="24"/>
                      <a:pt x="2" y="22"/>
                      <a:pt x="0" y="18"/>
                    </a:cubicBezTo>
                    <a:close/>
                    <a:moveTo>
                      <a:pt x="12" y="16"/>
                    </a:moveTo>
                    <a:cubicBezTo>
                      <a:pt x="12" y="16"/>
                      <a:pt x="12" y="14"/>
                      <a:pt x="12" y="12"/>
                    </a:cubicBezTo>
                    <a:cubicBezTo>
                      <a:pt x="12" y="9"/>
                      <a:pt x="12" y="8"/>
                      <a:pt x="12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2" name="Freeform 34"/>
              <p:cNvSpPr>
                <a:spLocks noEditPoints="1"/>
              </p:cNvSpPr>
              <p:nvPr userDrawn="1"/>
            </p:nvSpPr>
            <p:spPr bwMode="auto">
              <a:xfrm>
                <a:off x="5849938" y="6407150"/>
                <a:ext cx="61913" cy="76200"/>
              </a:xfrm>
              <a:custGeom>
                <a:avLst/>
                <a:gdLst>
                  <a:gd name="T0" fmla="*/ 13 w 19"/>
                  <a:gd name="T1" fmla="*/ 23 h 23"/>
                  <a:gd name="T2" fmla="*/ 12 w 19"/>
                  <a:gd name="T3" fmla="*/ 23 h 23"/>
                  <a:gd name="T4" fmla="*/ 9 w 19"/>
                  <a:gd name="T5" fmla="*/ 15 h 23"/>
                  <a:gd name="T6" fmla="*/ 7 w 19"/>
                  <a:gd name="T7" fmla="*/ 15 h 23"/>
                  <a:gd name="T8" fmla="*/ 6 w 19"/>
                  <a:gd name="T9" fmla="*/ 15 h 23"/>
                  <a:gd name="T10" fmla="*/ 6 w 19"/>
                  <a:gd name="T11" fmla="*/ 23 h 23"/>
                  <a:gd name="T12" fmla="*/ 6 w 19"/>
                  <a:gd name="T13" fmla="*/ 23 h 23"/>
                  <a:gd name="T14" fmla="*/ 1 w 19"/>
                  <a:gd name="T15" fmla="*/ 23 h 23"/>
                  <a:gd name="T16" fmla="*/ 0 w 19"/>
                  <a:gd name="T17" fmla="*/ 23 h 23"/>
                  <a:gd name="T18" fmla="*/ 0 w 19"/>
                  <a:gd name="T19" fmla="*/ 0 h 23"/>
                  <a:gd name="T20" fmla="*/ 1 w 19"/>
                  <a:gd name="T21" fmla="*/ 0 h 23"/>
                  <a:gd name="T22" fmla="*/ 10 w 19"/>
                  <a:gd name="T23" fmla="*/ 0 h 23"/>
                  <a:gd name="T24" fmla="*/ 19 w 19"/>
                  <a:gd name="T25" fmla="*/ 8 h 23"/>
                  <a:gd name="T26" fmla="*/ 15 w 19"/>
                  <a:gd name="T27" fmla="*/ 14 h 23"/>
                  <a:gd name="T28" fmla="*/ 19 w 19"/>
                  <a:gd name="T29" fmla="*/ 23 h 23"/>
                  <a:gd name="T30" fmla="*/ 19 w 19"/>
                  <a:gd name="T31" fmla="*/ 23 h 23"/>
                  <a:gd name="T32" fmla="*/ 13 w 19"/>
                  <a:gd name="T33" fmla="*/ 23 h 23"/>
                  <a:gd name="T34" fmla="*/ 13 w 19"/>
                  <a:gd name="T35" fmla="*/ 8 h 23"/>
                  <a:gd name="T36" fmla="*/ 10 w 19"/>
                  <a:gd name="T37" fmla="*/ 5 h 23"/>
                  <a:gd name="T38" fmla="*/ 7 w 19"/>
                  <a:gd name="T39" fmla="*/ 5 h 23"/>
                  <a:gd name="T40" fmla="*/ 6 w 19"/>
                  <a:gd name="T41" fmla="*/ 5 h 23"/>
                  <a:gd name="T42" fmla="*/ 6 w 19"/>
                  <a:gd name="T43" fmla="*/ 10 h 23"/>
                  <a:gd name="T44" fmla="*/ 7 w 19"/>
                  <a:gd name="T45" fmla="*/ 10 h 23"/>
                  <a:gd name="T46" fmla="*/ 10 w 19"/>
                  <a:gd name="T47" fmla="*/ 10 h 23"/>
                  <a:gd name="T48" fmla="*/ 13 w 19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3">
                    <a:moveTo>
                      <a:pt x="13" y="23"/>
                    </a:moveTo>
                    <a:cubicBezTo>
                      <a:pt x="13" y="23"/>
                      <a:pt x="12" y="23"/>
                      <a:pt x="12" y="2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0"/>
                      <a:pt x="19" y="3"/>
                      <a:pt x="19" y="8"/>
                    </a:cubicBezTo>
                    <a:cubicBezTo>
                      <a:pt x="19" y="10"/>
                      <a:pt x="17" y="13"/>
                      <a:pt x="15" y="1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3" y="23"/>
                    </a:lnTo>
                    <a:close/>
                    <a:moveTo>
                      <a:pt x="13" y="8"/>
                    </a:moveTo>
                    <a:cubicBezTo>
                      <a:pt x="13" y="6"/>
                      <a:pt x="12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" y="10"/>
                      <a:pt x="13" y="9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3" name="Freeform 35"/>
              <p:cNvSpPr>
                <a:spLocks/>
              </p:cNvSpPr>
              <p:nvPr userDrawn="1"/>
            </p:nvSpPr>
            <p:spPr bwMode="auto">
              <a:xfrm>
                <a:off x="5942013" y="6407150"/>
                <a:ext cx="61913" cy="79375"/>
              </a:xfrm>
              <a:custGeom>
                <a:avLst/>
                <a:gdLst>
                  <a:gd name="T0" fmla="*/ 0 w 19"/>
                  <a:gd name="T1" fmla="*/ 12 h 24"/>
                  <a:gd name="T2" fmla="*/ 1 w 19"/>
                  <a:gd name="T3" fmla="*/ 5 h 24"/>
                  <a:gd name="T4" fmla="*/ 9 w 19"/>
                  <a:gd name="T5" fmla="*/ 0 h 24"/>
                  <a:gd name="T6" fmla="*/ 18 w 19"/>
                  <a:gd name="T7" fmla="*/ 5 h 24"/>
                  <a:gd name="T8" fmla="*/ 18 w 19"/>
                  <a:gd name="T9" fmla="*/ 5 h 24"/>
                  <a:gd name="T10" fmla="*/ 13 w 19"/>
                  <a:gd name="T11" fmla="*/ 7 h 24"/>
                  <a:gd name="T12" fmla="*/ 13 w 19"/>
                  <a:gd name="T13" fmla="*/ 7 h 24"/>
                  <a:gd name="T14" fmla="*/ 9 w 19"/>
                  <a:gd name="T15" fmla="*/ 5 h 24"/>
                  <a:gd name="T16" fmla="*/ 6 w 19"/>
                  <a:gd name="T17" fmla="*/ 7 h 24"/>
                  <a:gd name="T18" fmla="*/ 6 w 19"/>
                  <a:gd name="T19" fmla="*/ 12 h 24"/>
                  <a:gd name="T20" fmla="*/ 6 w 19"/>
                  <a:gd name="T21" fmla="*/ 16 h 24"/>
                  <a:gd name="T22" fmla="*/ 9 w 19"/>
                  <a:gd name="T23" fmla="*/ 18 h 24"/>
                  <a:gd name="T24" fmla="*/ 13 w 19"/>
                  <a:gd name="T25" fmla="*/ 17 h 24"/>
                  <a:gd name="T26" fmla="*/ 13 w 19"/>
                  <a:gd name="T27" fmla="*/ 15 h 24"/>
                  <a:gd name="T28" fmla="*/ 13 w 19"/>
                  <a:gd name="T29" fmla="*/ 15 h 24"/>
                  <a:gd name="T30" fmla="*/ 10 w 19"/>
                  <a:gd name="T31" fmla="*/ 15 h 24"/>
                  <a:gd name="T32" fmla="*/ 10 w 19"/>
                  <a:gd name="T33" fmla="*/ 14 h 24"/>
                  <a:gd name="T34" fmla="*/ 10 w 19"/>
                  <a:gd name="T35" fmla="*/ 11 h 24"/>
                  <a:gd name="T36" fmla="*/ 10 w 19"/>
                  <a:gd name="T37" fmla="*/ 10 h 24"/>
                  <a:gd name="T38" fmla="*/ 18 w 19"/>
                  <a:gd name="T39" fmla="*/ 10 h 24"/>
                  <a:gd name="T40" fmla="*/ 19 w 19"/>
                  <a:gd name="T41" fmla="*/ 11 h 24"/>
                  <a:gd name="T42" fmla="*/ 19 w 19"/>
                  <a:gd name="T43" fmla="*/ 12 h 24"/>
                  <a:gd name="T44" fmla="*/ 18 w 19"/>
                  <a:gd name="T45" fmla="*/ 18 h 24"/>
                  <a:gd name="T46" fmla="*/ 9 w 19"/>
                  <a:gd name="T47" fmla="*/ 24 h 24"/>
                  <a:gd name="T48" fmla="*/ 1 w 19"/>
                  <a:gd name="T49" fmla="*/ 18 h 24"/>
                  <a:gd name="T50" fmla="*/ 0 w 19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24">
                    <a:moveTo>
                      <a:pt x="0" y="12"/>
                    </a:moveTo>
                    <a:cubicBezTo>
                      <a:pt x="0" y="9"/>
                      <a:pt x="0" y="7"/>
                      <a:pt x="1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4" y="0"/>
                      <a:pt x="16" y="2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3" y="17"/>
                    </a:cubicBezTo>
                    <a:cubicBezTo>
                      <a:pt x="13" y="16"/>
                      <a:pt x="13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9" y="10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5"/>
                      <a:pt x="18" y="16"/>
                      <a:pt x="18" y="18"/>
                    </a:cubicBezTo>
                    <a:cubicBezTo>
                      <a:pt x="17" y="22"/>
                      <a:pt x="14" y="24"/>
                      <a:pt x="9" y="24"/>
                    </a:cubicBezTo>
                    <a:cubicBezTo>
                      <a:pt x="5" y="24"/>
                      <a:pt x="2" y="22"/>
                      <a:pt x="1" y="18"/>
                    </a:cubicBezTo>
                    <a:cubicBezTo>
                      <a:pt x="0" y="16"/>
                      <a:pt x="0" y="1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4" name="Freeform 36"/>
              <p:cNvSpPr>
                <a:spLocks/>
              </p:cNvSpPr>
              <p:nvPr userDrawn="1"/>
            </p:nvSpPr>
            <p:spPr bwMode="auto">
              <a:xfrm>
                <a:off x="6081713" y="6407150"/>
                <a:ext cx="61913" cy="79375"/>
              </a:xfrm>
              <a:custGeom>
                <a:avLst/>
                <a:gdLst>
                  <a:gd name="T0" fmla="*/ 0 w 19"/>
                  <a:gd name="T1" fmla="*/ 14 h 24"/>
                  <a:gd name="T2" fmla="*/ 0 w 19"/>
                  <a:gd name="T3" fmla="*/ 0 h 24"/>
                  <a:gd name="T4" fmla="*/ 1 w 19"/>
                  <a:gd name="T5" fmla="*/ 0 h 24"/>
                  <a:gd name="T6" fmla="*/ 6 w 19"/>
                  <a:gd name="T7" fmla="*/ 0 h 24"/>
                  <a:gd name="T8" fmla="*/ 6 w 19"/>
                  <a:gd name="T9" fmla="*/ 0 h 24"/>
                  <a:gd name="T10" fmla="*/ 6 w 19"/>
                  <a:gd name="T11" fmla="*/ 15 h 24"/>
                  <a:gd name="T12" fmla="*/ 10 w 19"/>
                  <a:gd name="T13" fmla="*/ 18 h 24"/>
                  <a:gd name="T14" fmla="*/ 13 w 19"/>
                  <a:gd name="T15" fmla="*/ 15 h 24"/>
                  <a:gd name="T16" fmla="*/ 13 w 19"/>
                  <a:gd name="T17" fmla="*/ 0 h 24"/>
                  <a:gd name="T18" fmla="*/ 13 w 19"/>
                  <a:gd name="T19" fmla="*/ 0 h 24"/>
                  <a:gd name="T20" fmla="*/ 19 w 19"/>
                  <a:gd name="T21" fmla="*/ 0 h 24"/>
                  <a:gd name="T22" fmla="*/ 19 w 19"/>
                  <a:gd name="T23" fmla="*/ 0 h 24"/>
                  <a:gd name="T24" fmla="*/ 19 w 19"/>
                  <a:gd name="T25" fmla="*/ 14 h 24"/>
                  <a:gd name="T26" fmla="*/ 10 w 19"/>
                  <a:gd name="T27" fmla="*/ 24 h 24"/>
                  <a:gd name="T28" fmla="*/ 0 w 19"/>
                  <a:gd name="T2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4">
                    <a:moveTo>
                      <a:pt x="0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7"/>
                      <a:pt x="8" y="18"/>
                      <a:pt x="10" y="18"/>
                    </a:cubicBezTo>
                    <a:cubicBezTo>
                      <a:pt x="12" y="18"/>
                      <a:pt x="13" y="17"/>
                      <a:pt x="13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20"/>
                      <a:pt x="15" y="24"/>
                      <a:pt x="10" y="24"/>
                    </a:cubicBezTo>
                    <a:cubicBezTo>
                      <a:pt x="4" y="24"/>
                      <a:pt x="0" y="20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5" name="Freeform 37"/>
              <p:cNvSpPr>
                <a:spLocks/>
              </p:cNvSpPr>
              <p:nvPr userDrawn="1"/>
            </p:nvSpPr>
            <p:spPr bwMode="auto">
              <a:xfrm>
                <a:off x="6175375" y="6407150"/>
                <a:ext cx="61913" cy="76200"/>
              </a:xfrm>
              <a:custGeom>
                <a:avLst/>
                <a:gdLst>
                  <a:gd name="T0" fmla="*/ 0 w 19"/>
                  <a:gd name="T1" fmla="*/ 0 h 23"/>
                  <a:gd name="T2" fmla="*/ 1 w 19"/>
                  <a:gd name="T3" fmla="*/ 0 h 23"/>
                  <a:gd name="T4" fmla="*/ 6 w 19"/>
                  <a:gd name="T5" fmla="*/ 0 h 23"/>
                  <a:gd name="T6" fmla="*/ 6 w 19"/>
                  <a:gd name="T7" fmla="*/ 0 h 23"/>
                  <a:gd name="T8" fmla="*/ 13 w 19"/>
                  <a:gd name="T9" fmla="*/ 14 h 23"/>
                  <a:gd name="T10" fmla="*/ 13 w 19"/>
                  <a:gd name="T11" fmla="*/ 14 h 23"/>
                  <a:gd name="T12" fmla="*/ 13 w 19"/>
                  <a:gd name="T13" fmla="*/ 0 h 23"/>
                  <a:gd name="T14" fmla="*/ 14 w 19"/>
                  <a:gd name="T15" fmla="*/ 0 h 23"/>
                  <a:gd name="T16" fmla="*/ 18 w 19"/>
                  <a:gd name="T17" fmla="*/ 0 h 23"/>
                  <a:gd name="T18" fmla="*/ 19 w 19"/>
                  <a:gd name="T19" fmla="*/ 0 h 23"/>
                  <a:gd name="T20" fmla="*/ 19 w 19"/>
                  <a:gd name="T21" fmla="*/ 23 h 23"/>
                  <a:gd name="T22" fmla="*/ 18 w 19"/>
                  <a:gd name="T23" fmla="*/ 23 h 23"/>
                  <a:gd name="T24" fmla="*/ 13 w 19"/>
                  <a:gd name="T25" fmla="*/ 23 h 23"/>
                  <a:gd name="T26" fmla="*/ 13 w 19"/>
                  <a:gd name="T27" fmla="*/ 23 h 23"/>
                  <a:gd name="T28" fmla="*/ 6 w 19"/>
                  <a:gd name="T29" fmla="*/ 10 h 23"/>
                  <a:gd name="T30" fmla="*/ 6 w 19"/>
                  <a:gd name="T31" fmla="*/ 10 h 23"/>
                  <a:gd name="T32" fmla="*/ 6 w 19"/>
                  <a:gd name="T33" fmla="*/ 23 h 23"/>
                  <a:gd name="T34" fmla="*/ 5 w 19"/>
                  <a:gd name="T35" fmla="*/ 23 h 23"/>
                  <a:gd name="T36" fmla="*/ 1 w 19"/>
                  <a:gd name="T37" fmla="*/ 23 h 23"/>
                  <a:gd name="T38" fmla="*/ 0 w 19"/>
                  <a:gd name="T39" fmla="*/ 23 h 23"/>
                  <a:gd name="T40" fmla="*/ 0 w 1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6" name="Freeform 38"/>
              <p:cNvSpPr>
                <a:spLocks/>
              </p:cNvSpPr>
              <p:nvPr userDrawn="1"/>
            </p:nvSpPr>
            <p:spPr bwMode="auto">
              <a:xfrm>
                <a:off x="6270625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7" name="Freeform 39"/>
              <p:cNvSpPr>
                <a:spLocks/>
              </p:cNvSpPr>
              <p:nvPr userDrawn="1"/>
            </p:nvSpPr>
            <p:spPr bwMode="auto">
              <a:xfrm>
                <a:off x="6319838" y="6407150"/>
                <a:ext cx="68263" cy="76200"/>
              </a:xfrm>
              <a:custGeom>
                <a:avLst/>
                <a:gdLst>
                  <a:gd name="T0" fmla="*/ 8 w 21"/>
                  <a:gd name="T1" fmla="*/ 23 h 23"/>
                  <a:gd name="T2" fmla="*/ 8 w 21"/>
                  <a:gd name="T3" fmla="*/ 23 h 23"/>
                  <a:gd name="T4" fmla="*/ 0 w 21"/>
                  <a:gd name="T5" fmla="*/ 1 h 23"/>
                  <a:gd name="T6" fmla="*/ 1 w 21"/>
                  <a:gd name="T7" fmla="*/ 0 h 23"/>
                  <a:gd name="T8" fmla="*/ 6 w 21"/>
                  <a:gd name="T9" fmla="*/ 0 h 23"/>
                  <a:gd name="T10" fmla="*/ 7 w 21"/>
                  <a:gd name="T11" fmla="*/ 0 h 23"/>
                  <a:gd name="T12" fmla="*/ 11 w 21"/>
                  <a:gd name="T13" fmla="*/ 14 h 23"/>
                  <a:gd name="T14" fmla="*/ 11 w 21"/>
                  <a:gd name="T15" fmla="*/ 14 h 23"/>
                  <a:gd name="T16" fmla="*/ 15 w 21"/>
                  <a:gd name="T17" fmla="*/ 0 h 23"/>
                  <a:gd name="T18" fmla="*/ 15 w 21"/>
                  <a:gd name="T19" fmla="*/ 0 h 23"/>
                  <a:gd name="T20" fmla="*/ 21 w 21"/>
                  <a:gd name="T21" fmla="*/ 0 h 23"/>
                  <a:gd name="T22" fmla="*/ 21 w 21"/>
                  <a:gd name="T23" fmla="*/ 1 h 23"/>
                  <a:gd name="T24" fmla="*/ 14 w 21"/>
                  <a:gd name="T25" fmla="*/ 23 h 23"/>
                  <a:gd name="T26" fmla="*/ 13 w 21"/>
                  <a:gd name="T27" fmla="*/ 23 h 23"/>
                  <a:gd name="T28" fmla="*/ 8 w 21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3">
                    <a:moveTo>
                      <a:pt x="8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lnTo>
                      <a:pt x="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8" name="Freeform 40"/>
              <p:cNvSpPr>
                <a:spLocks/>
              </p:cNvSpPr>
              <p:nvPr userDrawn="1"/>
            </p:nvSpPr>
            <p:spPr bwMode="auto">
              <a:xfrm>
                <a:off x="6416675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6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6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6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6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9" name="Freeform 41"/>
              <p:cNvSpPr>
                <a:spLocks noEditPoints="1"/>
              </p:cNvSpPr>
              <p:nvPr userDrawn="1"/>
            </p:nvSpPr>
            <p:spPr bwMode="auto">
              <a:xfrm>
                <a:off x="6502400" y="6407150"/>
                <a:ext cx="58738" cy="76200"/>
              </a:xfrm>
              <a:custGeom>
                <a:avLst/>
                <a:gdLst>
                  <a:gd name="T0" fmla="*/ 12 w 18"/>
                  <a:gd name="T1" fmla="*/ 23 h 23"/>
                  <a:gd name="T2" fmla="*/ 12 w 18"/>
                  <a:gd name="T3" fmla="*/ 23 h 23"/>
                  <a:gd name="T4" fmla="*/ 8 w 18"/>
                  <a:gd name="T5" fmla="*/ 15 h 23"/>
                  <a:gd name="T6" fmla="*/ 6 w 18"/>
                  <a:gd name="T7" fmla="*/ 15 h 23"/>
                  <a:gd name="T8" fmla="*/ 6 w 18"/>
                  <a:gd name="T9" fmla="*/ 15 h 23"/>
                  <a:gd name="T10" fmla="*/ 6 w 18"/>
                  <a:gd name="T11" fmla="*/ 23 h 23"/>
                  <a:gd name="T12" fmla="*/ 5 w 18"/>
                  <a:gd name="T13" fmla="*/ 23 h 23"/>
                  <a:gd name="T14" fmla="*/ 0 w 18"/>
                  <a:gd name="T15" fmla="*/ 23 h 23"/>
                  <a:gd name="T16" fmla="*/ 0 w 18"/>
                  <a:gd name="T17" fmla="*/ 23 h 23"/>
                  <a:gd name="T18" fmla="*/ 0 w 18"/>
                  <a:gd name="T19" fmla="*/ 0 h 23"/>
                  <a:gd name="T20" fmla="*/ 0 w 18"/>
                  <a:gd name="T21" fmla="*/ 0 h 23"/>
                  <a:gd name="T22" fmla="*/ 10 w 18"/>
                  <a:gd name="T23" fmla="*/ 0 h 23"/>
                  <a:gd name="T24" fmla="*/ 18 w 18"/>
                  <a:gd name="T25" fmla="*/ 8 h 23"/>
                  <a:gd name="T26" fmla="*/ 14 w 18"/>
                  <a:gd name="T27" fmla="*/ 14 h 23"/>
                  <a:gd name="T28" fmla="*/ 18 w 18"/>
                  <a:gd name="T29" fmla="*/ 23 h 23"/>
                  <a:gd name="T30" fmla="*/ 18 w 18"/>
                  <a:gd name="T31" fmla="*/ 23 h 23"/>
                  <a:gd name="T32" fmla="*/ 12 w 18"/>
                  <a:gd name="T33" fmla="*/ 23 h 23"/>
                  <a:gd name="T34" fmla="*/ 12 w 18"/>
                  <a:gd name="T35" fmla="*/ 8 h 23"/>
                  <a:gd name="T36" fmla="*/ 9 w 18"/>
                  <a:gd name="T37" fmla="*/ 5 h 23"/>
                  <a:gd name="T38" fmla="*/ 6 w 18"/>
                  <a:gd name="T39" fmla="*/ 5 h 23"/>
                  <a:gd name="T40" fmla="*/ 6 w 18"/>
                  <a:gd name="T41" fmla="*/ 5 h 23"/>
                  <a:gd name="T42" fmla="*/ 6 w 18"/>
                  <a:gd name="T43" fmla="*/ 10 h 23"/>
                  <a:gd name="T44" fmla="*/ 6 w 18"/>
                  <a:gd name="T45" fmla="*/ 10 h 23"/>
                  <a:gd name="T46" fmla="*/ 9 w 18"/>
                  <a:gd name="T47" fmla="*/ 10 h 23"/>
                  <a:gd name="T48" fmla="*/ 12 w 18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3"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8" y="3"/>
                      <a:pt x="18" y="8"/>
                    </a:cubicBezTo>
                    <a:cubicBezTo>
                      <a:pt x="18" y="10"/>
                      <a:pt x="16" y="13"/>
                      <a:pt x="14" y="1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12" y="23"/>
                    </a:lnTo>
                    <a:close/>
                    <a:moveTo>
                      <a:pt x="12" y="8"/>
                    </a:moveTo>
                    <a:cubicBezTo>
                      <a:pt x="12" y="6"/>
                      <a:pt x="11" y="5"/>
                      <a:pt x="9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2" y="9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0" name="Freeform 42"/>
              <p:cNvSpPr>
                <a:spLocks/>
              </p:cNvSpPr>
              <p:nvPr userDrawn="1"/>
            </p:nvSpPr>
            <p:spPr bwMode="auto">
              <a:xfrm>
                <a:off x="6589713" y="6407150"/>
                <a:ext cx="61913" cy="79375"/>
              </a:xfrm>
              <a:custGeom>
                <a:avLst/>
                <a:gdLst>
                  <a:gd name="T0" fmla="*/ 0 w 19"/>
                  <a:gd name="T1" fmla="*/ 20 h 24"/>
                  <a:gd name="T2" fmla="*/ 0 w 19"/>
                  <a:gd name="T3" fmla="*/ 20 h 24"/>
                  <a:gd name="T4" fmla="*/ 3 w 19"/>
                  <a:gd name="T5" fmla="*/ 16 h 24"/>
                  <a:gd name="T6" fmla="*/ 3 w 19"/>
                  <a:gd name="T7" fmla="*/ 16 h 24"/>
                  <a:gd name="T8" fmla="*/ 9 w 19"/>
                  <a:gd name="T9" fmla="*/ 19 h 24"/>
                  <a:gd name="T10" fmla="*/ 13 w 19"/>
                  <a:gd name="T11" fmla="*/ 16 h 24"/>
                  <a:gd name="T12" fmla="*/ 10 w 19"/>
                  <a:gd name="T13" fmla="*/ 14 h 24"/>
                  <a:gd name="T14" fmla="*/ 8 w 19"/>
                  <a:gd name="T15" fmla="*/ 14 h 24"/>
                  <a:gd name="T16" fmla="*/ 1 w 19"/>
                  <a:gd name="T17" fmla="*/ 7 h 24"/>
                  <a:gd name="T18" fmla="*/ 9 w 19"/>
                  <a:gd name="T19" fmla="*/ 0 h 24"/>
                  <a:gd name="T20" fmla="*/ 18 w 19"/>
                  <a:gd name="T21" fmla="*/ 2 h 24"/>
                  <a:gd name="T22" fmla="*/ 18 w 19"/>
                  <a:gd name="T23" fmla="*/ 3 h 24"/>
                  <a:gd name="T24" fmla="*/ 15 w 19"/>
                  <a:gd name="T25" fmla="*/ 7 h 24"/>
                  <a:gd name="T26" fmla="*/ 15 w 19"/>
                  <a:gd name="T27" fmla="*/ 7 h 24"/>
                  <a:gd name="T28" fmla="*/ 9 w 19"/>
                  <a:gd name="T29" fmla="*/ 5 h 24"/>
                  <a:gd name="T30" fmla="*/ 7 w 19"/>
                  <a:gd name="T31" fmla="*/ 7 h 24"/>
                  <a:gd name="T32" fmla="*/ 10 w 19"/>
                  <a:gd name="T33" fmla="*/ 9 h 24"/>
                  <a:gd name="T34" fmla="*/ 11 w 19"/>
                  <a:gd name="T35" fmla="*/ 9 h 24"/>
                  <a:gd name="T36" fmla="*/ 19 w 19"/>
                  <a:gd name="T37" fmla="*/ 16 h 24"/>
                  <a:gd name="T38" fmla="*/ 9 w 19"/>
                  <a:gd name="T39" fmla="*/ 24 h 24"/>
                  <a:gd name="T40" fmla="*/ 0 w 19"/>
                  <a:gd name="T4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4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5" y="17"/>
                      <a:pt x="7" y="19"/>
                      <a:pt x="9" y="19"/>
                    </a:cubicBezTo>
                    <a:cubicBezTo>
                      <a:pt x="11" y="19"/>
                      <a:pt x="13" y="18"/>
                      <a:pt x="13" y="16"/>
                    </a:cubicBezTo>
                    <a:cubicBezTo>
                      <a:pt x="13" y="15"/>
                      <a:pt x="12" y="15"/>
                      <a:pt x="10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1" y="11"/>
                      <a:pt x="1" y="7"/>
                    </a:cubicBezTo>
                    <a:cubicBezTo>
                      <a:pt x="1" y="3"/>
                      <a:pt x="4" y="0"/>
                      <a:pt x="9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10"/>
                      <a:pt x="19" y="12"/>
                      <a:pt x="19" y="16"/>
                    </a:cubicBezTo>
                    <a:cubicBezTo>
                      <a:pt x="19" y="21"/>
                      <a:pt x="15" y="24"/>
                      <a:pt x="9" y="24"/>
                    </a:cubicBezTo>
                    <a:cubicBezTo>
                      <a:pt x="6" y="24"/>
                      <a:pt x="2" y="22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1" name="Freeform 43"/>
              <p:cNvSpPr>
                <a:spLocks/>
              </p:cNvSpPr>
              <p:nvPr userDrawn="1"/>
            </p:nvSpPr>
            <p:spPr bwMode="auto">
              <a:xfrm>
                <a:off x="6681788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2" name="Freeform 44"/>
              <p:cNvSpPr>
                <a:spLocks/>
              </p:cNvSpPr>
              <p:nvPr userDrawn="1"/>
            </p:nvSpPr>
            <p:spPr bwMode="auto">
              <a:xfrm>
                <a:off x="6729413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7 w 19"/>
                  <a:gd name="T5" fmla="*/ 23 h 23"/>
                  <a:gd name="T6" fmla="*/ 7 w 19"/>
                  <a:gd name="T7" fmla="*/ 23 h 23"/>
                  <a:gd name="T8" fmla="*/ 7 w 19"/>
                  <a:gd name="T9" fmla="*/ 23 h 23"/>
                  <a:gd name="T10" fmla="*/ 7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1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1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9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9 w 19"/>
                  <a:gd name="T45" fmla="*/ 5 h 23"/>
                  <a:gd name="T46" fmla="*/ 19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3 w 19"/>
                  <a:gd name="T53" fmla="*/ 5 h 23"/>
                  <a:gd name="T54" fmla="*/ 13 w 19"/>
                  <a:gd name="T55" fmla="*/ 6 h 23"/>
                  <a:gd name="T56" fmla="*/ 13 w 19"/>
                  <a:gd name="T57" fmla="*/ 6 h 23"/>
                  <a:gd name="T58" fmla="*/ 13 w 19"/>
                  <a:gd name="T59" fmla="*/ 23 h 23"/>
                  <a:gd name="T60" fmla="*/ 13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3" name="Freeform 45"/>
              <p:cNvSpPr>
                <a:spLocks/>
              </p:cNvSpPr>
              <p:nvPr userDrawn="1"/>
            </p:nvSpPr>
            <p:spPr bwMode="auto">
              <a:xfrm>
                <a:off x="6821488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5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5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5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5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4" name="Freeform 46"/>
              <p:cNvSpPr>
                <a:spLocks/>
              </p:cNvSpPr>
              <p:nvPr userDrawn="1"/>
            </p:nvSpPr>
            <p:spPr bwMode="auto">
              <a:xfrm>
                <a:off x="6899275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6 w 19"/>
                  <a:gd name="T5" fmla="*/ 23 h 23"/>
                  <a:gd name="T6" fmla="*/ 6 w 19"/>
                  <a:gd name="T7" fmla="*/ 23 h 23"/>
                  <a:gd name="T8" fmla="*/ 6 w 19"/>
                  <a:gd name="T9" fmla="*/ 23 h 23"/>
                  <a:gd name="T10" fmla="*/ 6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0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0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8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8 w 19"/>
                  <a:gd name="T45" fmla="*/ 5 h 23"/>
                  <a:gd name="T46" fmla="*/ 18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2 w 19"/>
                  <a:gd name="T53" fmla="*/ 5 h 23"/>
                  <a:gd name="T54" fmla="*/ 12 w 19"/>
                  <a:gd name="T55" fmla="*/ 6 h 23"/>
                  <a:gd name="T56" fmla="*/ 12 w 19"/>
                  <a:gd name="T57" fmla="*/ 6 h 23"/>
                  <a:gd name="T58" fmla="*/ 12 w 19"/>
                  <a:gd name="T59" fmla="*/ 23 h 23"/>
                  <a:gd name="T60" fmla="*/ 12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  <p:grpSp>
          <p:nvGrpSpPr>
            <p:cNvPr id="33" name="Gruppe 32"/>
            <p:cNvGrpSpPr/>
            <p:nvPr userDrawn="1"/>
          </p:nvGrpSpPr>
          <p:grpSpPr>
            <a:xfrm>
              <a:off x="5880100" y="5659438"/>
              <a:ext cx="511175" cy="544512"/>
              <a:chOff x="5880100" y="5659438"/>
              <a:chExt cx="511175" cy="544512"/>
            </a:xfrm>
            <a:grpFill/>
          </p:grpSpPr>
          <p:sp>
            <p:nvSpPr>
              <p:cNvPr id="34" name="Freeform 47"/>
              <p:cNvSpPr>
                <a:spLocks/>
              </p:cNvSpPr>
              <p:nvPr userDrawn="1"/>
            </p:nvSpPr>
            <p:spPr bwMode="auto">
              <a:xfrm>
                <a:off x="6143625" y="5678488"/>
                <a:ext cx="247650" cy="496887"/>
              </a:xfrm>
              <a:custGeom>
                <a:avLst/>
                <a:gdLst>
                  <a:gd name="T0" fmla="*/ 76 w 76"/>
                  <a:gd name="T1" fmla="*/ 123 h 151"/>
                  <a:gd name="T2" fmla="*/ 60 w 76"/>
                  <a:gd name="T3" fmla="*/ 115 h 151"/>
                  <a:gd name="T4" fmla="*/ 45 w 76"/>
                  <a:gd name="T5" fmla="*/ 52 h 151"/>
                  <a:gd name="T6" fmla="*/ 53 w 76"/>
                  <a:gd name="T7" fmla="*/ 0 h 151"/>
                  <a:gd name="T8" fmla="*/ 53 w 76"/>
                  <a:gd name="T9" fmla="*/ 0 h 151"/>
                  <a:gd name="T10" fmla="*/ 30 w 76"/>
                  <a:gd name="T11" fmla="*/ 57 h 151"/>
                  <a:gd name="T12" fmla="*/ 44 w 76"/>
                  <a:gd name="T13" fmla="*/ 151 h 151"/>
                  <a:gd name="T14" fmla="*/ 76 w 76"/>
                  <a:gd name="T15" fmla="*/ 12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151">
                    <a:moveTo>
                      <a:pt x="76" y="123"/>
                    </a:moveTo>
                    <a:cubicBezTo>
                      <a:pt x="72" y="121"/>
                      <a:pt x="68" y="119"/>
                      <a:pt x="60" y="115"/>
                    </a:cubicBezTo>
                    <a:cubicBezTo>
                      <a:pt x="40" y="103"/>
                      <a:pt x="34" y="84"/>
                      <a:pt x="45" y="52"/>
                    </a:cubicBezTo>
                    <a:cubicBezTo>
                      <a:pt x="52" y="33"/>
                      <a:pt x="55" y="17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21"/>
                      <a:pt x="44" y="34"/>
                      <a:pt x="30" y="57"/>
                    </a:cubicBezTo>
                    <a:cubicBezTo>
                      <a:pt x="0" y="105"/>
                      <a:pt x="30" y="140"/>
                      <a:pt x="44" y="151"/>
                    </a:cubicBezTo>
                    <a:cubicBezTo>
                      <a:pt x="57" y="144"/>
                      <a:pt x="68" y="135"/>
                      <a:pt x="76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5" name="Freeform 48"/>
              <p:cNvSpPr>
                <a:spLocks/>
              </p:cNvSpPr>
              <p:nvPr userDrawn="1"/>
            </p:nvSpPr>
            <p:spPr bwMode="auto">
              <a:xfrm>
                <a:off x="5997575" y="5665788"/>
                <a:ext cx="301625" cy="538162"/>
              </a:xfrm>
              <a:custGeom>
                <a:avLst/>
                <a:gdLst>
                  <a:gd name="T0" fmla="*/ 61 w 93"/>
                  <a:gd name="T1" fmla="*/ 59 h 164"/>
                  <a:gd name="T2" fmla="*/ 93 w 93"/>
                  <a:gd name="T3" fmla="*/ 1 h 164"/>
                  <a:gd name="T4" fmla="*/ 92 w 93"/>
                  <a:gd name="T5" fmla="*/ 0 h 164"/>
                  <a:gd name="T6" fmla="*/ 38 w 93"/>
                  <a:gd name="T7" fmla="*/ 58 h 164"/>
                  <a:gd name="T8" fmla="*/ 11 w 93"/>
                  <a:gd name="T9" fmla="*/ 154 h 164"/>
                  <a:gd name="T10" fmla="*/ 51 w 93"/>
                  <a:gd name="T11" fmla="*/ 164 h 164"/>
                  <a:gd name="T12" fmla="*/ 60 w 93"/>
                  <a:gd name="T13" fmla="*/ 163 h 164"/>
                  <a:gd name="T14" fmla="*/ 61 w 93"/>
                  <a:gd name="T15" fmla="*/ 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64">
                    <a:moveTo>
                      <a:pt x="61" y="59"/>
                    </a:moveTo>
                    <a:cubicBezTo>
                      <a:pt x="84" y="32"/>
                      <a:pt x="91" y="19"/>
                      <a:pt x="93" y="1"/>
                    </a:cubicBezTo>
                    <a:cubicBezTo>
                      <a:pt x="93" y="0"/>
                      <a:pt x="92" y="0"/>
                      <a:pt x="92" y="0"/>
                    </a:cubicBezTo>
                    <a:cubicBezTo>
                      <a:pt x="87" y="23"/>
                      <a:pt x="73" y="34"/>
                      <a:pt x="38" y="58"/>
                    </a:cubicBezTo>
                    <a:cubicBezTo>
                      <a:pt x="0" y="83"/>
                      <a:pt x="2" y="127"/>
                      <a:pt x="11" y="154"/>
                    </a:cubicBezTo>
                    <a:cubicBezTo>
                      <a:pt x="23" y="160"/>
                      <a:pt x="36" y="164"/>
                      <a:pt x="51" y="164"/>
                    </a:cubicBezTo>
                    <a:cubicBezTo>
                      <a:pt x="54" y="164"/>
                      <a:pt x="57" y="164"/>
                      <a:pt x="60" y="163"/>
                    </a:cubicBezTo>
                    <a:cubicBezTo>
                      <a:pt x="32" y="122"/>
                      <a:pt x="34" y="90"/>
                      <a:pt x="6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6" name="Freeform 49"/>
              <p:cNvSpPr>
                <a:spLocks/>
              </p:cNvSpPr>
              <p:nvPr userDrawn="1"/>
            </p:nvSpPr>
            <p:spPr bwMode="auto">
              <a:xfrm>
                <a:off x="5880100" y="5659438"/>
                <a:ext cx="403225" cy="436562"/>
              </a:xfrm>
              <a:custGeom>
                <a:avLst/>
                <a:gdLst>
                  <a:gd name="T0" fmla="*/ 83 w 124"/>
                  <a:gd name="T1" fmla="*/ 41 h 133"/>
                  <a:gd name="T2" fmla="*/ 124 w 124"/>
                  <a:gd name="T3" fmla="*/ 0 h 133"/>
                  <a:gd name="T4" fmla="*/ 123 w 124"/>
                  <a:gd name="T5" fmla="*/ 0 h 133"/>
                  <a:gd name="T6" fmla="*/ 52 w 124"/>
                  <a:gd name="T7" fmla="*/ 32 h 133"/>
                  <a:gd name="T8" fmla="*/ 1 w 124"/>
                  <a:gd name="T9" fmla="*/ 64 h 133"/>
                  <a:gd name="T10" fmla="*/ 0 w 124"/>
                  <a:gd name="T11" fmla="*/ 79 h 133"/>
                  <a:gd name="T12" fmla="*/ 19 w 124"/>
                  <a:gd name="T13" fmla="*/ 133 h 133"/>
                  <a:gd name="T14" fmla="*/ 83 w 124"/>
                  <a:gd name="T15" fmla="*/ 4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33">
                    <a:moveTo>
                      <a:pt x="83" y="41"/>
                    </a:moveTo>
                    <a:cubicBezTo>
                      <a:pt x="108" y="30"/>
                      <a:pt x="120" y="13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2" y="23"/>
                      <a:pt x="90" y="27"/>
                      <a:pt x="52" y="32"/>
                    </a:cubicBezTo>
                    <a:cubicBezTo>
                      <a:pt x="29" y="35"/>
                      <a:pt x="12" y="48"/>
                      <a:pt x="1" y="64"/>
                    </a:cubicBezTo>
                    <a:cubicBezTo>
                      <a:pt x="0" y="69"/>
                      <a:pt x="0" y="74"/>
                      <a:pt x="0" y="79"/>
                    </a:cubicBezTo>
                    <a:cubicBezTo>
                      <a:pt x="0" y="99"/>
                      <a:pt x="7" y="118"/>
                      <a:pt x="19" y="133"/>
                    </a:cubicBezTo>
                    <a:cubicBezTo>
                      <a:pt x="18" y="68"/>
                      <a:pt x="52" y="54"/>
                      <a:pt x="8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</p:grp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458495" cy="36004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sp>
        <p:nvSpPr>
          <p:cNvPr id="7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270500" y="0"/>
            <a:ext cx="69215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458583"/>
            <a:ext cx="9753600" cy="138609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pPr rtl="0"/>
            <a:r>
              <a:rPr lang="en-GB"/>
              <a:t>YOUR TITLE HERE</a:t>
            </a:r>
            <a:endParaRPr lang="en-US" dirty="0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89650" y="2032831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4" rtl="0"/>
            <a:r>
              <a:rPr lang="en-GB"/>
              <a:t>Fourth level</a:t>
            </a:r>
            <a:endParaRPr lang="en-US" dirty="0"/>
          </a:p>
        </p:txBody>
      </p:sp>
      <p:grpSp>
        <p:nvGrpSpPr>
          <p:cNvPr id="81" name="Gruppe 80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5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6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7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8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9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0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1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2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3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4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5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6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7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8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9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0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grpSp>
        <p:nvGrpSpPr>
          <p:cNvPr id="59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6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7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8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9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0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1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53" r:id="rId2"/>
    <p:sldLayoutId id="2147484050" r:id="rId3"/>
    <p:sldLayoutId id="2147484008" r:id="rId4"/>
    <p:sldLayoutId id="2147484022" r:id="rId5"/>
    <p:sldLayoutId id="2147484011" r:id="rId6"/>
    <p:sldLayoutId id="2147484014" r:id="rId7"/>
    <p:sldLayoutId id="2147484020" r:id="rId8"/>
    <p:sldLayoutId id="2147484051" r:id="rId9"/>
    <p:sldLayoutId id="2147484028" r:id="rId10"/>
    <p:sldLayoutId id="2147484032" r:id="rId11"/>
    <p:sldLayoutId id="2147484018" r:id="rId12"/>
    <p:sldLayoutId id="2147484052" r:id="rId13"/>
  </p:sldLayoutIdLst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3600" b="1" kern="1200" spc="3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1162" userDrawn="1">
          <p15:clr>
            <a:srgbClr val="F26B43"/>
          </p15:clr>
        </p15:guide>
        <p15:guide id="28" pos="370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41" userDrawn="1">
          <p15:clr>
            <a:srgbClr val="F26B43"/>
          </p15:clr>
        </p15:guide>
        <p15:guide id="51" orient="horz" pos="414" userDrawn="1">
          <p15:clr>
            <a:srgbClr val="F26B43"/>
          </p15:clr>
        </p15:guide>
        <p15:guide id="52" pos="4339" userDrawn="1">
          <p15:clr>
            <a:srgbClr val="F26B43"/>
          </p15:clr>
        </p15:guide>
        <p15:guide id="53" pos="46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ladsholder til billede 3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da-DK"/>
          </a:p>
        </p:txBody>
      </p:sp>
      <p:grpSp>
        <p:nvGrpSpPr>
          <p:cNvPr id="35" name="Gruppe 34"/>
          <p:cNvGrpSpPr/>
          <p:nvPr/>
        </p:nvGrpSpPr>
        <p:grpSpPr>
          <a:xfrm>
            <a:off x="5489575" y="5903913"/>
            <a:ext cx="1243013" cy="815976"/>
            <a:chOff x="5489575" y="5903913"/>
            <a:chExt cx="1243013" cy="815976"/>
          </a:xfrm>
        </p:grpSpPr>
        <p:sp>
          <p:nvSpPr>
            <p:cNvPr id="36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5492750" y="5903913"/>
              <a:ext cx="1236663" cy="815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167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168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169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170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71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72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73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74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75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76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77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8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79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80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181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182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183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184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185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186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187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188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189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190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191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192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193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194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195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196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197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198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199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200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201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202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203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204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205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206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207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208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209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210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211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212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213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214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215"/>
            <p:cNvSpPr>
              <a:spLocks/>
            </p:cNvSpPr>
            <p:nvPr/>
          </p:nvSpPr>
          <p:spPr bwMode="auto">
            <a:xfrm>
              <a:off x="6083300" y="5922963"/>
              <a:ext cx="209550" cy="411163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216"/>
            <p:cNvSpPr>
              <a:spLocks/>
            </p:cNvSpPr>
            <p:nvPr/>
          </p:nvSpPr>
          <p:spPr bwMode="auto">
            <a:xfrm>
              <a:off x="5961063" y="5911851"/>
              <a:ext cx="252413" cy="446088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217"/>
            <p:cNvSpPr>
              <a:spLocks/>
            </p:cNvSpPr>
            <p:nvPr/>
          </p:nvSpPr>
          <p:spPr bwMode="auto">
            <a:xfrm>
              <a:off x="5864225" y="5907088"/>
              <a:ext cx="336550" cy="361950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29067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2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10254797" cy="1474385"/>
          </a:xfrm>
        </p:spPr>
        <p:txBody>
          <a:bodyPr/>
          <a:lstStyle/>
          <a:p>
            <a:r>
              <a:rPr lang="en-US" dirty="0"/>
              <a:t>Bypass diodes vs MICs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6A83F3-9650-4179-9F71-83C7E505F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92" y="1494344"/>
            <a:ext cx="2451593" cy="45723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felt 3">
                <a:extLst>
                  <a:ext uri="{FF2B5EF4-FFF2-40B4-BE49-F238E27FC236}">
                    <a16:creationId xmlns:a16="http://schemas.microsoft.com/office/drawing/2014/main" id="{9A060023-6BD2-419D-8AA2-AE1DFCDCA162}"/>
                  </a:ext>
                </a:extLst>
              </p:cNvPr>
              <p:cNvSpPr txBox="1"/>
              <p:nvPr/>
            </p:nvSpPr>
            <p:spPr>
              <a:xfrm>
                <a:off x="3557848" y="1648118"/>
                <a:ext cx="7782040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ES" sz="1600" b="1" spc="300" dirty="0"/>
                  <a:t>Single bypass </a:t>
                </a:r>
                <a:r>
                  <a:rPr lang="es-ES" sz="1600" b="1" spc="300" dirty="0" err="1"/>
                  <a:t>diode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protects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one</a:t>
                </a:r>
                <a:r>
                  <a:rPr lang="es-ES" sz="1600" b="1" spc="300" dirty="0"/>
                  <a:t> sub-</a:t>
                </a:r>
                <a:r>
                  <a:rPr lang="es-ES" sz="1600" b="1" spc="300" dirty="0" err="1"/>
                  <a:t>string</a:t>
                </a:r>
                <a:r>
                  <a:rPr lang="es-ES" sz="1600" b="1" spc="300" dirty="0"/>
                  <a:t> (</a:t>
                </a:r>
                <a14:m>
                  <m:oMath xmlns:m="http://schemas.openxmlformats.org/officeDocument/2006/math">
                    <m:r>
                      <a:rPr lang="es-ES" sz="1600" b="1" i="1" spc="30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≃</m:t>
                    </m:r>
                  </m:oMath>
                </a14:m>
                <a:r>
                  <a:rPr lang="es-ES" sz="1600" b="1" spc="300" dirty="0"/>
                  <a:t>20 </a:t>
                </a:r>
                <a:r>
                  <a:rPr lang="es-ES" sz="1600" b="1" spc="300" dirty="0" err="1"/>
                  <a:t>cells</a:t>
                </a:r>
                <a:r>
                  <a:rPr lang="es-ES" sz="1600" b="1" spc="300" dirty="0"/>
                  <a:t>)</a:t>
                </a: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endParaRPr lang="es-ES" sz="1600" b="1" spc="300" dirty="0"/>
              </a:p>
              <a:p>
                <a:pPr rtl="0"/>
                <a:endParaRPr lang="es-ES" sz="1600" b="1" spc="300" dirty="0"/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r>
                  <a:rPr lang="es-ES" sz="1600" b="1" spc="300" dirty="0" err="1"/>
                  <a:t>If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high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current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flows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through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shaded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cell</a:t>
                </a:r>
                <a:r>
                  <a:rPr lang="es-ES" sz="1600" b="1" spc="300" dirty="0"/>
                  <a:t> 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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Power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is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consumed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instead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of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produced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!</a:t>
                </a: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endParaRPr lang="es-ES" sz="1600" b="1" spc="300" dirty="0">
                  <a:sym typeface="Wingdings" panose="05000000000000000000" pitchFamily="2" charset="2"/>
                </a:endParaRP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endParaRPr lang="es-ES" sz="1600" b="1" spc="3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ES" sz="1600" b="1" spc="300" dirty="0" err="1"/>
                  <a:t>Avoid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hot</a:t>
                </a:r>
                <a:r>
                  <a:rPr lang="es-ES" sz="1600" b="1" spc="300" dirty="0"/>
                  <a:t>-spots </a:t>
                </a:r>
                <a:r>
                  <a:rPr lang="es-ES" sz="1600" b="1" spc="300" dirty="0" err="1"/>
                  <a:t>because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the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power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consumed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by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the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cell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heats</a:t>
                </a:r>
                <a:r>
                  <a:rPr lang="es-ES" sz="1600" b="1" spc="300" dirty="0"/>
                  <a:t> </a:t>
                </a:r>
                <a:r>
                  <a:rPr lang="es-ES" sz="1600" b="1" spc="300" dirty="0" err="1"/>
                  <a:t>it</a:t>
                </a:r>
                <a:r>
                  <a:rPr lang="es-ES" sz="1600" b="1" spc="300" dirty="0"/>
                  <a:t> up.</a:t>
                </a:r>
              </a:p>
              <a:p>
                <a:pPr rtl="0"/>
                <a:endParaRPr lang="es-ES" sz="1600" b="1" spc="300" dirty="0"/>
              </a:p>
              <a:p>
                <a:pPr rtl="0"/>
                <a:endParaRPr lang="es-ES" sz="1600" b="1" spc="300" dirty="0">
                  <a:sym typeface="Wingdings" panose="05000000000000000000" pitchFamily="2" charset="2"/>
                </a:endParaRP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s-ES" sz="1600" b="1" i="1" spc="30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≃</m:t>
                    </m:r>
                  </m:oMath>
                </a14:m>
                <a:r>
                  <a:rPr lang="es-ES" sz="1600" b="1" spc="300" dirty="0">
                    <a:sym typeface="Wingdings" panose="05000000000000000000" pitchFamily="2" charset="2"/>
                  </a:rPr>
                  <a:t>20%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irradiance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difference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 bypass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diode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ON</a:t>
                </a:r>
              </a:p>
              <a:p>
                <a:pPr rtl="0"/>
                <a:endParaRPr lang="es-ES" sz="1600" b="1" spc="300" dirty="0">
                  <a:sym typeface="Wingdings" panose="05000000000000000000" pitchFamily="2" charset="2"/>
                </a:endParaRP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endParaRPr lang="es-ES" sz="1600" b="1" spc="300" dirty="0">
                  <a:sym typeface="Wingdings" panose="05000000000000000000" pitchFamily="2" charset="2"/>
                </a:endParaRP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r>
                  <a:rPr lang="es-ES" sz="1600" b="1" spc="300" dirty="0" err="1">
                    <a:sym typeface="Wingdings" panose="05000000000000000000" pitchFamily="2" charset="2"/>
                  </a:rPr>
                  <a:t>Lower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power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production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than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with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  <a:r>
                  <a:rPr lang="es-ES" sz="1600" b="1" spc="300" dirty="0" err="1">
                    <a:sym typeface="Wingdings" panose="05000000000000000000" pitchFamily="2" charset="2"/>
                  </a:rPr>
                  <a:t>MICs</a:t>
                </a:r>
                <a:r>
                  <a:rPr lang="es-ES" sz="1600" b="1" spc="300" dirty="0">
                    <a:sym typeface="Wingdings" panose="05000000000000000000" pitchFamily="2" charset="2"/>
                  </a:rPr>
                  <a:t> </a:t>
                </a: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endParaRPr lang="es-ES" sz="1600" b="1" spc="300" dirty="0">
                  <a:sym typeface="Wingdings" panose="05000000000000000000" pitchFamily="2" charset="2"/>
                </a:endParaRPr>
              </a:p>
              <a:p>
                <a:pPr marL="285750" indent="-285750" rtl="0">
                  <a:buFont typeface="Wingdings" panose="05000000000000000000" pitchFamily="2" charset="2"/>
                  <a:buChar char="Ø"/>
                </a:pPr>
                <a:endParaRPr lang="da-DK" sz="1600" b="1" spc="300" dirty="0">
                  <a:sym typeface="Wingdings" panose="05000000000000000000" pitchFamily="2" charset="2"/>
                </a:endParaRPr>
              </a:p>
              <a:p>
                <a:pPr rtl="0"/>
                <a:r>
                  <a:rPr lang="da-DK" sz="1600" b="1" spc="300" dirty="0">
                    <a:sym typeface="Wingdings" panose="05000000000000000000" pitchFamily="2" charset="2"/>
                  </a:rPr>
                  <a:t> </a:t>
                </a:r>
              </a:p>
              <a:p>
                <a:pPr rtl="0"/>
                <a:endParaRPr lang="da-DK" sz="1600" b="1" spc="300" dirty="0">
                  <a:sym typeface="Wingdings" panose="05000000000000000000" pitchFamily="2" charset="2"/>
                </a:endParaRPr>
              </a:p>
              <a:p>
                <a:pPr rtl="0"/>
                <a:endParaRPr lang="da-DK" sz="1600" b="1" spc="300" dirty="0">
                  <a:sym typeface="Wingdings" panose="05000000000000000000" pitchFamily="2" charset="2"/>
                </a:endParaRPr>
              </a:p>
              <a:p>
                <a:pPr rtl="0"/>
                <a:endParaRPr lang="es-ES" sz="1600" b="1" spc="3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0" name="Tekstfelt 3">
                <a:extLst>
                  <a:ext uri="{FF2B5EF4-FFF2-40B4-BE49-F238E27FC236}">
                    <a16:creationId xmlns:a16="http://schemas.microsoft.com/office/drawing/2014/main" id="{9A060023-6BD2-419D-8AA2-AE1DFCDC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848" y="1648118"/>
                <a:ext cx="7782040" cy="5509200"/>
              </a:xfrm>
              <a:prstGeom prst="rect">
                <a:avLst/>
              </a:prstGeom>
              <a:blipFill>
                <a:blip r:embed="rId4"/>
                <a:stretch>
                  <a:fillRect l="-313" t="-3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BB5A632C-52CB-43EA-BFB4-37942FF3836F}"/>
              </a:ext>
            </a:extLst>
          </p:cNvPr>
          <p:cNvSpPr/>
          <p:nvPr/>
        </p:nvSpPr>
        <p:spPr>
          <a:xfrm>
            <a:off x="703384" y="1494344"/>
            <a:ext cx="914401" cy="47306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10BC418-113C-4810-AED0-215F8369325B}"/>
              </a:ext>
            </a:extLst>
          </p:cNvPr>
          <p:cNvCxnSpPr/>
          <p:nvPr/>
        </p:nvCxnSpPr>
        <p:spPr>
          <a:xfrm>
            <a:off x="1318846" y="6145823"/>
            <a:ext cx="298939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6B99C0-17D8-409F-B2A6-88774025B241}"/>
              </a:ext>
            </a:extLst>
          </p:cNvPr>
          <p:cNvSpPr txBox="1"/>
          <p:nvPr/>
        </p:nvSpPr>
        <p:spPr>
          <a:xfrm>
            <a:off x="1617785" y="6224954"/>
            <a:ext cx="194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Sub-</a:t>
            </a:r>
            <a:r>
              <a:rPr lang="es-ES" dirty="0" err="1"/>
              <a:t>string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860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3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10254797" cy="1474385"/>
          </a:xfrm>
        </p:spPr>
        <p:txBody>
          <a:bodyPr/>
          <a:lstStyle/>
          <a:p>
            <a:r>
              <a:rPr lang="en-US" dirty="0"/>
              <a:t>Bypass diodes vs MICs</a:t>
            </a:r>
          </a:p>
        </p:txBody>
      </p:sp>
      <p:sp>
        <p:nvSpPr>
          <p:cNvPr id="10" name="Tekstfelt 3">
            <a:extLst>
              <a:ext uri="{FF2B5EF4-FFF2-40B4-BE49-F238E27FC236}">
                <a16:creationId xmlns:a16="http://schemas.microsoft.com/office/drawing/2014/main" id="{9A060023-6BD2-419D-8AA2-AE1DFCDCA162}"/>
              </a:ext>
            </a:extLst>
          </p:cNvPr>
          <p:cNvSpPr txBox="1"/>
          <p:nvPr/>
        </p:nvSpPr>
        <p:spPr>
          <a:xfrm>
            <a:off x="3208788" y="1494733"/>
            <a:ext cx="86341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 err="1">
                <a:sym typeface="Wingdings" panose="05000000000000000000" pitchFamily="2" charset="2"/>
              </a:rPr>
              <a:t>Why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using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MICs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improves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power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extraction</a:t>
            </a:r>
            <a:r>
              <a:rPr lang="es-ES" sz="1600" b="1" spc="300" dirty="0">
                <a:sym typeface="Wingdings" panose="05000000000000000000" pitchFamily="2" charset="2"/>
              </a:rPr>
              <a:t>?</a:t>
            </a: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r>
              <a:rPr lang="es-ES" sz="1600" b="1" spc="300" dirty="0" err="1">
                <a:sym typeface="Wingdings" panose="05000000000000000000" pitchFamily="2" charset="2"/>
              </a:rPr>
              <a:t>Demonstration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example</a:t>
            </a:r>
            <a:r>
              <a:rPr lang="es-ES" sz="1600" b="1" spc="300" dirty="0">
                <a:sym typeface="Wingdings" panose="05000000000000000000" pitchFamily="2" charset="2"/>
              </a:rPr>
              <a:t>: </a:t>
            </a:r>
            <a:r>
              <a:rPr lang="es-ES" sz="1600" b="1" spc="300" dirty="0" err="1">
                <a:sym typeface="Wingdings" panose="05000000000000000000" pitchFamily="2" charset="2"/>
              </a:rPr>
              <a:t>shaded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cell</a:t>
            </a:r>
            <a:r>
              <a:rPr lang="es-ES" sz="1600" b="1" spc="300" dirty="0">
                <a:sym typeface="Wingdings" panose="05000000000000000000" pitchFamily="2" charset="2"/>
              </a:rPr>
              <a:t> at 80% </a:t>
            </a:r>
            <a:r>
              <a:rPr lang="es-ES" sz="1600" b="1" spc="300" dirty="0" err="1">
                <a:sym typeface="Wingdings" panose="05000000000000000000" pitchFamily="2" charset="2"/>
              </a:rPr>
              <a:t>irradiance</a:t>
            </a:r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r>
              <a:rPr lang="es-ES" sz="1600" b="1" spc="300" dirty="0">
                <a:sym typeface="Wingdings" panose="05000000000000000000" pitchFamily="2" charset="2"/>
              </a:rPr>
              <a:t>    1st </a:t>
            </a:r>
            <a:r>
              <a:rPr lang="es-ES" sz="1600" b="1" spc="300" dirty="0" err="1">
                <a:sym typeface="Wingdings" panose="05000000000000000000" pitchFamily="2" charset="2"/>
              </a:rPr>
              <a:t>option</a:t>
            </a:r>
            <a:r>
              <a:rPr lang="es-ES" sz="1600" b="1" spc="300" dirty="0">
                <a:sym typeface="Wingdings" panose="05000000000000000000" pitchFamily="2" charset="2"/>
              </a:rPr>
              <a:t>:  Bypass </a:t>
            </a:r>
            <a:r>
              <a:rPr lang="es-ES" sz="1600" b="1" spc="300" dirty="0" err="1">
                <a:sym typeface="Wingdings" panose="05000000000000000000" pitchFamily="2" charset="2"/>
              </a:rPr>
              <a:t>diode</a:t>
            </a:r>
            <a:r>
              <a:rPr lang="es-ES" sz="1600" b="1" spc="300" dirty="0">
                <a:sym typeface="Wingdings" panose="05000000000000000000" pitchFamily="2" charset="2"/>
              </a:rPr>
              <a:t> ON  9*10% + 1*6.6% = 96.6%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r>
              <a:rPr lang="da-DK" sz="1600" b="1" spc="300" dirty="0">
                <a:sym typeface="Wingdings" panose="05000000000000000000" pitchFamily="2" charset="2"/>
              </a:rPr>
              <a:t>    2nd option: Reduce current to 80% 80% of full power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r>
              <a:rPr lang="da-DK" sz="1600" b="1" spc="300" dirty="0">
                <a:sym typeface="Wingdings" panose="05000000000000000000" pitchFamily="2" charset="2"/>
              </a:rPr>
              <a:t>    3rd option: MIC (MPPT)  9*10% + 1*8% = 98% 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r>
              <a:rPr lang="da-DK" sz="1600" b="1" spc="300" dirty="0">
                <a:sym typeface="Wingdings" panose="05000000000000000000" pitchFamily="2" charset="2"/>
              </a:rPr>
              <a:t>Using MICs in each PV module  Increases power by 1.4% 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1D5F4D-641B-43BB-B056-BF477477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31" y="1107482"/>
            <a:ext cx="23241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4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4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10254797" cy="1474385"/>
          </a:xfrm>
        </p:spPr>
        <p:txBody>
          <a:bodyPr/>
          <a:lstStyle/>
          <a:p>
            <a:r>
              <a:rPr lang="en-US" dirty="0"/>
              <a:t>Bypass diodes vs MICs</a:t>
            </a:r>
          </a:p>
        </p:txBody>
      </p:sp>
      <p:sp>
        <p:nvSpPr>
          <p:cNvPr id="10" name="Tekstfelt 3">
            <a:extLst>
              <a:ext uri="{FF2B5EF4-FFF2-40B4-BE49-F238E27FC236}">
                <a16:creationId xmlns:a16="http://schemas.microsoft.com/office/drawing/2014/main" id="{9A060023-6BD2-419D-8AA2-AE1DFCDCA162}"/>
              </a:ext>
            </a:extLst>
          </p:cNvPr>
          <p:cNvSpPr txBox="1"/>
          <p:nvPr/>
        </p:nvSpPr>
        <p:spPr>
          <a:xfrm>
            <a:off x="3208788" y="1494733"/>
            <a:ext cx="86341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 err="1">
                <a:sym typeface="Wingdings" panose="05000000000000000000" pitchFamily="2" charset="2"/>
              </a:rPr>
              <a:t>Why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using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MICs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improves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power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extraction</a:t>
            </a:r>
            <a:r>
              <a:rPr lang="es-ES" sz="1600" b="1" spc="300" dirty="0">
                <a:sym typeface="Wingdings" panose="05000000000000000000" pitchFamily="2" charset="2"/>
              </a:rPr>
              <a:t>?</a:t>
            </a: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r>
              <a:rPr lang="es-ES" sz="1600" b="1" spc="300" dirty="0" err="1">
                <a:sym typeface="Wingdings" panose="05000000000000000000" pitchFamily="2" charset="2"/>
              </a:rPr>
              <a:t>Demonstration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example</a:t>
            </a:r>
            <a:r>
              <a:rPr lang="es-ES" sz="1600" b="1" spc="300" dirty="0">
                <a:sym typeface="Wingdings" panose="05000000000000000000" pitchFamily="2" charset="2"/>
              </a:rPr>
              <a:t>: 30% </a:t>
            </a:r>
            <a:r>
              <a:rPr lang="es-ES" sz="1600" b="1" spc="300" dirty="0" err="1">
                <a:sym typeface="Wingdings" panose="05000000000000000000" pitchFamily="2" charset="2"/>
              </a:rPr>
              <a:t>shaded</a:t>
            </a:r>
            <a:r>
              <a:rPr lang="es-ES" sz="1600" b="1" spc="300" dirty="0">
                <a:sym typeface="Wingdings" panose="05000000000000000000" pitchFamily="2" charset="2"/>
              </a:rPr>
              <a:t> región (</a:t>
            </a:r>
            <a:r>
              <a:rPr lang="es-ES" sz="1600" b="1" spc="300" dirty="0" err="1">
                <a:sym typeface="Wingdings" panose="05000000000000000000" pitchFamily="2" charset="2"/>
              </a:rPr>
              <a:t>same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example</a:t>
            </a:r>
            <a:r>
              <a:rPr lang="es-ES" sz="1600" b="1" spc="300" dirty="0">
                <a:sym typeface="Wingdings" panose="05000000000000000000" pitchFamily="2" charset="2"/>
              </a:rPr>
              <a:t>)</a:t>
            </a: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r>
              <a:rPr lang="es-ES" sz="1600" b="1" spc="300" dirty="0">
                <a:sym typeface="Wingdings" panose="05000000000000000000" pitchFamily="2" charset="2"/>
              </a:rPr>
              <a:t>    1st </a:t>
            </a:r>
            <a:r>
              <a:rPr lang="es-ES" sz="1600" b="1" spc="300" dirty="0" err="1">
                <a:sym typeface="Wingdings" panose="05000000000000000000" pitchFamily="2" charset="2"/>
              </a:rPr>
              <a:t>option</a:t>
            </a:r>
            <a:r>
              <a:rPr lang="es-ES" sz="1600" b="1" spc="300" dirty="0">
                <a:sym typeface="Wingdings" panose="05000000000000000000" pitchFamily="2" charset="2"/>
              </a:rPr>
              <a:t>:  Bypass </a:t>
            </a:r>
            <a:r>
              <a:rPr lang="es-ES" sz="1600" b="1" spc="300" dirty="0" err="1">
                <a:sym typeface="Wingdings" panose="05000000000000000000" pitchFamily="2" charset="2"/>
              </a:rPr>
              <a:t>diodes</a:t>
            </a:r>
            <a:r>
              <a:rPr lang="es-ES" sz="1600" b="1" spc="300" dirty="0">
                <a:sym typeface="Wingdings" panose="05000000000000000000" pitchFamily="2" charset="2"/>
              </a:rPr>
              <a:t> ON  9*10% + 1*0% = 90%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r>
              <a:rPr lang="da-DK" sz="1600" b="1" spc="300" dirty="0">
                <a:sym typeface="Wingdings" panose="05000000000000000000" pitchFamily="2" charset="2"/>
              </a:rPr>
              <a:t>    2nd option: Reduce current to 70% 70% of full power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r>
              <a:rPr lang="da-DK" sz="1600" b="1" spc="300" dirty="0">
                <a:sym typeface="Wingdings" panose="05000000000000000000" pitchFamily="2" charset="2"/>
              </a:rPr>
              <a:t>    3rd option: MIC (MPPT)  9*10% + 1*7% = 97% 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r>
              <a:rPr lang="da-DK" sz="1600" b="1" spc="300" dirty="0">
                <a:sym typeface="Wingdings" panose="05000000000000000000" pitchFamily="2" charset="2"/>
              </a:rPr>
              <a:t>Using MICs in each PV module  Increases power by 7% </a:t>
            </a:r>
          </a:p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839BFA-0B23-4C4D-A906-E3549398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4" y="1208845"/>
            <a:ext cx="2618190" cy="43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5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10254797" cy="1474385"/>
          </a:xfrm>
        </p:spPr>
        <p:txBody>
          <a:bodyPr/>
          <a:lstStyle/>
          <a:p>
            <a:r>
              <a:rPr lang="en-US" dirty="0"/>
              <a:t>Limitations of single diode PV model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B5D893-CEA9-4776-9B1C-9849BB3CA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39" y="1149054"/>
            <a:ext cx="5903008" cy="25904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9E3D665-23A9-42DE-8E2E-3D41419D0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3" y="4707814"/>
            <a:ext cx="3527453" cy="10833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A7DC80C-F33D-46C1-8DB8-58B05CBA1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718" y="1424400"/>
            <a:ext cx="3548343" cy="7118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327F44C-60D2-4D42-B859-BE8D2009E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747" y="2170831"/>
            <a:ext cx="5114925" cy="16764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FEA06110-8506-468D-B743-1A607E835644}"/>
              </a:ext>
            </a:extLst>
          </p:cNvPr>
          <p:cNvSpPr/>
          <p:nvPr/>
        </p:nvSpPr>
        <p:spPr>
          <a:xfrm>
            <a:off x="6449367" y="1335796"/>
            <a:ext cx="4961305" cy="25114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3289309-60F0-4ED1-81CC-A17C7630F0C1}"/>
              </a:ext>
            </a:extLst>
          </p:cNvPr>
          <p:cNvCxnSpPr/>
          <p:nvPr/>
        </p:nvCxnSpPr>
        <p:spPr>
          <a:xfrm>
            <a:off x="5416062" y="2444262"/>
            <a:ext cx="879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79F8FC2-E22D-491E-93D1-C9D6E7F183C7}"/>
              </a:ext>
            </a:extLst>
          </p:cNvPr>
          <p:cNvSpPr txBox="1"/>
          <p:nvPr/>
        </p:nvSpPr>
        <p:spPr>
          <a:xfrm>
            <a:off x="5526593" y="2114410"/>
            <a:ext cx="113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ideal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309C886-C8B2-45EA-A87F-FB75A70E0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8894" y="4431453"/>
            <a:ext cx="4537059" cy="1945457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0D5691F7-B1A0-4AC7-B936-63FAA044AA66}"/>
              </a:ext>
            </a:extLst>
          </p:cNvPr>
          <p:cNvSpPr/>
          <p:nvPr/>
        </p:nvSpPr>
        <p:spPr>
          <a:xfrm>
            <a:off x="650631" y="4266645"/>
            <a:ext cx="7236069" cy="23339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4A9DF15-1853-489E-8C66-407C1E12307B}"/>
              </a:ext>
            </a:extLst>
          </p:cNvPr>
          <p:cNvCxnSpPr/>
          <p:nvPr/>
        </p:nvCxnSpPr>
        <p:spPr>
          <a:xfrm>
            <a:off x="2400944" y="3640015"/>
            <a:ext cx="0" cy="48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568B2C-F637-46C3-B600-C0807BAD1EAD}"/>
              </a:ext>
            </a:extLst>
          </p:cNvPr>
          <p:cNvSpPr txBox="1"/>
          <p:nvPr/>
        </p:nvSpPr>
        <p:spPr>
          <a:xfrm>
            <a:off x="2542734" y="3622851"/>
            <a:ext cx="113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practical</a:t>
            </a:r>
            <a:endParaRPr lang="es-ES" dirty="0"/>
          </a:p>
        </p:txBody>
      </p:sp>
      <p:sp>
        <p:nvSpPr>
          <p:cNvPr id="24" name="Tekstfelt 3">
            <a:extLst>
              <a:ext uri="{FF2B5EF4-FFF2-40B4-BE49-F238E27FC236}">
                <a16:creationId xmlns:a16="http://schemas.microsoft.com/office/drawing/2014/main" id="{CDB4A36A-B5FE-47D8-BEF3-3495986BF62F}"/>
              </a:ext>
            </a:extLst>
          </p:cNvPr>
          <p:cNvSpPr txBox="1"/>
          <p:nvPr/>
        </p:nvSpPr>
        <p:spPr>
          <a:xfrm>
            <a:off x="8071611" y="3881803"/>
            <a:ext cx="3646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 err="1">
                <a:sym typeface="Wingdings" panose="05000000000000000000" pitchFamily="2" charset="2"/>
              </a:rPr>
              <a:t>Not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enough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with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ideal </a:t>
            </a:r>
            <a:r>
              <a:rPr lang="es-ES" sz="1600" b="1" spc="300" dirty="0" err="1">
                <a:sym typeface="Wingdings" panose="05000000000000000000" pitchFamily="2" charset="2"/>
              </a:rPr>
              <a:t>cell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model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to</a:t>
            </a:r>
            <a:r>
              <a:rPr lang="es-ES" sz="1600" b="1" spc="300" dirty="0">
                <a:sym typeface="Wingdings" panose="05000000000000000000" pitchFamily="2" charset="2"/>
              </a:rPr>
              <a:t> define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I-V </a:t>
            </a:r>
            <a:r>
              <a:rPr lang="es-ES" sz="1600" b="1" spc="300" dirty="0" err="1">
                <a:sym typeface="Wingdings" panose="05000000000000000000" pitchFamily="2" charset="2"/>
              </a:rPr>
              <a:t>characteristics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of</a:t>
            </a:r>
            <a:r>
              <a:rPr lang="es-ES" sz="1600" b="1" spc="300" dirty="0">
                <a:sym typeface="Wingdings" panose="05000000000000000000" pitchFamily="2" charset="2"/>
              </a:rPr>
              <a:t> a solar panel </a:t>
            </a:r>
            <a:r>
              <a:rPr lang="es-ES" sz="1600" b="1" spc="300" dirty="0" err="1">
                <a:sym typeface="Wingdings" panose="05000000000000000000" pitchFamily="2" charset="2"/>
              </a:rPr>
              <a:t>because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it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an</a:t>
            </a:r>
            <a:r>
              <a:rPr lang="es-ES" sz="1600" b="1" spc="300" dirty="0">
                <a:sym typeface="Wingdings" panose="05000000000000000000" pitchFamily="2" charset="2"/>
              </a:rPr>
              <a:t> array </a:t>
            </a:r>
            <a:r>
              <a:rPr lang="es-ES" sz="1600" b="1" spc="300" dirty="0" err="1">
                <a:sym typeface="Wingdings" panose="05000000000000000000" pitchFamily="2" charset="2"/>
              </a:rPr>
              <a:t>of</a:t>
            </a:r>
            <a:r>
              <a:rPr lang="es-ES" sz="1600" b="1" spc="300" dirty="0">
                <a:sym typeface="Wingdings" panose="05000000000000000000" pitchFamily="2" charset="2"/>
              </a:rPr>
              <a:t> series </a:t>
            </a:r>
            <a:r>
              <a:rPr lang="es-ES" sz="1600" b="1" spc="300" dirty="0" err="1">
                <a:sym typeface="Wingdings" panose="05000000000000000000" pitchFamily="2" charset="2"/>
              </a:rPr>
              <a:t>connected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cells</a:t>
            </a:r>
            <a:r>
              <a:rPr lang="es-ES" sz="1600" b="1" spc="300" dirty="0">
                <a:sym typeface="Wingdings" panose="05000000000000000000" pitchFamily="2" charset="2"/>
              </a:rPr>
              <a:t> so </a:t>
            </a:r>
            <a:r>
              <a:rPr lang="es-ES" sz="1600" b="1" spc="300" dirty="0" err="1">
                <a:sym typeface="Wingdings" panose="05000000000000000000" pitchFamily="2" charset="2"/>
              </a:rPr>
              <a:t>it’s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necessary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to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include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Rs</a:t>
            </a:r>
            <a:r>
              <a:rPr lang="es-ES" sz="1600" b="1" spc="300" dirty="0">
                <a:sym typeface="Wingdings" panose="05000000000000000000" pitchFamily="2" charset="2"/>
              </a:rPr>
              <a:t> and Rp!</a:t>
            </a:r>
          </a:p>
        </p:txBody>
      </p:sp>
    </p:spTree>
    <p:extLst>
      <p:ext uri="{BB962C8B-B14F-4D97-AF65-F5344CB8AC3E}">
        <p14:creationId xmlns:p14="http://schemas.microsoft.com/office/powerpoint/2010/main" val="131954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6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10254797" cy="1474385"/>
          </a:xfrm>
        </p:spPr>
        <p:txBody>
          <a:bodyPr/>
          <a:lstStyle/>
          <a:p>
            <a:r>
              <a:rPr lang="en-US" dirty="0"/>
              <a:t>Limitations of single diode PV model </a:t>
            </a:r>
          </a:p>
        </p:txBody>
      </p:sp>
      <p:sp>
        <p:nvSpPr>
          <p:cNvPr id="15" name="Tekstfelt 3">
            <a:extLst>
              <a:ext uri="{FF2B5EF4-FFF2-40B4-BE49-F238E27FC236}">
                <a16:creationId xmlns:a16="http://schemas.microsoft.com/office/drawing/2014/main" id="{7B737303-CFAA-49DC-AADD-B5DE3162B57A}"/>
              </a:ext>
            </a:extLst>
          </p:cNvPr>
          <p:cNvSpPr txBox="1"/>
          <p:nvPr/>
        </p:nvSpPr>
        <p:spPr>
          <a:xfrm>
            <a:off x="5016990" y="1535094"/>
            <a:ext cx="63228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 err="1">
                <a:sym typeface="Wingdings" panose="05000000000000000000" pitchFamily="2" charset="2"/>
              </a:rPr>
              <a:t>Rs</a:t>
            </a:r>
            <a:r>
              <a:rPr lang="es-ES" sz="1600" b="1" spc="300" dirty="0">
                <a:sym typeface="Wingdings" panose="05000000000000000000" pitchFamily="2" charset="2"/>
              </a:rPr>
              <a:t>  sum </a:t>
            </a:r>
            <a:r>
              <a:rPr lang="es-ES" sz="1600" b="1" spc="300" dirty="0" err="1">
                <a:sym typeface="Wingdings" panose="05000000000000000000" pitchFamily="2" charset="2"/>
              </a:rPr>
              <a:t>of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several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structural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resistances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of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PV panel. </a:t>
            </a: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>
                <a:sym typeface="Wingdings" panose="05000000000000000000" pitchFamily="2" charset="2"/>
              </a:rPr>
              <a:t>Rp   </a:t>
            </a:r>
            <a:r>
              <a:rPr lang="es-ES" sz="1600" b="1" spc="300" dirty="0" err="1">
                <a:sym typeface="Wingdings" panose="05000000000000000000" pitchFamily="2" charset="2"/>
              </a:rPr>
              <a:t>due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to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leakage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current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of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p-n </a:t>
            </a:r>
            <a:r>
              <a:rPr lang="es-ES" sz="1600" b="1" spc="300" dirty="0" err="1">
                <a:sym typeface="Wingdings" panose="05000000000000000000" pitchFamily="2" charset="2"/>
              </a:rPr>
              <a:t>junction</a:t>
            </a:r>
            <a:r>
              <a:rPr lang="es-ES" sz="1600" b="1" spc="300" dirty="0">
                <a:sym typeface="Wingdings" panose="05000000000000000000" pitchFamily="2" charset="2"/>
              </a:rPr>
              <a:t> and </a:t>
            </a:r>
            <a:r>
              <a:rPr lang="es-ES" sz="1600" b="1" spc="300" dirty="0" err="1">
                <a:sym typeface="Wingdings" panose="05000000000000000000" pitchFamily="2" charset="2"/>
              </a:rPr>
              <a:t>depends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on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fabrication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method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of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cell</a:t>
            </a:r>
            <a:r>
              <a:rPr lang="es-ES" sz="1600" b="1" spc="300" dirty="0">
                <a:sym typeface="Wingdings" panose="05000000000000000000" pitchFamily="2" charset="2"/>
              </a:rPr>
              <a:t>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>
                <a:sym typeface="Wingdings" panose="05000000000000000000" pitchFamily="2" charset="2"/>
              </a:rPr>
              <a:t>Rp has </a:t>
            </a:r>
            <a:r>
              <a:rPr lang="es-ES" sz="1600" b="1" spc="300" dirty="0" err="1">
                <a:sym typeface="Wingdings" panose="05000000000000000000" pitchFamily="2" charset="2"/>
              </a:rPr>
              <a:t>very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high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value</a:t>
            </a:r>
            <a:r>
              <a:rPr lang="es-ES" sz="1600" b="1" spc="300" dirty="0">
                <a:sym typeface="Wingdings" panose="05000000000000000000" pitchFamily="2" charset="2"/>
              </a:rPr>
              <a:t> and </a:t>
            </a:r>
            <a:r>
              <a:rPr lang="es-ES" sz="1600" b="1" spc="300" dirty="0" err="1">
                <a:sym typeface="Wingdings" panose="05000000000000000000" pitchFamily="2" charset="2"/>
              </a:rPr>
              <a:t>Rs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very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low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value</a:t>
            </a:r>
            <a:r>
              <a:rPr lang="es-ES" sz="1600" b="1" spc="300" dirty="0">
                <a:sym typeface="Wingdings" panose="05000000000000000000" pitchFamily="2" charset="2"/>
              </a:rPr>
              <a:t> (in </a:t>
            </a:r>
            <a:r>
              <a:rPr lang="es-ES" sz="1600" b="1" spc="300" dirty="0" err="1">
                <a:sym typeface="Wingdings" panose="05000000000000000000" pitchFamily="2" charset="2"/>
              </a:rPr>
              <a:t>some</a:t>
            </a:r>
            <a:r>
              <a:rPr lang="es-ES" sz="1600" b="1" spc="300" dirty="0">
                <a:sym typeface="Wingdings" panose="05000000000000000000" pitchFamily="2" charset="2"/>
              </a:rPr>
              <a:t> cases can be </a:t>
            </a:r>
            <a:r>
              <a:rPr lang="es-ES" sz="1600" b="1" spc="300" dirty="0" err="1">
                <a:sym typeface="Wingdings" panose="05000000000000000000" pitchFamily="2" charset="2"/>
              </a:rPr>
              <a:t>neglected</a:t>
            </a:r>
            <a:r>
              <a:rPr lang="es-ES" sz="1600" b="1" spc="300" dirty="0">
                <a:sym typeface="Wingdings" panose="05000000000000000000" pitchFamily="2" charset="2"/>
              </a:rPr>
              <a:t>)</a:t>
            </a: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E18EB64-11A7-4925-A7E7-BBCB184A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4" y="3077453"/>
            <a:ext cx="3720857" cy="114276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DAE6054-079D-4102-A048-1E15DE2EC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08" y="4243127"/>
            <a:ext cx="4958371" cy="212611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7DAFBE-AD03-44FB-8875-2854A30FD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83" y="1295445"/>
            <a:ext cx="3527452" cy="16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7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10254797" cy="1474385"/>
          </a:xfrm>
        </p:spPr>
        <p:txBody>
          <a:bodyPr/>
          <a:lstStyle/>
          <a:p>
            <a:r>
              <a:rPr lang="en-US" dirty="0"/>
              <a:t>Limitations of single diode PV model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5B2F05-69D0-4A03-95A7-448EA353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4" y="1725076"/>
            <a:ext cx="4878261" cy="2015633"/>
          </a:xfrm>
          <a:prstGeom prst="rect">
            <a:avLst/>
          </a:prstGeom>
        </p:spPr>
      </p:pic>
      <p:sp>
        <p:nvSpPr>
          <p:cNvPr id="9" name="Tekstfelt 3">
            <a:extLst>
              <a:ext uri="{FF2B5EF4-FFF2-40B4-BE49-F238E27FC236}">
                <a16:creationId xmlns:a16="http://schemas.microsoft.com/office/drawing/2014/main" id="{D546D576-3E29-494D-8033-5A4E2C517231}"/>
              </a:ext>
            </a:extLst>
          </p:cNvPr>
          <p:cNvSpPr txBox="1"/>
          <p:nvPr/>
        </p:nvSpPr>
        <p:spPr>
          <a:xfrm>
            <a:off x="812339" y="1153007"/>
            <a:ext cx="4976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 err="1">
                <a:sym typeface="Wingdings" panose="05000000000000000000" pitchFamily="2" charset="2"/>
              </a:rPr>
              <a:t>Double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diode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model</a:t>
            </a:r>
            <a:r>
              <a:rPr lang="es-ES" sz="1600" b="1" spc="300" dirty="0">
                <a:sym typeface="Wingdings" panose="05000000000000000000" pitchFamily="2" charset="2"/>
              </a:rPr>
              <a:t>: 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</p:txBody>
      </p:sp>
      <p:sp>
        <p:nvSpPr>
          <p:cNvPr id="10" name="Tekstfelt 3">
            <a:extLst>
              <a:ext uri="{FF2B5EF4-FFF2-40B4-BE49-F238E27FC236}">
                <a16:creationId xmlns:a16="http://schemas.microsoft.com/office/drawing/2014/main" id="{00F94C6B-CE9B-4181-90FA-9CD2B45B1EFE}"/>
              </a:ext>
            </a:extLst>
          </p:cNvPr>
          <p:cNvSpPr txBox="1"/>
          <p:nvPr/>
        </p:nvSpPr>
        <p:spPr>
          <a:xfrm>
            <a:off x="6667135" y="1844675"/>
            <a:ext cx="49764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da-DK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>
                <a:sym typeface="Wingdings" panose="05000000000000000000" pitchFamily="2" charset="2"/>
              </a:rPr>
              <a:t>Extra </a:t>
            </a:r>
            <a:r>
              <a:rPr lang="es-ES" sz="1600" b="1" spc="300" dirty="0" err="1">
                <a:sym typeface="Wingdings" panose="05000000000000000000" pitchFamily="2" charset="2"/>
              </a:rPr>
              <a:t>diode</a:t>
            </a:r>
            <a:r>
              <a:rPr lang="es-ES" sz="1600" b="1" spc="300" dirty="0">
                <a:sym typeface="Wingdings" panose="05000000000000000000" pitchFamily="2" charset="2"/>
              </a:rPr>
              <a:t> in </a:t>
            </a:r>
            <a:r>
              <a:rPr lang="es-ES" sz="1600" b="1" spc="300" dirty="0" err="1">
                <a:sym typeface="Wingdings" panose="05000000000000000000" pitchFamily="2" charset="2"/>
              </a:rPr>
              <a:t>parallel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included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to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provide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an</a:t>
            </a:r>
            <a:r>
              <a:rPr lang="es-ES" sz="1600" b="1" spc="300" dirty="0">
                <a:sym typeface="Wingdings" panose="05000000000000000000" pitchFamily="2" charset="2"/>
              </a:rPr>
              <a:t> EVEN more </a:t>
            </a:r>
            <a:r>
              <a:rPr lang="es-ES" sz="1600" b="1" spc="300" dirty="0" err="1">
                <a:sym typeface="Wingdings" panose="05000000000000000000" pitchFamily="2" charset="2"/>
              </a:rPr>
              <a:t>accurate</a:t>
            </a:r>
            <a:r>
              <a:rPr lang="es-ES" sz="1600" b="1" spc="300" dirty="0">
                <a:sym typeface="Wingdings" panose="05000000000000000000" pitchFamily="2" charset="2"/>
              </a:rPr>
              <a:t> I-V </a:t>
            </a:r>
            <a:r>
              <a:rPr lang="es-ES" sz="1600" b="1" spc="300" dirty="0" err="1">
                <a:sym typeface="Wingdings" panose="05000000000000000000" pitchFamily="2" charset="2"/>
              </a:rPr>
              <a:t>characteristic</a:t>
            </a:r>
            <a:r>
              <a:rPr lang="es-ES" sz="1600" b="1" spc="300" dirty="0">
                <a:sym typeface="Wingdings" panose="05000000000000000000" pitchFamily="2" charset="2"/>
              </a:rPr>
              <a:t> curve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 err="1">
                <a:sym typeface="Wingdings" panose="05000000000000000000" pitchFamily="2" charset="2"/>
              </a:rPr>
              <a:t>This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model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considers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difference</a:t>
            </a:r>
            <a:r>
              <a:rPr lang="es-ES" sz="1600" b="1" spc="300" dirty="0">
                <a:sym typeface="Wingdings" panose="05000000000000000000" pitchFamily="2" charset="2"/>
              </a:rPr>
              <a:t> in </a:t>
            </a:r>
            <a:r>
              <a:rPr lang="es-ES" sz="1600" b="1" spc="300" dirty="0" err="1">
                <a:sym typeface="Wingdings" panose="05000000000000000000" pitchFamily="2" charset="2"/>
              </a:rPr>
              <a:t>flow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current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when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current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low</a:t>
            </a:r>
            <a:r>
              <a:rPr lang="es-ES" sz="1600" b="1" spc="300" dirty="0">
                <a:sym typeface="Wingdings" panose="05000000000000000000" pitchFamily="2" charset="2"/>
              </a:rPr>
              <a:t>. </a:t>
            </a:r>
          </a:p>
          <a:p>
            <a:pPr rtl="0"/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sz="1600" b="1" spc="300" dirty="0" err="1">
                <a:sym typeface="Wingdings" panose="05000000000000000000" pitchFamily="2" charset="2"/>
              </a:rPr>
              <a:t>Higher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accuracy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with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this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model</a:t>
            </a:r>
            <a:r>
              <a:rPr lang="es-ES" sz="1600" b="1" spc="300" dirty="0">
                <a:sym typeface="Wingdings" panose="05000000000000000000" pitchFamily="2" charset="2"/>
              </a:rPr>
              <a:t> BUT </a:t>
            </a:r>
            <a:r>
              <a:rPr lang="es-ES" sz="1600" b="1" spc="300" dirty="0" err="1">
                <a:sym typeface="Wingdings" panose="05000000000000000000" pitchFamily="2" charset="2"/>
              </a:rPr>
              <a:t>increase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difficulty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to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solve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the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equation</a:t>
            </a:r>
            <a:r>
              <a:rPr lang="es-ES" sz="1600" b="1" spc="300" dirty="0">
                <a:sym typeface="Wingdings" panose="05000000000000000000" pitchFamily="2" charset="2"/>
              </a:rPr>
              <a:t>  Single </a:t>
            </a:r>
            <a:r>
              <a:rPr lang="es-ES" sz="1600" b="1" spc="300" dirty="0" err="1">
                <a:sym typeface="Wingdings" panose="05000000000000000000" pitchFamily="2" charset="2"/>
              </a:rPr>
              <a:t>diode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model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is</a:t>
            </a:r>
            <a:r>
              <a:rPr lang="es-ES" sz="1600" b="1" spc="300" dirty="0">
                <a:sym typeface="Wingdings" panose="05000000000000000000" pitchFamily="2" charset="2"/>
              </a:rPr>
              <a:t> </a:t>
            </a:r>
            <a:r>
              <a:rPr lang="es-ES" sz="1600" b="1" spc="300" dirty="0" err="1">
                <a:sym typeface="Wingdings" panose="05000000000000000000" pitchFamily="2" charset="2"/>
              </a:rPr>
              <a:t>preferred</a:t>
            </a:r>
            <a:r>
              <a:rPr lang="es-ES" sz="1600" b="1" spc="300" dirty="0">
                <a:sym typeface="Wingdings" panose="05000000000000000000" pitchFamily="2" charset="2"/>
              </a:rPr>
              <a:t>!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s-ES" sz="1600" b="1" spc="300" dirty="0">
              <a:sym typeface="Wingdings" panose="05000000000000000000" pitchFamily="2" charset="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5CADA7-6592-4145-95ED-4D07AB02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5" y="4271804"/>
            <a:ext cx="61341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50071"/>
      </p:ext>
    </p:extLst>
  </p:cSld>
  <p:clrMapOvr>
    <a:masterClrMapping/>
  </p:clrMapOvr>
</p:sld>
</file>

<file path=ppt/theme/theme1.xml><?xml version="1.0" encoding="utf-8"?>
<a:theme xmlns:a="http://schemas.openxmlformats.org/drawingml/2006/main" name="AAU PowerPoint">
  <a:themeElements>
    <a:clrScheme name="AAU">
      <a:dk1>
        <a:srgbClr val="211A52"/>
      </a:dk1>
      <a:lt1>
        <a:srgbClr val="FFFFFF"/>
      </a:lt1>
      <a:dk2>
        <a:srgbClr val="76818B"/>
      </a:dk2>
      <a:lt2>
        <a:srgbClr val="BBC0C5"/>
      </a:lt2>
      <a:accent1>
        <a:srgbClr val="4D4875"/>
      </a:accent1>
      <a:accent2>
        <a:srgbClr val="A6A3BA"/>
      </a:accent2>
      <a:accent3>
        <a:srgbClr val="7A72CC"/>
      </a:accent3>
      <a:accent4>
        <a:srgbClr val="DF6752"/>
      </a:accent4>
      <a:accent5>
        <a:srgbClr val="BDB9E5"/>
      </a:accent5>
      <a:accent6>
        <a:srgbClr val="594FBF"/>
      </a:accent6>
      <a:hlink>
        <a:srgbClr val="9B95D9"/>
      </a:hlink>
      <a:folHlink>
        <a:srgbClr val="DEDCF2"/>
      </a:folHlink>
    </a:clrScheme>
    <a:fontScheme name="AAU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272</TotalTime>
  <Words>454</Words>
  <Application>Microsoft Office PowerPoint</Application>
  <PresentationFormat>Panorámica</PresentationFormat>
  <Paragraphs>89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Montserrat Medium</vt:lpstr>
      <vt:lpstr>Wingdings</vt:lpstr>
      <vt:lpstr>AAU PowerPoint</vt:lpstr>
      <vt:lpstr>Presentación de PowerPoint</vt:lpstr>
      <vt:lpstr>Bypass diodes vs MICs</vt:lpstr>
      <vt:lpstr>Bypass diodes vs MICs</vt:lpstr>
      <vt:lpstr>Bypass diodes vs MICs</vt:lpstr>
      <vt:lpstr>Limitations of single diode PV model </vt:lpstr>
      <vt:lpstr>Limitations of single diode PV model </vt:lpstr>
      <vt:lpstr>Limitations of single diode PV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AAU Kommunikation</dc:creator>
  <cp:lastModifiedBy>estefania ruiz arenaza</cp:lastModifiedBy>
  <cp:revision>497</cp:revision>
  <cp:lastPrinted>2017-03-09T03:48:56Z</cp:lastPrinted>
  <dcterms:created xsi:type="dcterms:W3CDTF">2016-11-10T06:07:03Z</dcterms:created>
  <dcterms:modified xsi:type="dcterms:W3CDTF">2019-01-09T18:15:17Z</dcterms:modified>
</cp:coreProperties>
</file>