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343" r:id="rId3"/>
    <p:sldId id="276" r:id="rId4"/>
    <p:sldId id="347" r:id="rId5"/>
    <p:sldId id="326" r:id="rId6"/>
    <p:sldId id="348" r:id="rId7"/>
    <p:sldId id="349" r:id="rId8"/>
    <p:sldId id="346" r:id="rId9"/>
    <p:sldId id="350" r:id="rId10"/>
    <p:sldId id="351" r:id="rId11"/>
    <p:sldId id="352" r:id="rId12"/>
    <p:sldId id="344" r:id="rId13"/>
    <p:sldId id="33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C6C"/>
    <a:srgbClr val="000000"/>
    <a:srgbClr val="211A52"/>
    <a:srgbClr val="848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Module Integrated Converter (MIC)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Group Process</a:t>
            </a:r>
          </a:p>
        </p:txBody>
      </p:sp>
    </p:spTree>
    <p:extLst>
      <p:ext uri="{BB962C8B-B14F-4D97-AF65-F5344CB8AC3E}">
        <p14:creationId xmlns:p14="http://schemas.microsoft.com/office/powerpoint/2010/main" val="283784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Problem with environment and energy.</a:t>
            </a:r>
          </a:p>
        </p:txBody>
      </p:sp>
    </p:spTree>
    <p:extLst>
      <p:ext uri="{BB962C8B-B14F-4D97-AF65-F5344CB8AC3E}">
        <p14:creationId xmlns:p14="http://schemas.microsoft.com/office/powerpoint/2010/main" val="93492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5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7" y="4425"/>
            <a:ext cx="9136200" cy="5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610256" y="3025400"/>
            <a:ext cx="7920900" cy="101070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3568" y="3090207"/>
            <a:ext cx="7776900" cy="8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page picture - blue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755575" y="2701364"/>
            <a:ext cx="7632900" cy="15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page picture - whit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27583" y="2701364"/>
            <a:ext cx="7488900" cy="15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ishing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7" y="4425"/>
            <a:ext cx="9136200" cy="5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611560" y="1869671"/>
            <a:ext cx="7920900" cy="118800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85800" y="192185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og indholdsobjek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05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og teks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1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Paragraph headlin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2" y="2238731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2" y="1113588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rgbClr val="54616E"/>
              </a:buClr>
              <a:buFont typeface="Arial"/>
              <a:buNone/>
              <a:defRPr sz="2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A8996"/>
              </a:buClr>
              <a:buFont typeface="Arial"/>
              <a:buNone/>
              <a:defRPr sz="16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mmenligning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7543" y="1653648"/>
            <a:ext cx="4032300" cy="2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33664" y="1653648"/>
            <a:ext cx="4042800" cy="2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Only 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pt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dhold med billedteks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2" y="20478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2" y="1076326"/>
            <a:ext cx="3008400" cy="31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211A52"/>
              </a:buClr>
              <a:buFont typeface="Arial"/>
              <a:buNone/>
              <a:defRPr sz="1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211A52"/>
              </a:buClr>
              <a:buFont typeface="Arial"/>
              <a:buNone/>
              <a:defRPr sz="1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35896" y="195486"/>
            <a:ext cx="4824600" cy="39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lede med billedteks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3349436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27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3885087"/>
            <a:ext cx="5486400" cy="3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211A52"/>
              </a:buClr>
              <a:buFont typeface="Arial"/>
              <a:buNone/>
              <a:defRPr sz="1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211A52"/>
              </a:buClr>
              <a:buFont typeface="Arial"/>
              <a:buNone/>
              <a:defRPr sz="1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1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44576" y="1040729"/>
            <a:ext cx="7892321" cy="11025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DC-DC CONVERTER FOR PV MODULE INTEGRATION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DD319FFC-1251-441E-AA6D-5A4FE3689F7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14732" y="4767264"/>
            <a:ext cx="472068" cy="250785"/>
          </a:xfrm>
          <a:solidFill>
            <a:srgbClr val="423C6C"/>
          </a:solidFill>
        </p:spPr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</a:t>
            </a:fld>
            <a:r>
              <a:rPr lang="da" sz="1000" dirty="0">
                <a:solidFill>
                  <a:schemeClr val="bg1"/>
                </a:solidFill>
              </a:rPr>
              <a:t>/13</a:t>
            </a:r>
            <a:endParaRPr lang="da" sz="1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Shape 89">
            <a:extLst>
              <a:ext uri="{FF2B5EF4-FFF2-40B4-BE49-F238E27FC236}">
                <a16:creationId xmlns:a16="http://schemas.microsoft.com/office/drawing/2014/main" id="{4D9B6FF0-0B37-4766-A95C-DFE36A446E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4576" y="3068535"/>
            <a:ext cx="7892322" cy="8856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MsC1 – 760</a:t>
            </a:r>
          </a:p>
          <a:p>
            <a:pPr lvl="0">
              <a:spcBef>
                <a:spcPts val="0"/>
              </a:spcBef>
              <a:buNone/>
            </a:pPr>
            <a:endParaRPr lang="da-DK" sz="1350" dirty="0"/>
          </a:p>
          <a:p>
            <a:pPr lvl="0">
              <a:spcBef>
                <a:spcPts val="0"/>
              </a:spcBef>
              <a:buNone/>
            </a:pPr>
            <a:r>
              <a:rPr lang="da-DK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Estefanía Ruiz     Thassilo Lang    Aitor Terán    Nicolás Murguizur      Jesper Kloster       Nicolai H. Fransen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408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r>
              <a:rPr lang="da" sz="1000" b="0" i="0" u="none" strike="noStrike" cap="none" dirty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de-DE" sz="1000" dirty="0">
                <a:solidFill>
                  <a:srgbClr val="54616E"/>
                </a:solidFill>
              </a:rPr>
              <a:t>0/13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Nicolai H. Fransen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42FBE-958C-46FE-A68B-A4E878B3DBC0}"/>
              </a:ext>
            </a:extLst>
          </p:cNvPr>
          <p:cNvSpPr txBox="1"/>
          <p:nvPr/>
        </p:nvSpPr>
        <p:spPr>
          <a:xfrm>
            <a:off x="-396948" y="1362532"/>
            <a:ext cx="606764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4450" lvl="2" indent="-285750">
              <a:spcBef>
                <a:spcPts val="360"/>
              </a:spcBef>
              <a:buClr>
                <a:srgbClr val="211A52"/>
              </a:buClr>
              <a:buSzPct val="100000"/>
              <a:buFont typeface="Wingdings" panose="05000000000000000000" pitchFamily="2" charset="2"/>
              <a:buChar char="ü"/>
            </a:pPr>
            <a:r>
              <a:rPr lang="da-DK" sz="1600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DC-DC converter.</a:t>
            </a:r>
          </a:p>
          <a:p>
            <a:pPr marL="1028700" lvl="2">
              <a:spcBef>
                <a:spcPts val="360"/>
              </a:spcBef>
              <a:buClr>
                <a:srgbClr val="211A52"/>
              </a:buClr>
              <a:buSzPct val="100000"/>
            </a:pPr>
            <a:endParaRPr lang="da-DK" sz="16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285750">
              <a:spcBef>
                <a:spcPts val="360"/>
              </a:spcBef>
              <a:buClr>
                <a:srgbClr val="211A52"/>
              </a:buClr>
              <a:buSzPct val="100000"/>
              <a:buFont typeface="Wingdings" panose="05000000000000000000" pitchFamily="2" charset="2"/>
              <a:buChar char="ü"/>
            </a:pPr>
            <a:r>
              <a:rPr lang="da-DK" sz="1600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MPPT control system.</a:t>
            </a:r>
          </a:p>
          <a:p>
            <a:pPr marL="1028700" lvl="2">
              <a:spcBef>
                <a:spcPts val="360"/>
              </a:spcBef>
              <a:buClr>
                <a:srgbClr val="211A52"/>
              </a:buClr>
              <a:buSzPct val="100000"/>
            </a:pPr>
            <a:endParaRPr lang="da-DK" sz="16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285750">
              <a:spcBef>
                <a:spcPts val="360"/>
              </a:spcBef>
              <a:buClr>
                <a:srgbClr val="211A52"/>
              </a:buClr>
              <a:buSzPct val="100000"/>
              <a:buFont typeface="Wingdings" panose="05000000000000000000" pitchFamily="2" charset="2"/>
              <a:buChar char="ü"/>
            </a:pPr>
            <a:r>
              <a:rPr lang="da-DK" sz="1600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implementation.</a:t>
            </a:r>
          </a:p>
          <a:p>
            <a:pPr marL="1028700" lvl="2">
              <a:spcBef>
                <a:spcPts val="360"/>
              </a:spcBef>
              <a:buClr>
                <a:srgbClr val="211A52"/>
              </a:buClr>
              <a:buSzPct val="100000"/>
            </a:pPr>
            <a:endParaRPr lang="da-DK" sz="16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285750">
              <a:spcBef>
                <a:spcPts val="360"/>
              </a:spcBef>
              <a:buClr>
                <a:srgbClr val="211A52"/>
              </a:buClr>
              <a:buSzPct val="100000"/>
              <a:buFont typeface="Wingdings" panose="05000000000000000000" pitchFamily="2" charset="2"/>
              <a:buChar char="ü"/>
            </a:pPr>
            <a:r>
              <a:rPr lang="da-DK" sz="1600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&amp; Validation using PV simulator.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79BA31-61B3-4A72-9194-2861D47FD458}"/>
              </a:ext>
            </a:extLst>
          </p:cNvPr>
          <p:cNvSpPr txBox="1"/>
          <p:nvPr/>
        </p:nvSpPr>
        <p:spPr>
          <a:xfrm>
            <a:off x="5043377" y="3114623"/>
            <a:ext cx="336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inverting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Buck-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18D0F5-C767-4AA4-B979-A255AA4D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06073"/>
            <a:ext cx="4056466" cy="17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3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11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 CONVERTER (MIC)</a:t>
            </a:r>
          </a:p>
          <a:p>
            <a:pPr marL="571500" lvl="1" indent="0">
              <a:buNone/>
            </a:pP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114300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da-DK" sz="1600" dirty="0">
              <a:solidFill>
                <a:srgbClr val="423C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b="1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Jesper Kloster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571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r>
              <a:rPr lang="da" sz="1000" b="0" i="0" u="none" strike="noStrike" cap="none" dirty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de-DE" sz="1000" dirty="0">
                <a:solidFill>
                  <a:srgbClr val="54616E"/>
                </a:solidFill>
              </a:rPr>
              <a:t>2/13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Jesper Kloster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42FBE-958C-46FE-A68B-A4E878B3DBC0}"/>
              </a:ext>
            </a:extLst>
          </p:cNvPr>
          <p:cNvSpPr txBox="1"/>
          <p:nvPr/>
        </p:nvSpPr>
        <p:spPr>
          <a:xfrm>
            <a:off x="956930" y="1084522"/>
            <a:ext cx="7074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5960C9-4E9C-4CFC-8817-5C8856CE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67" y="703202"/>
            <a:ext cx="4777609" cy="358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5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44576" y="1040729"/>
            <a:ext cx="7892321" cy="11025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DD319FFC-1251-441E-AA6D-5A4FE3689F7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70126" y="4767264"/>
            <a:ext cx="516673" cy="250785"/>
          </a:xfrm>
          <a:solidFill>
            <a:srgbClr val="423C6C"/>
          </a:solidFill>
        </p:spPr>
        <p:txBody>
          <a:bodyPr/>
          <a:lstStyle/>
          <a:p>
            <a:pPr lvl="0" algn="r">
              <a:buSzPct val="25000"/>
            </a:pPr>
            <a:r>
              <a:rPr lang="da" sz="1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13/13</a:t>
            </a:r>
          </a:p>
        </p:txBody>
      </p:sp>
      <p:sp>
        <p:nvSpPr>
          <p:cNvPr id="7" name="Shape 89">
            <a:extLst>
              <a:ext uri="{FF2B5EF4-FFF2-40B4-BE49-F238E27FC236}">
                <a16:creationId xmlns:a16="http://schemas.microsoft.com/office/drawing/2014/main" id="{4D9B6FF0-0B37-4766-A95C-DFE36A446E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839" y="3012446"/>
            <a:ext cx="7892321" cy="8856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 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1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2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 CONVERTER (MIC)</a:t>
            </a:r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114300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da-DK" sz="1600" dirty="0">
              <a:solidFill>
                <a:srgbClr val="423C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Aitor Terán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27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3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Aitor Terán / Estefanía Ruiz</a:t>
            </a:r>
          </a:p>
          <a:p>
            <a:endParaRPr lang="da-DK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16927D-DF6A-4A93-9A85-8EA8CD2A2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97" y="1067570"/>
            <a:ext cx="5091069" cy="30083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5323269-2ADB-43F5-A2EC-3D558C821FC6}"/>
              </a:ext>
            </a:extLst>
          </p:cNvPr>
          <p:cNvSpPr txBox="1"/>
          <p:nvPr/>
        </p:nvSpPr>
        <p:spPr>
          <a:xfrm>
            <a:off x="469160" y="1939032"/>
            <a:ext cx="261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PV solar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7CB1393-274C-441D-ADD0-5F31E96A6956}"/>
              </a:ext>
            </a:extLst>
          </p:cNvPr>
          <p:cNvSpPr txBox="1"/>
          <p:nvPr/>
        </p:nvSpPr>
        <p:spPr>
          <a:xfrm>
            <a:off x="469160" y="2459486"/>
            <a:ext cx="261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2B0F798-A9A1-416A-85E4-7C66FCCC6BFC}"/>
              </a:ext>
            </a:extLst>
          </p:cNvPr>
          <p:cNvSpPr txBox="1"/>
          <p:nvPr/>
        </p:nvSpPr>
        <p:spPr>
          <a:xfrm>
            <a:off x="469160" y="2980268"/>
            <a:ext cx="261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226780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607253" y="4767264"/>
            <a:ext cx="2133600" cy="273900"/>
          </a:xfrm>
        </p:spPr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4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 CONVERTER (MIC)</a:t>
            </a:r>
          </a:p>
          <a:p>
            <a:pPr marL="571500" lvl="1" indent="0">
              <a:buNone/>
            </a:pP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114300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da-DK" sz="1600" dirty="0">
              <a:solidFill>
                <a:srgbClr val="423C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Thassilo Lang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584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- MIC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486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MPPT         Maximum Power Point Tracking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5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Thassilo Lang</a:t>
            </a:r>
          </a:p>
          <a:p>
            <a:endParaRPr lang="da-DK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88469EA0-84BB-451B-A581-AE81C06F9868}"/>
              </a:ext>
            </a:extLst>
          </p:cNvPr>
          <p:cNvSpPr/>
          <p:nvPr/>
        </p:nvSpPr>
        <p:spPr>
          <a:xfrm>
            <a:off x="1764113" y="1089396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675076-DA38-4CC3-B407-39743F13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2" y="1398178"/>
            <a:ext cx="4681537" cy="29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2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- MIC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6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Nicolás Murguizur</a:t>
            </a:r>
          </a:p>
          <a:p>
            <a:endParaRPr lang="da-DK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A5F636-14B0-4432-A978-FE43EFC9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97" y="850881"/>
            <a:ext cx="5837142" cy="32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7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7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 CONVERTER (MIC)</a:t>
            </a:r>
          </a:p>
          <a:p>
            <a:pPr marL="571500" lvl="1" indent="0">
              <a:buNone/>
            </a:pP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114300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da-DK" sz="1600" dirty="0">
              <a:solidFill>
                <a:srgbClr val="423C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Nicolás Murguizur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052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r>
              <a:rPr lang="da" sz="1000" dirty="0">
                <a:solidFill>
                  <a:srgbClr val="54616E"/>
                </a:solidFill>
              </a:rPr>
              <a:t>8</a:t>
            </a:r>
            <a:r>
              <a:rPr lang="de-DE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Nicolás Murguizur</a:t>
            </a:r>
          </a:p>
          <a:p>
            <a:endParaRPr lang="da-DK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42FBE-958C-46FE-A68B-A4E878B3DBC0}"/>
              </a:ext>
            </a:extLst>
          </p:cNvPr>
          <p:cNvSpPr txBox="1"/>
          <p:nvPr/>
        </p:nvSpPr>
        <p:spPr>
          <a:xfrm>
            <a:off x="907311" y="1460206"/>
            <a:ext cx="7074195" cy="217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a module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PV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s-E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28700">
              <a:spcBef>
                <a:spcPts val="360"/>
              </a:spcBef>
              <a:buClr>
                <a:srgbClr val="211A52"/>
              </a:buClr>
              <a:buSzPct val="100000"/>
            </a:pPr>
            <a:endParaRPr lang="es-ES" sz="18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928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9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 CONVERTER (MIC)</a:t>
            </a:r>
          </a:p>
          <a:p>
            <a:pPr marL="571500" lvl="1" indent="0">
              <a:buNone/>
            </a:pP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114300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b="1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da-DK" sz="1600" dirty="0">
              <a:solidFill>
                <a:srgbClr val="423C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Nicolai H. Fransen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6856259"/>
      </p:ext>
    </p:extLst>
  </p:cSld>
  <p:clrMapOvr>
    <a:masterClrMapping/>
  </p:clrMapOvr>
</p:sld>
</file>

<file path=ppt/theme/theme1.xml><?xml version="1.0" encoding="utf-8"?>
<a:theme xmlns:a="http://schemas.openxmlformats.org/drawingml/2006/main" name="AAU_EN_16_10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238</Words>
  <Application>Microsoft Office PowerPoint</Application>
  <PresentationFormat>Presentación en pantalla (16:9)</PresentationFormat>
  <Paragraphs>109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</vt:lpstr>
      <vt:lpstr>AAU_EN_16_10_waves</vt:lpstr>
      <vt:lpstr>DC-DC CONVERTER FOR PV MODULE INTEGRATION</vt:lpstr>
      <vt:lpstr>AGENDA</vt:lpstr>
      <vt:lpstr>INTRODUCTION</vt:lpstr>
      <vt:lpstr>AGENDA</vt:lpstr>
      <vt:lpstr>MODULE INTEGRATED CONVERTER - MIC</vt:lpstr>
      <vt:lpstr>MODULE INTEGRATED CONVERTER - MIC</vt:lpstr>
      <vt:lpstr>AGENDA</vt:lpstr>
      <vt:lpstr>PROBLEM STATEMENT</vt:lpstr>
      <vt:lpstr>AGENDA</vt:lpstr>
      <vt:lpstr>OBJECTIVES</vt:lpstr>
      <vt:lpstr>AGENDA</vt:lpstr>
      <vt:lpstr>Group process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lougr</dc:creator>
  <cp:lastModifiedBy>Aitor Terán Menéndez</cp:lastModifiedBy>
  <cp:revision>117</cp:revision>
  <dcterms:modified xsi:type="dcterms:W3CDTF">2018-10-11T06:35:27Z</dcterms:modified>
</cp:coreProperties>
</file>