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343" r:id="rId3"/>
    <p:sldId id="276" r:id="rId4"/>
    <p:sldId id="342" r:id="rId5"/>
    <p:sldId id="326" r:id="rId6"/>
    <p:sldId id="341" r:id="rId7"/>
    <p:sldId id="328" r:id="rId8"/>
    <p:sldId id="329" r:id="rId9"/>
    <p:sldId id="330" r:id="rId10"/>
    <p:sldId id="331" r:id="rId11"/>
    <p:sldId id="339" r:id="rId12"/>
    <p:sldId id="333" r:id="rId13"/>
    <p:sldId id="340" r:id="rId14"/>
    <p:sldId id="335" r:id="rId15"/>
    <p:sldId id="337" r:id="rId16"/>
    <p:sldId id="336" r:id="rId17"/>
    <p:sldId id="33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3C6C"/>
    <a:srgbClr val="000000"/>
    <a:srgbClr val="211A52"/>
    <a:srgbClr val="848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5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27" y="4425"/>
            <a:ext cx="9136200" cy="51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610256" y="3025400"/>
            <a:ext cx="7920900" cy="101070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3568" y="3090207"/>
            <a:ext cx="7776900" cy="88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360"/>
              </a:spcBef>
              <a:buClr>
                <a:srgbClr val="8A8996"/>
              </a:buClr>
              <a:buFont typeface="Arial"/>
              <a:buNone/>
              <a:defRPr sz="18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buClr>
                <a:srgbClr val="8A8996"/>
              </a:buClr>
              <a:buFont typeface="Arial"/>
              <a:buNone/>
              <a:defRPr sz="18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buClr>
                <a:srgbClr val="8A8996"/>
              </a:buClr>
              <a:buFont typeface="Arial"/>
              <a:buNone/>
              <a:defRPr sz="18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buClr>
                <a:srgbClr val="8A8996"/>
              </a:buClr>
              <a:buFont typeface="Arial"/>
              <a:buNone/>
              <a:defRPr sz="18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A8996"/>
              </a:buClr>
              <a:buFont typeface="Arial"/>
              <a:buNone/>
              <a:defRPr sz="20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A8996"/>
              </a:buClr>
              <a:buFont typeface="Arial"/>
              <a:buNone/>
              <a:defRPr sz="20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A8996"/>
              </a:buClr>
              <a:buFont typeface="Arial"/>
              <a:buNone/>
              <a:defRPr sz="20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A8996"/>
              </a:buClr>
              <a:buFont typeface="Arial"/>
              <a:buNone/>
              <a:defRPr sz="20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1939" y="4321544"/>
            <a:ext cx="1224000" cy="7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page picture - blue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11A52"/>
              </a:buClr>
              <a:buFont typeface="Arial"/>
              <a:buNone/>
              <a:defRPr sz="32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211A52"/>
              </a:buClr>
              <a:buFont typeface="Arial"/>
              <a:buNone/>
              <a:defRPr sz="2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755575" y="2701364"/>
            <a:ext cx="7632900" cy="155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page picture - white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11A52"/>
              </a:buClr>
              <a:buFont typeface="Arial"/>
              <a:buNone/>
              <a:defRPr sz="32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211A52"/>
              </a:buClr>
              <a:buFont typeface="Arial"/>
              <a:buNone/>
              <a:defRPr sz="2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27583" y="2701364"/>
            <a:ext cx="7488900" cy="155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nishing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27" y="4425"/>
            <a:ext cx="9136200" cy="51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611560" y="1869671"/>
            <a:ext cx="7920900" cy="118800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685800" y="1921856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1939" y="4321544"/>
            <a:ext cx="1224000" cy="7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og indholdsobjek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05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og teks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1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Paragraph headlin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722312" y="2238731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722312" y="1113588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00"/>
              </a:spcBef>
              <a:buClr>
                <a:srgbClr val="54616E"/>
              </a:buClr>
              <a:buFont typeface="Arial"/>
              <a:buNone/>
              <a:defRPr sz="2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A8996"/>
              </a:buClr>
              <a:buFont typeface="Arial"/>
              <a:buNone/>
              <a:defRPr sz="18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A8996"/>
              </a:buClr>
              <a:buFont typeface="Arial"/>
              <a:buNone/>
              <a:defRPr sz="16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ammenligning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360"/>
              </a:spcBef>
              <a:buClr>
                <a:srgbClr val="211A52"/>
              </a:buClr>
              <a:buFont typeface="Arial"/>
              <a:buNone/>
              <a:defRPr sz="18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211A52"/>
              </a:buClr>
              <a:buFont typeface="Arial"/>
              <a:buNone/>
              <a:defRPr sz="18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211A52"/>
              </a:buClr>
              <a:buFont typeface="Arial"/>
              <a:buNone/>
              <a:defRPr sz="16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211A52"/>
              </a:buClr>
              <a:buFont typeface="Arial"/>
              <a:buNone/>
              <a:defRPr sz="16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45030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360"/>
              </a:spcBef>
              <a:buClr>
                <a:srgbClr val="211A52"/>
              </a:buClr>
              <a:buFont typeface="Arial"/>
              <a:buNone/>
              <a:defRPr sz="18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211A52"/>
              </a:buClr>
              <a:buFont typeface="Arial"/>
              <a:buNone/>
              <a:defRPr sz="18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211A52"/>
              </a:buClr>
              <a:buFont typeface="Arial"/>
              <a:buNone/>
              <a:defRPr sz="16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211A52"/>
              </a:buClr>
              <a:buFont typeface="Arial"/>
              <a:buNone/>
              <a:defRPr sz="16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67543" y="1653648"/>
            <a:ext cx="4032300" cy="260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633664" y="1653648"/>
            <a:ext cx="4042800" cy="260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Only 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pt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dhold med billedteks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2" y="20478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18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2" y="1076326"/>
            <a:ext cx="3008400" cy="311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211A52"/>
              </a:buClr>
              <a:buFont typeface="Arial"/>
              <a:buNone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211A52"/>
              </a:buClr>
              <a:buFont typeface="Arial"/>
              <a:buNone/>
              <a:defRPr sz="12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211A52"/>
              </a:buClr>
              <a:buFont typeface="Arial"/>
              <a:buNone/>
              <a:defRPr sz="1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211A52"/>
              </a:buClr>
              <a:buFont typeface="Arial"/>
              <a:buNone/>
              <a:defRPr sz="9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211A52"/>
              </a:buClr>
              <a:buFont typeface="Arial"/>
              <a:buNone/>
              <a:defRPr sz="9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3635896" y="195486"/>
            <a:ext cx="4824600" cy="39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lede med billedteks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3349436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27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11A52"/>
              </a:buClr>
              <a:buFont typeface="Arial"/>
              <a:buNone/>
              <a:defRPr sz="32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211A52"/>
              </a:buClr>
              <a:buFont typeface="Arial"/>
              <a:buNone/>
              <a:defRPr sz="2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3885087"/>
            <a:ext cx="5486400" cy="38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211A52"/>
              </a:buClr>
              <a:buFont typeface="Arial"/>
              <a:buNone/>
              <a:defRPr sz="12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211A52"/>
              </a:buClr>
              <a:buFont typeface="Arial"/>
              <a:buNone/>
              <a:defRPr sz="1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211A52"/>
              </a:buClr>
              <a:buFont typeface="Arial"/>
              <a:buNone/>
              <a:defRPr sz="9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211A52"/>
              </a:buClr>
              <a:buFont typeface="Arial"/>
              <a:buNone/>
              <a:defRPr sz="9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1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031939" y="4321544"/>
            <a:ext cx="1224000" cy="775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44576" y="1040729"/>
            <a:ext cx="7892321" cy="1102500"/>
          </a:xfrm>
          <a:prstGeom prst="rect">
            <a:avLst/>
          </a:prstGeom>
          <a:solidFill>
            <a:schemeClr val="tx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DC-DC CONVERTER FOR PV MODULE INTEGRATION</a:t>
            </a: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DD319FFC-1251-441E-AA6D-5A4FE3689F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1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89">
            <a:extLst>
              <a:ext uri="{FF2B5EF4-FFF2-40B4-BE49-F238E27FC236}">
                <a16:creationId xmlns:a16="http://schemas.microsoft.com/office/drawing/2014/main" id="{4D9B6FF0-0B37-4766-A95C-DFE36A446E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4576" y="3068535"/>
            <a:ext cx="7892322" cy="885600"/>
          </a:xfrm>
          <a:prstGeom prst="rect">
            <a:avLst/>
          </a:prstGeom>
          <a:solidFill>
            <a:schemeClr val="tx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MsC1 – 760</a:t>
            </a:r>
          </a:p>
          <a:p>
            <a:pPr lvl="0">
              <a:spcBef>
                <a:spcPts val="0"/>
              </a:spcBef>
              <a:buNone/>
            </a:pPr>
            <a:endParaRPr lang="da-DK" sz="1350" dirty="0"/>
          </a:p>
          <a:p>
            <a:pPr lvl="0">
              <a:spcBef>
                <a:spcPts val="0"/>
              </a:spcBef>
              <a:buNone/>
            </a:pPr>
            <a:r>
              <a:rPr lang="da-DK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Estefanía Ruiz     Thassilo Lang    Aitor Terán    Nicolás Murguizur      Jesper Kloster       Nicolai H. Fransen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 TOPOLOGIES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3A0280-2F25-4ECE-A307-2B05D45D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55"/>
            <a:ext cx="8348968" cy="3336915"/>
          </a:xfrm>
        </p:spPr>
        <p:txBody>
          <a:bodyPr/>
          <a:lstStyle/>
          <a:p>
            <a:pPr marL="114300" indent="0">
              <a:buNone/>
            </a:pPr>
            <a:r>
              <a:rPr lang="da-DK" dirty="0"/>
              <a:t>			</a:t>
            </a:r>
          </a:p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10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Marianne Rasborg Knudsen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98C9807-26AB-4DD2-9A12-B4278253EC89}"/>
              </a:ext>
            </a:extLst>
          </p:cNvPr>
          <p:cNvSpPr txBox="1"/>
          <p:nvPr/>
        </p:nvSpPr>
        <p:spPr>
          <a:xfrm>
            <a:off x="1032919" y="2756024"/>
            <a:ext cx="341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Non-</a:t>
            </a:r>
            <a:r>
              <a:rPr lang="es-ES" sz="1200" dirty="0" err="1"/>
              <a:t>inverting</a:t>
            </a:r>
            <a:r>
              <a:rPr lang="es-ES" sz="1200" dirty="0"/>
              <a:t> Buck-</a:t>
            </a:r>
            <a:r>
              <a:rPr lang="es-ES" sz="1200" dirty="0" err="1"/>
              <a:t>boost</a:t>
            </a:r>
            <a:r>
              <a:rPr lang="es-ES" sz="1200" dirty="0"/>
              <a:t> </a:t>
            </a:r>
            <a:r>
              <a:rPr lang="es-ES" sz="1200" dirty="0" err="1"/>
              <a:t>converter</a:t>
            </a:r>
            <a:r>
              <a:rPr lang="es-ES" sz="1200" dirty="0"/>
              <a:t> – 2 SW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806910A-CF80-4997-8870-EC5D09B8E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04" y="1264526"/>
            <a:ext cx="3738998" cy="153598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8199F62-EC88-4768-A286-B2772E1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12" y="1256245"/>
            <a:ext cx="3853645" cy="153598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D95698E-0332-43DE-A9D9-22C314E1BDB2}"/>
              </a:ext>
            </a:extLst>
          </p:cNvPr>
          <p:cNvSpPr txBox="1"/>
          <p:nvPr/>
        </p:nvSpPr>
        <p:spPr>
          <a:xfrm>
            <a:off x="5010478" y="2777951"/>
            <a:ext cx="341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Non-</a:t>
            </a:r>
            <a:r>
              <a:rPr lang="es-ES" sz="1200" dirty="0" err="1"/>
              <a:t>inverting</a:t>
            </a:r>
            <a:r>
              <a:rPr lang="es-ES" sz="1200" dirty="0"/>
              <a:t> Buck-</a:t>
            </a:r>
            <a:r>
              <a:rPr lang="es-ES" sz="1200" dirty="0" err="1"/>
              <a:t>boost</a:t>
            </a:r>
            <a:r>
              <a:rPr lang="es-ES" sz="1200" dirty="0"/>
              <a:t> </a:t>
            </a:r>
            <a:r>
              <a:rPr lang="es-ES" sz="1200" dirty="0" err="1"/>
              <a:t>converter</a:t>
            </a:r>
            <a:r>
              <a:rPr lang="es-ES" sz="1200" dirty="0"/>
              <a:t> – 4 SW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8D151FC-775C-4F83-9FB3-CF2A444FD87A}"/>
                  </a:ext>
                </a:extLst>
              </p:cNvPr>
              <p:cNvSpPr txBox="1"/>
              <p:nvPr/>
            </p:nvSpPr>
            <p:spPr>
              <a:xfrm>
                <a:off x="3316790" y="3183592"/>
                <a:ext cx="2629787" cy="326564"/>
              </a:xfrm>
              <a:prstGeom prst="rect">
                <a:avLst/>
              </a:prstGeom>
              <a:noFill/>
              <a:ln>
                <a:solidFill>
                  <a:srgbClr val="423C6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Pre>
                        <m:sPre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sPre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𝑙𝑜𝑎𝑑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8D151FC-775C-4F83-9FB3-CF2A444FD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790" y="3183592"/>
                <a:ext cx="2629787" cy="3265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23C6C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B0DA49AC-30E5-4917-8DE5-6AA1D0BAF3E8}"/>
              </a:ext>
            </a:extLst>
          </p:cNvPr>
          <p:cNvSpPr/>
          <p:nvPr/>
        </p:nvSpPr>
        <p:spPr>
          <a:xfrm>
            <a:off x="4423147" y="3856114"/>
            <a:ext cx="29770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EB4208D-51AF-4985-8445-211465F41820}"/>
              </a:ext>
            </a:extLst>
          </p:cNvPr>
          <p:cNvSpPr/>
          <p:nvPr/>
        </p:nvSpPr>
        <p:spPr>
          <a:xfrm>
            <a:off x="3351161" y="3725084"/>
            <a:ext cx="2536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bridge             Bidirectional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686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FC65677-B603-4E1E-8F95-7DABEFE7B9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11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D2D4CC-ACAB-4C22-9AA4-2978B27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7"/>
            <a:ext cx="8229600" cy="58229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1F1E0B-EE15-4F8C-B4AB-0F27D047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22955"/>
            <a:ext cx="8229600" cy="3508954"/>
          </a:xfrm>
        </p:spPr>
        <p:txBody>
          <a:bodyPr/>
          <a:lstStyle/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1"/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 generation</a:t>
            </a:r>
          </a:p>
          <a:p>
            <a:pPr lvl="1"/>
            <a:r>
              <a:rPr lang="da-D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Converter (MIC)</a:t>
            </a:r>
          </a:p>
          <a:p>
            <a:pPr lvl="1"/>
            <a:endParaRPr lang="da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 TOPOLOGIES</a:t>
            </a:r>
          </a:p>
          <a:p>
            <a:pPr lvl="1"/>
            <a:r>
              <a:rPr lang="da-DK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the MIC topology</a:t>
            </a:r>
          </a:p>
          <a:p>
            <a:pPr lvl="1"/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</a:t>
            </a:r>
          </a:p>
          <a:p>
            <a:pPr lvl="1"/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114300" indent="0">
              <a:buNone/>
            </a:pPr>
            <a:endParaRPr lang="da-DK" sz="1400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AA825D5-5F64-49E2-BA19-3ACE2BA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Name presenter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5895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 TOPOLOGIES – Selection of MIC topology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3A0280-2F25-4ECE-A307-2B05D45D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51457"/>
            <a:ext cx="8348968" cy="333691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 and Boost converters limited to either     or     the voltage.</a:t>
            </a:r>
          </a:p>
          <a:p>
            <a:pPr>
              <a:buFont typeface="Arial" panose="020B0604020202020204" pitchFamily="34" charset="0"/>
              <a:buChar char="•"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Flyback has   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the transformer.</a:t>
            </a:r>
          </a:p>
          <a:p>
            <a:pPr>
              <a:buFont typeface="Arial" panose="020B0604020202020204" pitchFamily="34" charset="0"/>
              <a:buChar char="•"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2-SW buck-boost has     power loss.</a:t>
            </a: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4-SW Non-inverting buck-boost converter!!   </a:t>
            </a: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  Bidirectional and      Efficiency than the other topologies</a:t>
            </a:r>
          </a:p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12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Marianne Rasborg Knudsen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38C098B-BADB-41DB-B5AD-F30D79252FCB}"/>
              </a:ext>
            </a:extLst>
          </p:cNvPr>
          <p:cNvCxnSpPr/>
          <p:nvPr/>
        </p:nvCxnSpPr>
        <p:spPr>
          <a:xfrm flipV="1">
            <a:off x="4997303" y="985284"/>
            <a:ext cx="0" cy="24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E51CB39-155A-4595-9210-5F44D8E8FC0E}"/>
              </a:ext>
            </a:extLst>
          </p:cNvPr>
          <p:cNvCxnSpPr/>
          <p:nvPr/>
        </p:nvCxnSpPr>
        <p:spPr>
          <a:xfrm>
            <a:off x="5514753" y="985284"/>
            <a:ext cx="0" cy="24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5575B19-5767-474C-8607-66E8A1E48D16}"/>
              </a:ext>
            </a:extLst>
          </p:cNvPr>
          <p:cNvCxnSpPr/>
          <p:nvPr/>
        </p:nvCxnSpPr>
        <p:spPr>
          <a:xfrm flipV="1">
            <a:off x="2966484" y="2278911"/>
            <a:ext cx="0" cy="24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C3263E3-6890-48EA-B24D-2F9B3ED0846D}"/>
              </a:ext>
            </a:extLst>
          </p:cNvPr>
          <p:cNvCxnSpPr/>
          <p:nvPr/>
        </p:nvCxnSpPr>
        <p:spPr>
          <a:xfrm>
            <a:off x="2087525" y="1633870"/>
            <a:ext cx="0" cy="24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17DD130-DE35-46C0-B48B-7F30A69A2ECA}"/>
              </a:ext>
            </a:extLst>
          </p:cNvPr>
          <p:cNvCxnSpPr/>
          <p:nvPr/>
        </p:nvCxnSpPr>
        <p:spPr>
          <a:xfrm flipV="1">
            <a:off x="3313814" y="3554820"/>
            <a:ext cx="0" cy="24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55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FC65677-B603-4E1E-8F95-7DABEFE7B9A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</p:spPr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13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D2D4CC-ACAB-4C22-9AA4-2978B27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7"/>
            <a:ext cx="8229600" cy="58229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1F1E0B-EE15-4F8C-B4AB-0F27D047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22955"/>
            <a:ext cx="8229600" cy="3508954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742950" lvl="2" indent="-228600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 generation</a:t>
            </a:r>
          </a:p>
          <a:p>
            <a:pPr marL="742950" lvl="2" indent="-228600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Converter (MIC)</a:t>
            </a:r>
          </a:p>
          <a:p>
            <a:pPr marL="342900" lvl="1" indent="-228600"/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 TOPOLOGIES</a:t>
            </a:r>
          </a:p>
          <a:p>
            <a:pPr marL="742950" lvl="2" indent="-228600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the MIC topology</a:t>
            </a:r>
          </a:p>
          <a:p>
            <a:pPr marL="342900" lvl="1" indent="-228600"/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</a:t>
            </a:r>
          </a:p>
          <a:p>
            <a:pPr marL="742950" lvl="2" indent="-228600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114300" indent="0">
              <a:buNone/>
            </a:pPr>
            <a:endParaRPr lang="da-DK" sz="1400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AA825D5-5F64-49E2-BA19-3ACE2BA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Name presenter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9060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3A0280-2F25-4ECE-A307-2B05D45D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55"/>
            <a:ext cx="8348968" cy="3336915"/>
          </a:xfrm>
        </p:spPr>
        <p:txBody>
          <a:bodyPr/>
          <a:lstStyle/>
          <a:p>
            <a:pPr marL="114300" indent="0">
              <a:buNone/>
            </a:pPr>
            <a:r>
              <a:rPr lang="da-DK" dirty="0"/>
              <a:t>			</a:t>
            </a:r>
          </a:p>
          <a:p>
            <a:pPr marL="114300" indent="0">
              <a:buNone/>
            </a:pPr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14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Marianne Rasborg Knudsen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786CA7-4933-44B8-AC5B-1EA13D825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15" y="773789"/>
            <a:ext cx="1795607" cy="335048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333B7F0-DE30-4B20-92EC-5CB0772A0B89}"/>
              </a:ext>
            </a:extLst>
          </p:cNvPr>
          <p:cNvSpPr txBox="1"/>
          <p:nvPr/>
        </p:nvSpPr>
        <p:spPr>
          <a:xfrm>
            <a:off x="563998" y="4061637"/>
            <a:ext cx="2725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 module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bypassed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diode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642FBE-958C-46FE-A68B-A4E878B3DBC0}"/>
              </a:ext>
            </a:extLst>
          </p:cNvPr>
          <p:cNvSpPr txBox="1"/>
          <p:nvPr/>
        </p:nvSpPr>
        <p:spPr>
          <a:xfrm>
            <a:off x="3480390" y="1448365"/>
            <a:ext cx="4912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</a:rPr>
              <a:t>Mismatches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Lower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power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generation</a:t>
            </a:r>
            <a:endParaRPr lang="es-E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Solution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 Bypass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diodes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to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keep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the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current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flow</a:t>
            </a:r>
            <a:endParaRPr lang="es-E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Problem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 PV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bypassed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module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power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generation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= 0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Advanced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solution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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Implementation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of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MICs</a:t>
            </a:r>
            <a:endParaRPr lang="es-E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Non-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inverting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buck-boost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converter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for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MPPT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608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FC65677-B603-4E1E-8F95-7DABEFE7B9A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</p:spPr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15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D2D4CC-ACAB-4C22-9AA4-2978B27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7"/>
            <a:ext cx="8229600" cy="58229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1F1E0B-EE15-4F8C-B4AB-0F27D047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22955"/>
            <a:ext cx="8229600" cy="3508954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742950" lvl="2" indent="-228600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 generation</a:t>
            </a:r>
          </a:p>
          <a:p>
            <a:pPr marL="742950" lvl="2" indent="-228600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Converter (MIC)</a:t>
            </a:r>
          </a:p>
          <a:p>
            <a:pPr marL="342900" lvl="1" indent="-228600"/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 TOPOLOGIES</a:t>
            </a:r>
          </a:p>
          <a:p>
            <a:pPr marL="742950" lvl="2" indent="-228600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the MIC topology</a:t>
            </a:r>
          </a:p>
          <a:p>
            <a:pPr marL="342900" lvl="1" indent="-228600"/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</a:t>
            </a:r>
          </a:p>
          <a:p>
            <a:pPr marL="742950" lvl="2" indent="-228600"/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114300" indent="0">
              <a:buNone/>
            </a:pPr>
            <a:endParaRPr lang="da-DK" sz="1400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AA825D5-5F64-49E2-BA19-3ACE2BA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Name presenter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2673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 -  Problem statement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16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Marianne Rasborg Knudsen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642FBE-958C-46FE-A68B-A4E878B3DBC0}"/>
              </a:ext>
            </a:extLst>
          </p:cNvPr>
          <p:cNvSpPr txBox="1"/>
          <p:nvPr/>
        </p:nvSpPr>
        <p:spPr>
          <a:xfrm>
            <a:off x="978195" y="1084522"/>
            <a:ext cx="7074195" cy="36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a module </a:t>
            </a:r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maximize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PV </a:t>
            </a:r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 </a:t>
            </a:r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s-ES" sz="18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028700">
              <a:spcBef>
                <a:spcPts val="360"/>
              </a:spcBef>
              <a:buClr>
                <a:srgbClr val="211A52"/>
              </a:buClr>
              <a:buSzPct val="100000"/>
            </a:pPr>
            <a:endParaRPr lang="es-ES" sz="1800" dirty="0">
              <a:solidFill>
                <a:srgbClr val="211A5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028700">
              <a:spcBef>
                <a:spcPts val="360"/>
              </a:spcBef>
              <a:buClr>
                <a:srgbClr val="211A52"/>
              </a:buClr>
              <a:buSzPct val="100000"/>
            </a:pPr>
            <a:endParaRPr lang="es-ES" sz="1800" dirty="0">
              <a:solidFill>
                <a:srgbClr val="211A5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314450" indent="-285750">
              <a:spcBef>
                <a:spcPts val="360"/>
              </a:spcBef>
              <a:buClr>
                <a:srgbClr val="211A52"/>
              </a:buClr>
              <a:buSzPct val="100000"/>
              <a:buFont typeface="Wingdings" panose="05000000000000000000" pitchFamily="2" charset="2"/>
              <a:buChar char="ü"/>
            </a:pPr>
            <a:r>
              <a:rPr lang="es-ES" sz="1800" b="1" dirty="0" err="1">
                <a:solidFill>
                  <a:srgbClr val="211A5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Objectives</a:t>
            </a:r>
            <a:r>
              <a:rPr lang="es-ES" sz="1800" b="1" dirty="0">
                <a:solidFill>
                  <a:srgbClr val="211A5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endParaRPr lang="da-DK" sz="1800" b="1" dirty="0">
              <a:solidFill>
                <a:srgbClr val="211A5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114300">
              <a:spcBef>
                <a:spcPts val="360"/>
              </a:spcBef>
              <a:buClr>
                <a:srgbClr val="211A52"/>
              </a:buClr>
              <a:buSzPct val="100000"/>
              <a:buFont typeface="Arial" panose="020B0604020202020204" pitchFamily="34" charset="0"/>
              <a:buChar char="•"/>
            </a:pPr>
            <a:r>
              <a:rPr lang="da-DK" dirty="0">
                <a:solidFill>
                  <a:srgbClr val="211A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DC-DC converter.</a:t>
            </a:r>
          </a:p>
          <a:p>
            <a:pPr marL="1143000" lvl="2" indent="-114300">
              <a:spcBef>
                <a:spcPts val="360"/>
              </a:spcBef>
              <a:buClr>
                <a:srgbClr val="211A52"/>
              </a:buClr>
              <a:buSzPct val="100000"/>
              <a:buFont typeface="Arial" panose="020B0604020202020204" pitchFamily="34" charset="0"/>
              <a:buChar char="•"/>
            </a:pPr>
            <a:r>
              <a:rPr lang="da-DK" dirty="0">
                <a:solidFill>
                  <a:srgbClr val="211A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MPPT techniques.</a:t>
            </a:r>
          </a:p>
          <a:p>
            <a:pPr marL="1143000" lvl="2" indent="-114300">
              <a:spcBef>
                <a:spcPts val="360"/>
              </a:spcBef>
              <a:buClr>
                <a:srgbClr val="211A52"/>
              </a:buClr>
              <a:buSzPct val="100000"/>
              <a:buFont typeface="Arial" panose="020B0604020202020204" pitchFamily="34" charset="0"/>
              <a:buChar char="•"/>
            </a:pPr>
            <a:r>
              <a:rPr lang="da-DK" dirty="0">
                <a:solidFill>
                  <a:srgbClr val="211A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control system.</a:t>
            </a:r>
          </a:p>
          <a:p>
            <a:pPr marL="1143000" lvl="2" indent="-114300">
              <a:spcBef>
                <a:spcPts val="360"/>
              </a:spcBef>
              <a:buClr>
                <a:srgbClr val="211A52"/>
              </a:buClr>
              <a:buSzPct val="100000"/>
              <a:buFont typeface="Arial" panose="020B0604020202020204" pitchFamily="34" charset="0"/>
              <a:buChar char="•"/>
            </a:pPr>
            <a:r>
              <a:rPr lang="da-DK" dirty="0">
                <a:solidFill>
                  <a:srgbClr val="211A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implementation.</a:t>
            </a:r>
          </a:p>
          <a:p>
            <a:pPr marL="1143000" lvl="2" indent="-114300">
              <a:spcBef>
                <a:spcPts val="360"/>
              </a:spcBef>
              <a:buClr>
                <a:srgbClr val="211A52"/>
              </a:buClr>
              <a:buSzPct val="100000"/>
              <a:buFont typeface="Arial" panose="020B0604020202020204" pitchFamily="34" charset="0"/>
              <a:buChar char="•"/>
            </a:pPr>
            <a:r>
              <a:rPr lang="da-DK" dirty="0">
                <a:solidFill>
                  <a:srgbClr val="211A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&amp; Validation using PV simulator.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3370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44576" y="1040729"/>
            <a:ext cx="7892321" cy="1102500"/>
          </a:xfrm>
          <a:prstGeom prst="rect">
            <a:avLst/>
          </a:prstGeom>
          <a:solidFill>
            <a:schemeClr val="tx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DD319FFC-1251-441E-AA6D-5A4FE3689F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17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89">
            <a:extLst>
              <a:ext uri="{FF2B5EF4-FFF2-40B4-BE49-F238E27FC236}">
                <a16:creationId xmlns:a16="http://schemas.microsoft.com/office/drawing/2014/main" id="{4D9B6FF0-0B37-4766-A95C-DFE36A446E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839" y="3012446"/>
            <a:ext cx="7892321" cy="885600"/>
          </a:xfrm>
          <a:prstGeom prst="rect">
            <a:avLst/>
          </a:prstGeom>
          <a:solidFill>
            <a:schemeClr val="tx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 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21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FC65677-B603-4E1E-8F95-7DABEFE7B9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2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D2D4CC-ACAB-4C22-9AA4-2978B27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7"/>
            <a:ext cx="8229600" cy="58229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1F1E0B-EE15-4F8C-B4AB-0F27D047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22955"/>
            <a:ext cx="8229600" cy="3508954"/>
          </a:xfrm>
        </p:spPr>
        <p:txBody>
          <a:bodyPr/>
          <a:lstStyle/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1"/>
            <a:r>
              <a:rPr lang="da-DK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 generation</a:t>
            </a:r>
          </a:p>
          <a:p>
            <a:pPr lvl="1"/>
            <a:r>
              <a:rPr lang="da-D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Converter (MIC)</a:t>
            </a:r>
          </a:p>
          <a:p>
            <a:pPr lvl="1"/>
            <a:endParaRPr lang="da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 TOPOLOGIES</a:t>
            </a:r>
          </a:p>
          <a:p>
            <a:pPr lvl="1"/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the MIC topology</a:t>
            </a:r>
          </a:p>
          <a:p>
            <a:pPr lvl="1"/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</a:t>
            </a:r>
          </a:p>
          <a:p>
            <a:pPr lvl="1"/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114300" indent="0">
              <a:buNone/>
            </a:pPr>
            <a:endParaRPr lang="da-DK" sz="1400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AA825D5-5F64-49E2-BA19-3ACE2BA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Name presenter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6273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– PV generation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3A0280-2F25-4ECE-A307-2B05D45D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55"/>
            <a:ext cx="8348968" cy="3486049"/>
          </a:xfrm>
        </p:spPr>
        <p:txBody>
          <a:bodyPr/>
          <a:lstStyle/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Photovoltaic effect</a:t>
            </a: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Irradiance                  Power            Temperature                  Power</a:t>
            </a:r>
          </a:p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3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Marianne Rasborg Knudsen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424FA66-FD5F-41C6-980C-302FAA37B200}"/>
              </a:ext>
            </a:extLst>
          </p:cNvPr>
          <p:cNvSpPr txBox="1"/>
          <p:nvPr/>
        </p:nvSpPr>
        <p:spPr>
          <a:xfrm>
            <a:off x="2536747" y="3964047"/>
            <a:ext cx="629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PV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grid-tie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B6FC8C2-90D6-49F4-923D-099642FB6A03}"/>
              </a:ext>
            </a:extLst>
          </p:cNvPr>
          <p:cNvCxnSpPr/>
          <p:nvPr/>
        </p:nvCxnSpPr>
        <p:spPr>
          <a:xfrm flipV="1">
            <a:off x="914400" y="1268819"/>
            <a:ext cx="0" cy="22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B0B3405B-E2B7-42EB-AEB0-A31CE50E1D8F}"/>
              </a:ext>
            </a:extLst>
          </p:cNvPr>
          <p:cNvSpPr/>
          <p:nvPr/>
        </p:nvSpPr>
        <p:spPr>
          <a:xfrm>
            <a:off x="2055628" y="1396409"/>
            <a:ext cx="29770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8AC6572-0070-49D1-A056-137BEE296E54}"/>
              </a:ext>
            </a:extLst>
          </p:cNvPr>
          <p:cNvCxnSpPr/>
          <p:nvPr/>
        </p:nvCxnSpPr>
        <p:spPr>
          <a:xfrm flipV="1">
            <a:off x="2536747" y="1265274"/>
            <a:ext cx="0" cy="22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2C11F23-B577-436F-8985-DE6DA7FE37E7}"/>
              </a:ext>
            </a:extLst>
          </p:cNvPr>
          <p:cNvCxnSpPr/>
          <p:nvPr/>
        </p:nvCxnSpPr>
        <p:spPr>
          <a:xfrm flipV="1">
            <a:off x="3788735" y="1268819"/>
            <a:ext cx="0" cy="22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15E71CD9-2434-4CDF-81A9-4B184CC63778}"/>
              </a:ext>
            </a:extLst>
          </p:cNvPr>
          <p:cNvSpPr/>
          <p:nvPr/>
        </p:nvSpPr>
        <p:spPr>
          <a:xfrm>
            <a:off x="5138186" y="1382233"/>
            <a:ext cx="29770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8489DF1-0378-4F15-97C5-6B38814B2688}"/>
              </a:ext>
            </a:extLst>
          </p:cNvPr>
          <p:cNvCxnSpPr/>
          <p:nvPr/>
        </p:nvCxnSpPr>
        <p:spPr>
          <a:xfrm>
            <a:off x="5738038" y="1259779"/>
            <a:ext cx="0" cy="22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A4ED2976-950E-4C7F-999F-FB20D81DD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89" y="1585166"/>
            <a:ext cx="6250821" cy="229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0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FC65677-B603-4E1E-8F95-7DABEFE7B9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4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D2D4CC-ACAB-4C22-9AA4-2978B27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7"/>
            <a:ext cx="8229600" cy="58229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1F1E0B-EE15-4F8C-B4AB-0F27D047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22955"/>
            <a:ext cx="8229600" cy="3508954"/>
          </a:xfrm>
        </p:spPr>
        <p:txBody>
          <a:bodyPr/>
          <a:lstStyle/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1"/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 generation</a:t>
            </a:r>
          </a:p>
          <a:p>
            <a:pPr lvl="1"/>
            <a:r>
              <a:rPr lang="da-D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Converter (MIC)</a:t>
            </a:r>
          </a:p>
          <a:p>
            <a:pPr lvl="1"/>
            <a:endParaRPr lang="da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 TOPOLOGIES</a:t>
            </a:r>
          </a:p>
          <a:p>
            <a:pPr lvl="1"/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the MIC topology</a:t>
            </a:r>
          </a:p>
          <a:p>
            <a:pPr lvl="1"/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</a:t>
            </a:r>
          </a:p>
          <a:p>
            <a:pPr lvl="1"/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114300" indent="0">
              <a:buNone/>
            </a:pPr>
            <a:endParaRPr lang="da-DK" sz="1400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AA825D5-5F64-49E2-BA19-3ACE2BA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Name presenter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338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– Module Integrated Converter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3A0280-2F25-4ECE-A307-2B05D45D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55"/>
            <a:ext cx="8348968" cy="348604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MICs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DC-DC converters / Microinverters</a:t>
            </a: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MPPT         Maximum Power Point Tracking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5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Name</a:t>
            </a:r>
          </a:p>
          <a:p>
            <a:endParaRPr lang="da-DK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9E99313-4ECA-4293-B56E-50FE590FEFD6}"/>
              </a:ext>
            </a:extLst>
          </p:cNvPr>
          <p:cNvSpPr txBox="1"/>
          <p:nvPr/>
        </p:nvSpPr>
        <p:spPr>
          <a:xfrm>
            <a:off x="2732461" y="4078947"/>
            <a:ext cx="3844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Power Point of generic solar panel [].</a:t>
            </a: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418FAE1B-0B11-4724-8450-ECD8C5AA8E96}"/>
              </a:ext>
            </a:extLst>
          </p:cNvPr>
          <p:cNvSpPr/>
          <p:nvPr/>
        </p:nvSpPr>
        <p:spPr>
          <a:xfrm>
            <a:off x="1533742" y="1118891"/>
            <a:ext cx="29770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88469EA0-84BB-451B-A581-AE81C06F9868}"/>
              </a:ext>
            </a:extLst>
          </p:cNvPr>
          <p:cNvSpPr/>
          <p:nvPr/>
        </p:nvSpPr>
        <p:spPr>
          <a:xfrm>
            <a:off x="1608169" y="1436726"/>
            <a:ext cx="29770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283B0A9-70AA-4872-BD7A-77D592B06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45" y="1717158"/>
            <a:ext cx="2947710" cy="220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2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FC65677-B603-4E1E-8F95-7DABEFE7B9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6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D2D4CC-ACAB-4C22-9AA4-2978B27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7"/>
            <a:ext cx="8229600" cy="58229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1F1E0B-EE15-4F8C-B4AB-0F27D047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22955"/>
            <a:ext cx="8229600" cy="3508954"/>
          </a:xfrm>
        </p:spPr>
        <p:txBody>
          <a:bodyPr/>
          <a:lstStyle/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1"/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 generation</a:t>
            </a:r>
          </a:p>
          <a:p>
            <a:pPr lvl="1"/>
            <a:r>
              <a:rPr lang="da-D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Converter (MIC)</a:t>
            </a:r>
          </a:p>
          <a:p>
            <a:pPr lvl="1"/>
            <a:endParaRPr lang="da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 TOPOLOGIES</a:t>
            </a:r>
          </a:p>
          <a:p>
            <a:pPr lvl="1"/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the MIC topology</a:t>
            </a:r>
          </a:p>
          <a:p>
            <a:pPr lvl="1"/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</a:t>
            </a:r>
          </a:p>
          <a:p>
            <a:pPr lvl="1"/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114300" indent="0">
              <a:buNone/>
            </a:pPr>
            <a:endParaRPr lang="da-DK" sz="1400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AA825D5-5F64-49E2-BA19-3ACE2BA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Name presenter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4868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 TOPOLOGIES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3A0280-2F25-4ECE-A307-2B05D45D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55"/>
            <a:ext cx="8348968" cy="3486049"/>
          </a:xfrm>
        </p:spPr>
        <p:txBody>
          <a:bodyPr/>
          <a:lstStyle/>
          <a:p>
            <a:pPr marL="114300" indent="0">
              <a:buNone/>
            </a:pPr>
            <a:r>
              <a:rPr lang="da-DK" dirty="0"/>
              <a:t>				</a:t>
            </a:r>
          </a:p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7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Name</a:t>
            </a:r>
          </a:p>
          <a:p>
            <a:endParaRPr lang="da-DK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9E99313-4ECA-4293-B56E-50FE590FEFD6}"/>
              </a:ext>
            </a:extLst>
          </p:cNvPr>
          <p:cNvSpPr txBox="1"/>
          <p:nvPr/>
        </p:nvSpPr>
        <p:spPr>
          <a:xfrm>
            <a:off x="1570252" y="2841085"/>
            <a:ext cx="199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Schematic</a:t>
            </a:r>
            <a:r>
              <a:rPr lang="es-ES" sz="1200" dirty="0"/>
              <a:t> Buck </a:t>
            </a:r>
            <a:r>
              <a:rPr lang="es-ES" sz="1200" dirty="0" err="1"/>
              <a:t>converter</a:t>
            </a:r>
            <a:endParaRPr lang="es-ES" sz="12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DF34D12-2B96-4E1B-B24C-AD0BDD2FE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17" y="1100355"/>
            <a:ext cx="3584457" cy="16825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4A90230-7E71-4066-9AE9-AE21FDF91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6621"/>
            <a:ext cx="3828296" cy="186610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398C9807-26AB-4DD2-9A12-B4278253EC89}"/>
              </a:ext>
            </a:extLst>
          </p:cNvPr>
          <p:cNvSpPr txBox="1"/>
          <p:nvPr/>
        </p:nvSpPr>
        <p:spPr>
          <a:xfrm>
            <a:off x="5579651" y="2825770"/>
            <a:ext cx="2140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Schematic</a:t>
            </a:r>
            <a:r>
              <a:rPr lang="es-ES" sz="1200" dirty="0"/>
              <a:t> </a:t>
            </a:r>
            <a:r>
              <a:rPr lang="es-ES" sz="1200" dirty="0" err="1"/>
              <a:t>Boost</a:t>
            </a:r>
            <a:r>
              <a:rPr lang="es-ES" sz="1200" dirty="0"/>
              <a:t> </a:t>
            </a:r>
            <a:r>
              <a:rPr lang="es-ES" sz="1200" dirty="0" err="1"/>
              <a:t>converter</a:t>
            </a:r>
            <a:endParaRPr lang="es-E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4873C05-DB76-4289-A0ED-C00686067E9E}"/>
                  </a:ext>
                </a:extLst>
              </p:cNvPr>
              <p:cNvSpPr txBox="1"/>
              <p:nvPr/>
            </p:nvSpPr>
            <p:spPr>
              <a:xfrm>
                <a:off x="1297172" y="3366977"/>
                <a:ext cx="2565991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&gt;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𝑙𝑜𝑎𝑑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4873C05-DB76-4289-A0ED-C00686067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172" y="3366977"/>
                <a:ext cx="2565991" cy="324384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11B8199-41AF-40D3-99F3-E65D5B6B4653}"/>
                  </a:ext>
                </a:extLst>
              </p:cNvPr>
              <p:cNvSpPr txBox="1"/>
              <p:nvPr/>
            </p:nvSpPr>
            <p:spPr>
              <a:xfrm>
                <a:off x="5154213" y="3366977"/>
                <a:ext cx="2565991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&lt; 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𝑙𝑜𝑎𝑑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11B8199-41AF-40D3-99F3-E65D5B6B4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13" y="3366977"/>
                <a:ext cx="2565991" cy="324384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16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 TOPOLOGIES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3A0280-2F25-4ECE-A307-2B05D45D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55"/>
            <a:ext cx="8348968" cy="333691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Galvanic isolation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Buck-boost (inductor split to form a transformer)	</a:t>
            </a:r>
            <a:r>
              <a:rPr lang="da-DK" dirty="0"/>
              <a:t>			</a:t>
            </a:r>
          </a:p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8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Marianne Rasborg Knudsen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98C9807-26AB-4DD2-9A12-B4278253EC89}"/>
              </a:ext>
            </a:extLst>
          </p:cNvPr>
          <p:cNvSpPr txBox="1"/>
          <p:nvPr/>
        </p:nvSpPr>
        <p:spPr>
          <a:xfrm>
            <a:off x="3379983" y="3630932"/>
            <a:ext cx="2140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Schematic</a:t>
            </a:r>
            <a:r>
              <a:rPr lang="es-ES" sz="1200" dirty="0"/>
              <a:t> </a:t>
            </a:r>
            <a:r>
              <a:rPr lang="es-ES" sz="1200" dirty="0" err="1"/>
              <a:t>Flyback</a:t>
            </a:r>
            <a:r>
              <a:rPr lang="es-ES" sz="1200" dirty="0"/>
              <a:t> </a:t>
            </a:r>
            <a:r>
              <a:rPr lang="es-ES" sz="1200" dirty="0" err="1"/>
              <a:t>converter</a:t>
            </a:r>
            <a:endParaRPr lang="es-ES" sz="12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276D9D2-65F0-446E-B317-3DE6F49EF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16" y="1883801"/>
            <a:ext cx="3548088" cy="163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2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 TOPOLOGIES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3A0280-2F25-4ECE-A307-2B05D45D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55"/>
            <a:ext cx="8348968" cy="3336915"/>
          </a:xfrm>
        </p:spPr>
        <p:txBody>
          <a:bodyPr/>
          <a:lstStyle/>
          <a:p>
            <a:pPr marL="114300" indent="0">
              <a:buNone/>
            </a:pPr>
            <a:r>
              <a:rPr lang="da-DK" dirty="0"/>
              <a:t>			</a:t>
            </a:r>
          </a:p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9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Marianne Rasborg Knudsen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98C9807-26AB-4DD2-9A12-B4278253EC89}"/>
              </a:ext>
            </a:extLst>
          </p:cNvPr>
          <p:cNvSpPr txBox="1"/>
          <p:nvPr/>
        </p:nvSpPr>
        <p:spPr>
          <a:xfrm>
            <a:off x="1032919" y="2756024"/>
            <a:ext cx="341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Non-</a:t>
            </a:r>
            <a:r>
              <a:rPr lang="es-ES" sz="1200" dirty="0" err="1"/>
              <a:t>inverting</a:t>
            </a:r>
            <a:r>
              <a:rPr lang="es-ES" sz="1200" dirty="0"/>
              <a:t> Buck-</a:t>
            </a:r>
            <a:r>
              <a:rPr lang="es-ES" sz="1200" dirty="0" err="1"/>
              <a:t>boost</a:t>
            </a:r>
            <a:r>
              <a:rPr lang="es-ES" sz="1200" dirty="0"/>
              <a:t> </a:t>
            </a:r>
            <a:r>
              <a:rPr lang="es-ES" sz="1200" dirty="0" err="1"/>
              <a:t>converter</a:t>
            </a:r>
            <a:r>
              <a:rPr lang="es-ES" sz="1200" dirty="0"/>
              <a:t> – 2 SW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806910A-CF80-4997-8870-EC5D09B8E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04" y="1264526"/>
            <a:ext cx="3738998" cy="153598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8199F62-EC88-4768-A286-B2772E1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12" y="1256245"/>
            <a:ext cx="3853645" cy="153598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D95698E-0332-43DE-A9D9-22C314E1BDB2}"/>
              </a:ext>
            </a:extLst>
          </p:cNvPr>
          <p:cNvSpPr txBox="1"/>
          <p:nvPr/>
        </p:nvSpPr>
        <p:spPr>
          <a:xfrm>
            <a:off x="5010478" y="2777951"/>
            <a:ext cx="341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Non-</a:t>
            </a:r>
            <a:r>
              <a:rPr lang="es-ES" sz="1200" dirty="0" err="1"/>
              <a:t>inverting</a:t>
            </a:r>
            <a:r>
              <a:rPr lang="es-ES" sz="1200" dirty="0"/>
              <a:t> Buck-</a:t>
            </a:r>
            <a:r>
              <a:rPr lang="es-ES" sz="1200" dirty="0" err="1"/>
              <a:t>boost</a:t>
            </a:r>
            <a:r>
              <a:rPr lang="es-ES" sz="1200" dirty="0"/>
              <a:t> </a:t>
            </a:r>
            <a:r>
              <a:rPr lang="es-ES" sz="1200" dirty="0" err="1"/>
              <a:t>converter</a:t>
            </a:r>
            <a:r>
              <a:rPr lang="es-ES" sz="1200" dirty="0"/>
              <a:t> – 4 SW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8D151FC-775C-4F83-9FB3-CF2A444FD87A}"/>
                  </a:ext>
                </a:extLst>
              </p:cNvPr>
              <p:cNvSpPr txBox="1"/>
              <p:nvPr/>
            </p:nvSpPr>
            <p:spPr>
              <a:xfrm>
                <a:off x="3316790" y="3183592"/>
                <a:ext cx="2629787" cy="326564"/>
              </a:xfrm>
              <a:prstGeom prst="rect">
                <a:avLst/>
              </a:prstGeom>
              <a:noFill/>
              <a:ln>
                <a:solidFill>
                  <a:srgbClr val="423C6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Pre>
                        <m:sPre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sPre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𝑙𝑜𝑎𝑑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8D151FC-775C-4F83-9FB3-CF2A444FD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790" y="3183592"/>
                <a:ext cx="2629787" cy="3265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23C6C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B0DA49AC-30E5-4917-8DE5-6AA1D0BAF3E8}"/>
              </a:ext>
            </a:extLst>
          </p:cNvPr>
          <p:cNvSpPr/>
          <p:nvPr/>
        </p:nvSpPr>
        <p:spPr>
          <a:xfrm>
            <a:off x="4423147" y="3856114"/>
            <a:ext cx="29770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EB4208D-51AF-4985-8445-211465F41820}"/>
              </a:ext>
            </a:extLst>
          </p:cNvPr>
          <p:cNvSpPr/>
          <p:nvPr/>
        </p:nvSpPr>
        <p:spPr>
          <a:xfrm>
            <a:off x="3351161" y="3725084"/>
            <a:ext cx="26420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Full bridge             Bidirectional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2938280"/>
      </p:ext>
    </p:extLst>
  </p:cSld>
  <p:clrMapOvr>
    <a:masterClrMapping/>
  </p:clrMapOvr>
</p:sld>
</file>

<file path=ppt/theme/theme1.xml><?xml version="1.0" encoding="utf-8"?>
<a:theme xmlns:a="http://schemas.openxmlformats.org/drawingml/2006/main" name="AAU_EN_16_10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Microsoft Office PowerPoint</Application>
  <PresentationFormat>Bildschirmpräsentation (16:9)</PresentationFormat>
  <Paragraphs>173</Paragraphs>
  <Slides>17</Slides>
  <Notes>2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Times New Roman</vt:lpstr>
      <vt:lpstr>Wingdings</vt:lpstr>
      <vt:lpstr>AAU_EN_16_10_waves</vt:lpstr>
      <vt:lpstr>DC-DC CONVERTER FOR PV MODULE INTEGRATION</vt:lpstr>
      <vt:lpstr>AGENDA</vt:lpstr>
      <vt:lpstr>INTRODUCTION – PV generation</vt:lpstr>
      <vt:lpstr>AGENDA</vt:lpstr>
      <vt:lpstr>INTRODUCTION – Module Integrated Converter </vt:lpstr>
      <vt:lpstr>AGENDA</vt:lpstr>
      <vt:lpstr>CONVERTER TOPOLOGIES </vt:lpstr>
      <vt:lpstr>CONVERTER TOPOLOGIES </vt:lpstr>
      <vt:lpstr>CONVERTER TOPOLOGIES </vt:lpstr>
      <vt:lpstr>CONVERTER TOPOLOGIES </vt:lpstr>
      <vt:lpstr>AGENDA</vt:lpstr>
      <vt:lpstr>CONVERTER TOPOLOGIES – Selection of MIC topology</vt:lpstr>
      <vt:lpstr>AGENDA</vt:lpstr>
      <vt:lpstr>PROBLEM ANALYSIS</vt:lpstr>
      <vt:lpstr>AGENDA</vt:lpstr>
      <vt:lpstr>PROBLEM ANALYSIS -  Problem statement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lougr</dc:creator>
  <cp:lastModifiedBy>Thassilo Lang</cp:lastModifiedBy>
  <cp:revision>99</cp:revision>
  <dcterms:modified xsi:type="dcterms:W3CDTF">2018-10-05T14:13:03Z</dcterms:modified>
</cp:coreProperties>
</file>