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4"/>
  </p:notesMasterIdLst>
  <p:handoutMasterIdLst>
    <p:handoutMasterId r:id="rId15"/>
  </p:handoutMasterIdLst>
  <p:sldIdLst>
    <p:sldId id="420" r:id="rId2"/>
    <p:sldId id="431" r:id="rId3"/>
    <p:sldId id="430" r:id="rId4"/>
    <p:sldId id="424" r:id="rId5"/>
    <p:sldId id="432" r:id="rId6"/>
    <p:sldId id="425" r:id="rId7"/>
    <p:sldId id="417" r:id="rId8"/>
    <p:sldId id="433" r:id="rId9"/>
    <p:sldId id="426" r:id="rId10"/>
    <p:sldId id="427" r:id="rId11"/>
    <p:sldId id="428" r:id="rId12"/>
    <p:sldId id="429" r:id="rId13"/>
  </p:sldIdLst>
  <p:sldSz cx="12192000" cy="6858000"/>
  <p:notesSz cx="6858000" cy="9144000"/>
  <p:defaultTextStyle>
    <a:defPPr rtl="0">
      <a:defRPr lang="en-GB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ance" id="{705054ED-DB56-FA4C-BB16-D35BDEFFF4C1}">
          <p14:sldIdLst>
            <p14:sldId id="420"/>
            <p14:sldId id="431"/>
            <p14:sldId id="430"/>
            <p14:sldId id="424"/>
            <p14:sldId id="432"/>
            <p14:sldId id="425"/>
            <p14:sldId id="417"/>
            <p14:sldId id="433"/>
            <p14:sldId id="426"/>
            <p14:sldId id="427"/>
            <p14:sldId id="428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uise Hartmann" initials="LH" lastIdx="4" clrIdx="0"/>
  <p:cmAuthor id="1" name="Lise Thorup-Pedersen" initials="LTP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695"/>
    <a:srgbClr val="DF6752"/>
    <a:srgbClr val="9DB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8" autoAdjust="0"/>
    <p:restoredTop sz="83504" autoAdjust="0"/>
  </p:normalViewPr>
  <p:slideViewPr>
    <p:cSldViewPr snapToGrid="0" snapToObjects="1">
      <p:cViewPr varScale="1">
        <p:scale>
          <a:sx n="58" d="100"/>
          <a:sy n="58" d="100"/>
        </p:scale>
        <p:origin x="847" y="24"/>
      </p:cViewPr>
      <p:guideLst>
        <p:guide orient="horz" pos="2160"/>
        <p:guide pos="3840"/>
        <p:guide pos="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64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9E1DC8B-0A09-DC4E-ABCE-FAAA12F030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4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10/25/2017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896355-3DDC-9949-861F-AD0908BFCC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How did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the </a:t>
            </a:r>
            <a:r>
              <a:rPr lang="da-DK" dirty="0" err="1"/>
              <a:t>values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/>
              <a:t>Input from PV panel</a:t>
            </a:r>
          </a:p>
          <a:p>
            <a:pPr marL="171450" indent="-171450">
              <a:buFontTx/>
              <a:buChar char="-"/>
            </a:pPr>
            <a:r>
              <a:rPr lang="da-DK" dirty="0"/>
              <a:t>Output from inverter </a:t>
            </a:r>
            <a:r>
              <a:rPr lang="da-DK" dirty="0" err="1"/>
              <a:t>voltage</a:t>
            </a:r>
            <a:r>
              <a:rPr lang="da-DK" dirty="0"/>
              <a:t> and # of panels</a:t>
            </a:r>
          </a:p>
          <a:p>
            <a:pPr marL="171450" indent="-171450">
              <a:buFontTx/>
              <a:buChar char="-"/>
            </a:pPr>
            <a:r>
              <a:rPr lang="da-DK" dirty="0"/>
              <a:t># of panels from minimum and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duties</a:t>
            </a:r>
            <a:endParaRPr lang="da-DK" dirty="0"/>
          </a:p>
          <a:p>
            <a:pPr marL="171450" indent="-171450">
              <a:buFontTx/>
              <a:buChar char="-"/>
            </a:pPr>
            <a:r>
              <a:rPr lang="da-DK" dirty="0" err="1"/>
              <a:t>Ripples</a:t>
            </a:r>
            <a:r>
              <a:rPr lang="da-DK" dirty="0"/>
              <a:t> so </a:t>
            </a:r>
            <a:r>
              <a:rPr lang="da-DK" dirty="0" err="1"/>
              <a:t>we</a:t>
            </a:r>
            <a:r>
              <a:rPr lang="da-DK" dirty="0"/>
              <a:t> dont </a:t>
            </a:r>
            <a:r>
              <a:rPr lang="da-DK" dirty="0" err="1"/>
              <a:t>mess</a:t>
            </a:r>
            <a:r>
              <a:rPr lang="da-DK" dirty="0"/>
              <a:t> with the PV panel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46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Capabilities of both higher and lower output voltage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noProof="0" dirty="0"/>
              <a:t>2 or 4 </a:t>
            </a:r>
            <a:r>
              <a:rPr lang="da-DK" noProof="0" dirty="0" err="1"/>
              <a:t>MOSFETs</a:t>
            </a:r>
            <a:endParaRPr lang="da-DK" noProof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Bidirectional opportunities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/>
              <a:t>Lower (conduction) losses </a:t>
            </a:r>
          </a:p>
          <a:p>
            <a:endParaRPr lang="da-DK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Did a </a:t>
            </a:r>
            <a:r>
              <a:rPr lang="da-DK" dirty="0" err="1"/>
              <a:t>voltage</a:t>
            </a:r>
            <a:r>
              <a:rPr lang="da-DK" dirty="0"/>
              <a:t> </a:t>
            </a:r>
            <a:r>
              <a:rPr lang="da-DK" dirty="0" err="1"/>
              <a:t>sweep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</a:t>
            </a:r>
            <a:r>
              <a:rPr lang="da-DK" dirty="0" err="1"/>
              <a:t>worst</a:t>
            </a:r>
            <a:r>
              <a:rPr lang="da-DK" dirty="0"/>
              <a:t> case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Input </a:t>
            </a:r>
            <a:r>
              <a:rPr lang="da-DK" dirty="0" err="1"/>
              <a:t>cap</a:t>
            </a:r>
            <a:r>
              <a:rPr lang="da-DK" dirty="0"/>
              <a:t> is 4*470uF</a:t>
            </a:r>
          </a:p>
          <a:p>
            <a:r>
              <a:rPr lang="da-DK" dirty="0" err="1"/>
              <a:t>Calculation</a:t>
            </a:r>
            <a:r>
              <a:rPr lang="da-DK" dirty="0"/>
              <a:t> </a:t>
            </a:r>
            <a:r>
              <a:rPr lang="da-DK" dirty="0" err="1"/>
              <a:t>mistakes</a:t>
            </a:r>
            <a:r>
              <a:rPr lang="da-DK" dirty="0"/>
              <a:t> </a:t>
            </a:r>
            <a:r>
              <a:rPr lang="da-DK" dirty="0" err="1"/>
              <a:t>lead</a:t>
            </a:r>
            <a:r>
              <a:rPr lang="da-DK" dirty="0"/>
              <a:t> to </a:t>
            </a:r>
            <a:r>
              <a:rPr lang="da-DK" dirty="0" err="1"/>
              <a:t>wrongly</a:t>
            </a:r>
            <a:r>
              <a:rPr lang="da-DK" dirty="0"/>
              <a:t> </a:t>
            </a:r>
            <a:r>
              <a:rPr lang="da-DK" dirty="0" err="1"/>
              <a:t>selected</a:t>
            </a:r>
            <a:r>
              <a:rPr lang="da-DK" dirty="0"/>
              <a:t> </a:t>
            </a:r>
            <a:r>
              <a:rPr lang="da-DK" dirty="0" err="1"/>
              <a:t>cout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Optical </a:t>
            </a:r>
            <a:r>
              <a:rPr lang="da-DK" dirty="0" err="1"/>
              <a:t>unity-gain</a:t>
            </a:r>
            <a:r>
              <a:rPr lang="da-DK" dirty="0"/>
              <a:t> </a:t>
            </a:r>
            <a:r>
              <a:rPr lang="da-DK" dirty="0" err="1"/>
              <a:t>amplifier</a:t>
            </a:r>
            <a:r>
              <a:rPr lang="da-DK" dirty="0"/>
              <a:t> – </a:t>
            </a:r>
            <a:r>
              <a:rPr lang="da-DK" dirty="0" err="1"/>
              <a:t>voltage</a:t>
            </a:r>
            <a:r>
              <a:rPr lang="da-DK" dirty="0"/>
              <a:t> sensors</a:t>
            </a:r>
          </a:p>
          <a:p>
            <a:r>
              <a:rPr lang="da-DK" dirty="0"/>
              <a:t>Hall </a:t>
            </a:r>
            <a:r>
              <a:rPr lang="da-DK" dirty="0" err="1"/>
              <a:t>effect</a:t>
            </a:r>
            <a:r>
              <a:rPr lang="da-DK" dirty="0"/>
              <a:t> – </a:t>
            </a:r>
            <a:r>
              <a:rPr lang="da-DK" dirty="0" err="1"/>
              <a:t>current</a:t>
            </a:r>
            <a:r>
              <a:rPr lang="da-DK" dirty="0"/>
              <a:t> sensor</a:t>
            </a:r>
          </a:p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24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C896355-3DDC-9949-861F-AD0908BFC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AALBORG UNIVERSITY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2441575" y="3827463"/>
            <a:ext cx="7341129" cy="412750"/>
          </a:xfrm>
          <a:solidFill>
            <a:schemeClr val="bg1"/>
          </a:solidFill>
        </p:spPr>
        <p:txBody>
          <a:bodyPr rtlCol="0">
            <a:noAutofit/>
          </a:bodyPr>
          <a:lstStyle>
            <a:lvl1pPr algn="ctr">
              <a:defRPr sz="1800" spc="300" baseline="0"/>
            </a:lvl1pPr>
          </a:lstStyle>
          <a:p>
            <a:pPr lvl="0" rtl="0"/>
            <a:r>
              <a:rPr lang="en-GB"/>
              <a:t>BY NAVN NAVNESEN</a:t>
            </a:r>
            <a:endParaRPr lang="da-DK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42791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8031879" y="957753"/>
            <a:ext cx="3588621" cy="127225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8031879" y="2584598"/>
            <a:ext cx="3588621" cy="3500008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grpSp>
        <p:nvGrpSpPr>
          <p:cNvPr id="8" name="Gruppe 7"/>
          <p:cNvGrpSpPr/>
          <p:nvPr userDrawn="1"/>
        </p:nvGrpSpPr>
        <p:grpSpPr>
          <a:xfrm>
            <a:off x="7427913" y="1288619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9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5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6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7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46860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427912" y="349250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7" name="Pladsholder til tekst 3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127154"/>
            <a:ext cx="4229100" cy="3575409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427912" y="0"/>
            <a:ext cx="4764087" cy="33601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9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57948"/>
            <a:ext cx="4229100" cy="1486727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 userDrawn="1"/>
        </p:nvSpPr>
        <p:spPr>
          <a:xfrm>
            <a:off x="7427913" y="0"/>
            <a:ext cx="476408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28" name="Pladsholder til tekst 3"/>
          <p:cNvSpPr>
            <a:spLocks noGrp="1"/>
          </p:cNvSpPr>
          <p:nvPr>
            <p:ph type="body" sz="quarter" idx="17" hasCustomPrompt="1"/>
          </p:nvPr>
        </p:nvSpPr>
        <p:spPr>
          <a:xfrm>
            <a:off x="8027662" y="2804344"/>
            <a:ext cx="3592838" cy="3222624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5" name="Gruppe 4"/>
          <p:cNvGrpSpPr/>
          <p:nvPr userDrawn="1"/>
        </p:nvGrpSpPr>
        <p:grpSpPr>
          <a:xfrm>
            <a:off x="7427914" y="1288619"/>
            <a:ext cx="405154" cy="1182460"/>
            <a:chOff x="320675" y="2816225"/>
            <a:chExt cx="350838" cy="1023938"/>
          </a:xfrm>
          <a:solidFill>
            <a:schemeClr val="bg1"/>
          </a:solidFill>
        </p:grpSpPr>
        <p:sp>
          <p:nvSpPr>
            <p:cNvPr id="6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9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0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1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2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3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4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5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6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7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8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19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0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1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2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3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24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53" name="Title 4"/>
          <p:cNvSpPr>
            <a:spLocks noGrp="1"/>
          </p:cNvSpPr>
          <p:nvPr>
            <p:ph type="title" hasCustomPrompt="1"/>
          </p:nvPr>
        </p:nvSpPr>
        <p:spPr>
          <a:xfrm>
            <a:off x="8027664" y="943460"/>
            <a:ext cx="3592836" cy="1621619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54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5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8584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U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441575" y="2676493"/>
            <a:ext cx="7341129" cy="1036319"/>
          </a:xfrm>
          <a:solidFill>
            <a:schemeClr val="bg1"/>
          </a:solidFill>
        </p:spPr>
        <p:txBody>
          <a:bodyPr tIns="108000" rtlCol="0"/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BREAK</a:t>
            </a:r>
            <a:br>
              <a:rPr lang="en-US" dirty="0"/>
            </a:br>
            <a:r>
              <a:rPr lang="en-GB"/>
              <a:t>HEADLINE</a:t>
            </a:r>
            <a:endParaRPr lang="en-US" dirty="0"/>
          </a:p>
        </p:txBody>
      </p: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3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6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7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39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0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1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2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3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4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6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7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8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49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0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1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2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3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4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5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6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7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8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59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0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2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3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4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5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6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7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8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9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0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1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2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3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4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5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5350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gsorden _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16150"/>
            <a:ext cx="5108574" cy="3419473"/>
          </a:xfrm>
        </p:spPr>
        <p:txBody>
          <a:bodyPr rtlCol="0">
            <a:normAutofit/>
          </a:bodyPr>
          <a:lstStyle>
            <a:lvl2pPr marL="285750" indent="-285750">
              <a:lnSpc>
                <a:spcPct val="120000"/>
              </a:lnSpc>
              <a:spcBef>
                <a:spcPts val="1000"/>
              </a:spcBef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  <a:endParaRPr lang="da-DK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216149"/>
            <a:ext cx="5524500" cy="341947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0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3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0290"/>
            <a:ext cx="5108575" cy="1474385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grpSp>
        <p:nvGrpSpPr>
          <p:cNvPr id="30" name="Gruppe 29"/>
          <p:cNvGrpSpPr/>
          <p:nvPr userDrawn="1"/>
        </p:nvGrpSpPr>
        <p:grpSpPr>
          <a:xfrm>
            <a:off x="0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8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39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0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1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2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3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4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5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6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7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8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49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sp>
        <p:nvSpPr>
          <p:cNvPr id="2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0764"/>
            <a:ext cx="4516438" cy="1473911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pic>
        <p:nvPicPr>
          <p:cNvPr id="27" name="Billed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792" y="820387"/>
            <a:ext cx="6943368" cy="5825654"/>
          </a:xfrm>
          <a:prstGeom prst="rect">
            <a:avLst/>
          </a:prstGeom>
        </p:spPr>
      </p:pic>
      <p:sp>
        <p:nvSpPr>
          <p:cNvPr id="28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953820" y="1240418"/>
            <a:ext cx="6238180" cy="350303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29" name="Pladsholder til tekst 10"/>
          <p:cNvSpPr>
            <a:spLocks noGrp="1"/>
          </p:cNvSpPr>
          <p:nvPr>
            <p:ph type="body" sz="quarter" idx="12"/>
          </p:nvPr>
        </p:nvSpPr>
        <p:spPr>
          <a:xfrm>
            <a:off x="587375" y="2065337"/>
            <a:ext cx="4516438" cy="3243263"/>
          </a:xfrm>
        </p:spPr>
        <p:txBody>
          <a:bodyPr rtlCol="0"/>
          <a:lstStyle>
            <a:lvl1pPr marL="285750" indent="-285750">
              <a:buFontTx/>
              <a:buBlip>
                <a:blip r:embed="rId3"/>
              </a:buBlip>
              <a:defRPr/>
            </a:lvl1pPr>
          </a:lstStyle>
          <a:p>
            <a:pPr lvl="0" rtl="0"/>
            <a:r>
              <a:rPr lang="en-GB"/>
              <a:t>Rediger typografien i masterens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_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67628"/>
            <a:ext cx="4886993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11" name="Pladsholder til diagram 10"/>
          <p:cNvSpPr>
            <a:spLocks noGrp="1"/>
          </p:cNvSpPr>
          <p:nvPr>
            <p:ph type="chart" sz="quarter" idx="12"/>
          </p:nvPr>
        </p:nvSpPr>
        <p:spPr>
          <a:xfrm>
            <a:off x="6096000" y="2262579"/>
            <a:ext cx="5524500" cy="3572737"/>
          </a:xfrm>
        </p:spPr>
        <p:txBody>
          <a:bodyPr rtlCol="0"/>
          <a:lstStyle/>
          <a:p>
            <a:pPr rtl="0"/>
            <a:endParaRPr lang="da-DK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2262579"/>
            <a:ext cx="4886992" cy="3572737"/>
          </a:xfrm>
        </p:spPr>
        <p:txBody>
          <a:bodyPr rtlCol="0">
            <a:normAutofit/>
          </a:bodyPr>
          <a:lstStyle>
            <a:lvl2pPr marL="285750" indent="-285750">
              <a:buFontTx/>
              <a:buBlip>
                <a:blip r:embed="rId2"/>
              </a:buBlip>
              <a:defRPr sz="1600" baseline="0"/>
            </a:lvl2pPr>
          </a:lstStyle>
          <a:p>
            <a:pPr lvl="1" rtl="0"/>
            <a:r>
              <a:rPr lang="en-GB"/>
              <a:t>INSERT TEXT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_ b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38768" y="0"/>
            <a:ext cx="4753232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59273"/>
            <a:ext cx="4490445" cy="1621619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2143359"/>
            <a:ext cx="4490445" cy="3752115"/>
          </a:xfrm>
        </p:spPr>
        <p:txBody>
          <a:bodyPr rtlCol="0"/>
          <a:lstStyle>
            <a:lvl1pPr marL="285750" indent="-28575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 baseline="0"/>
            </a:lvl1pPr>
          </a:lstStyle>
          <a:p>
            <a:pPr lvl="0" rtl="0"/>
            <a:r>
              <a:rPr lang="en-GB"/>
              <a:t>Insert bullets</a:t>
            </a:r>
            <a:endParaRPr lang="da-DK" dirty="0"/>
          </a:p>
          <a:p>
            <a:pPr lvl="0" rtl="0"/>
            <a:endParaRPr lang="da-DK" dirty="0"/>
          </a:p>
          <a:p>
            <a:pPr lvl="0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860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74279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427913" y="0"/>
            <a:ext cx="4764087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4" y="373446"/>
            <a:ext cx="4683125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687094" cy="37655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uppe 54"/>
          <p:cNvGrpSpPr/>
          <p:nvPr userDrawn="1"/>
        </p:nvGrpSpPr>
        <p:grpSpPr>
          <a:xfrm>
            <a:off x="5489575" y="5903913"/>
            <a:ext cx="1243013" cy="815976"/>
            <a:chOff x="5489575" y="5903913"/>
            <a:chExt cx="1243013" cy="815976"/>
          </a:xfrm>
        </p:grpSpPr>
        <p:sp>
          <p:nvSpPr>
            <p:cNvPr id="75" name="AutoShape 165"/>
            <p:cNvSpPr>
              <a:spLocks noChangeAspect="1" noChangeArrowheads="1" noTextEdit="1"/>
            </p:cNvSpPr>
            <p:nvPr/>
          </p:nvSpPr>
          <p:spPr bwMode="auto">
            <a:xfrm>
              <a:off x="5492750" y="5903913"/>
              <a:ext cx="1236663" cy="81597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6" name="Freeform 167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7" name="Freeform 168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8" name="Freeform 169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79" name="Freeform 170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0" name="Freeform 171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1" name="Freeform 172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173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174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79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81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82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83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84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5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86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187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188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189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190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191"/>
            <p:cNvSpPr>
              <a:spLocks noEditPoints="1"/>
            </p:cNvSpPr>
            <p:nvPr/>
          </p:nvSpPr>
          <p:spPr bwMode="auto">
            <a:xfrm>
              <a:off x="5489575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192"/>
            <p:cNvSpPr>
              <a:spLocks noEditPoints="1"/>
            </p:cNvSpPr>
            <p:nvPr/>
          </p:nvSpPr>
          <p:spPr bwMode="auto">
            <a:xfrm>
              <a:off x="5570538" y="6526213"/>
              <a:ext cx="60325" cy="6350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193"/>
            <p:cNvSpPr>
              <a:spLocks/>
            </p:cNvSpPr>
            <p:nvPr/>
          </p:nvSpPr>
          <p:spPr bwMode="auto">
            <a:xfrm>
              <a:off x="5654675" y="6526213"/>
              <a:ext cx="44450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194"/>
            <p:cNvSpPr>
              <a:spLocks noEditPoints="1"/>
            </p:cNvSpPr>
            <p:nvPr/>
          </p:nvSpPr>
          <p:spPr bwMode="auto">
            <a:xfrm>
              <a:off x="5726113" y="6526213"/>
              <a:ext cx="46038" cy="6350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195"/>
            <p:cNvSpPr>
              <a:spLocks noEditPoints="1"/>
            </p:cNvSpPr>
            <p:nvPr/>
          </p:nvSpPr>
          <p:spPr bwMode="auto">
            <a:xfrm>
              <a:off x="5799138" y="6526213"/>
              <a:ext cx="50800" cy="65088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196"/>
            <p:cNvSpPr>
              <a:spLocks noEditPoints="1"/>
            </p:cNvSpPr>
            <p:nvPr/>
          </p:nvSpPr>
          <p:spPr bwMode="auto">
            <a:xfrm>
              <a:off x="5878513" y="6526213"/>
              <a:ext cx="47625" cy="6350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197"/>
            <p:cNvSpPr>
              <a:spLocks/>
            </p:cNvSpPr>
            <p:nvPr/>
          </p:nvSpPr>
          <p:spPr bwMode="auto">
            <a:xfrm>
              <a:off x="5951538" y="6526213"/>
              <a:ext cx="50800" cy="65088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198"/>
            <p:cNvSpPr>
              <a:spLocks/>
            </p:cNvSpPr>
            <p:nvPr/>
          </p:nvSpPr>
          <p:spPr bwMode="auto">
            <a:xfrm>
              <a:off x="6070600" y="6526213"/>
              <a:ext cx="49213" cy="65088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199"/>
            <p:cNvSpPr>
              <a:spLocks/>
            </p:cNvSpPr>
            <p:nvPr/>
          </p:nvSpPr>
          <p:spPr bwMode="auto">
            <a:xfrm>
              <a:off x="6146800" y="6526213"/>
              <a:ext cx="50800" cy="6350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200"/>
            <p:cNvSpPr>
              <a:spLocks/>
            </p:cNvSpPr>
            <p:nvPr/>
          </p:nvSpPr>
          <p:spPr bwMode="auto">
            <a:xfrm>
              <a:off x="6224588" y="6526213"/>
              <a:ext cx="15875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201"/>
            <p:cNvSpPr>
              <a:spLocks/>
            </p:cNvSpPr>
            <p:nvPr/>
          </p:nvSpPr>
          <p:spPr bwMode="auto">
            <a:xfrm>
              <a:off x="6265863" y="6526213"/>
              <a:ext cx="57150" cy="6350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202"/>
            <p:cNvSpPr>
              <a:spLocks/>
            </p:cNvSpPr>
            <p:nvPr/>
          </p:nvSpPr>
          <p:spPr bwMode="auto">
            <a:xfrm>
              <a:off x="6346825" y="6526213"/>
              <a:ext cx="42863" cy="6350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203"/>
            <p:cNvSpPr>
              <a:spLocks noEditPoints="1"/>
            </p:cNvSpPr>
            <p:nvPr/>
          </p:nvSpPr>
          <p:spPr bwMode="auto">
            <a:xfrm>
              <a:off x="6416675" y="6526213"/>
              <a:ext cx="52388" cy="6350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204"/>
            <p:cNvSpPr>
              <a:spLocks/>
            </p:cNvSpPr>
            <p:nvPr/>
          </p:nvSpPr>
          <p:spPr bwMode="auto">
            <a:xfrm>
              <a:off x="6491288" y="6526213"/>
              <a:ext cx="50800" cy="65088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205"/>
            <p:cNvSpPr>
              <a:spLocks/>
            </p:cNvSpPr>
            <p:nvPr/>
          </p:nvSpPr>
          <p:spPr bwMode="auto">
            <a:xfrm>
              <a:off x="6565900" y="6526213"/>
              <a:ext cx="17463" cy="6350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206"/>
            <p:cNvSpPr>
              <a:spLocks/>
            </p:cNvSpPr>
            <p:nvPr/>
          </p:nvSpPr>
          <p:spPr bwMode="auto">
            <a:xfrm>
              <a:off x="6610350" y="6526213"/>
              <a:ext cx="49213" cy="6350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207"/>
            <p:cNvSpPr>
              <a:spLocks/>
            </p:cNvSpPr>
            <p:nvPr/>
          </p:nvSpPr>
          <p:spPr bwMode="auto">
            <a:xfrm>
              <a:off x="6677025" y="6526213"/>
              <a:ext cx="55563" cy="6350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208"/>
            <p:cNvSpPr>
              <a:spLocks noEditPoints="1"/>
            </p:cNvSpPr>
            <p:nvPr/>
          </p:nvSpPr>
          <p:spPr bwMode="auto">
            <a:xfrm>
              <a:off x="5861050" y="6657976"/>
              <a:ext cx="41275" cy="61913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209"/>
            <p:cNvSpPr>
              <a:spLocks/>
            </p:cNvSpPr>
            <p:nvPr/>
          </p:nvSpPr>
          <p:spPr bwMode="auto">
            <a:xfrm>
              <a:off x="5937250" y="6657976"/>
              <a:ext cx="38100" cy="61913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210"/>
            <p:cNvSpPr>
              <a:spLocks/>
            </p:cNvSpPr>
            <p:nvPr/>
          </p:nvSpPr>
          <p:spPr bwMode="auto">
            <a:xfrm>
              <a:off x="60055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211"/>
            <p:cNvSpPr>
              <a:spLocks/>
            </p:cNvSpPr>
            <p:nvPr/>
          </p:nvSpPr>
          <p:spPr bwMode="auto">
            <a:xfrm>
              <a:off x="6083300" y="6657976"/>
              <a:ext cx="55563" cy="61913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212"/>
            <p:cNvSpPr>
              <a:spLocks noEditPoints="1"/>
            </p:cNvSpPr>
            <p:nvPr/>
          </p:nvSpPr>
          <p:spPr bwMode="auto">
            <a:xfrm>
              <a:off x="6167438" y="6657976"/>
              <a:ext cx="49213" cy="61913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213"/>
            <p:cNvSpPr>
              <a:spLocks noEditPoints="1"/>
            </p:cNvSpPr>
            <p:nvPr/>
          </p:nvSpPr>
          <p:spPr bwMode="auto">
            <a:xfrm>
              <a:off x="6246813" y="6657976"/>
              <a:ext cx="42863" cy="61913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214"/>
            <p:cNvSpPr>
              <a:spLocks/>
            </p:cNvSpPr>
            <p:nvPr/>
          </p:nvSpPr>
          <p:spPr bwMode="auto">
            <a:xfrm>
              <a:off x="6323013" y="6657976"/>
              <a:ext cx="42863" cy="619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215"/>
            <p:cNvSpPr>
              <a:spLocks/>
            </p:cNvSpPr>
            <p:nvPr/>
          </p:nvSpPr>
          <p:spPr bwMode="auto">
            <a:xfrm>
              <a:off x="6083300" y="5922963"/>
              <a:ext cx="209550" cy="411163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216"/>
            <p:cNvSpPr>
              <a:spLocks/>
            </p:cNvSpPr>
            <p:nvPr/>
          </p:nvSpPr>
          <p:spPr bwMode="auto">
            <a:xfrm>
              <a:off x="5961063" y="5911851"/>
              <a:ext cx="252413" cy="446088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217"/>
            <p:cNvSpPr>
              <a:spLocks/>
            </p:cNvSpPr>
            <p:nvPr/>
          </p:nvSpPr>
          <p:spPr bwMode="auto">
            <a:xfrm>
              <a:off x="5864225" y="5907088"/>
              <a:ext cx="336550" cy="361950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74743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å layout - Billede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52704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87375" y="373446"/>
            <a:ext cx="4454526" cy="1471230"/>
          </a:xfrm>
        </p:spPr>
        <p:txBody>
          <a:bodyPr rtlCol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TITLE</a:t>
            </a:r>
            <a:endParaRPr lang="en-US" dirty="0"/>
          </a:p>
        </p:txBody>
      </p:sp>
      <p:grpSp>
        <p:nvGrpSpPr>
          <p:cNvPr id="31" name="Gruppe 30"/>
          <p:cNvGrpSpPr/>
          <p:nvPr userDrawn="1"/>
        </p:nvGrpSpPr>
        <p:grpSpPr>
          <a:xfrm>
            <a:off x="5466450" y="6027162"/>
            <a:ext cx="1272706" cy="669100"/>
            <a:chOff x="5387975" y="5659438"/>
            <a:chExt cx="1573213" cy="827087"/>
          </a:xfrm>
          <a:solidFill>
            <a:schemeClr val="tx1"/>
          </a:solidFill>
        </p:grpSpPr>
        <p:grpSp>
          <p:nvGrpSpPr>
            <p:cNvPr id="32" name="Gruppe 31"/>
            <p:cNvGrpSpPr/>
            <p:nvPr userDrawn="1"/>
          </p:nvGrpSpPr>
          <p:grpSpPr>
            <a:xfrm>
              <a:off x="5387975" y="6407150"/>
              <a:ext cx="1573213" cy="79375"/>
              <a:chOff x="5387975" y="6407150"/>
              <a:chExt cx="1573213" cy="79375"/>
            </a:xfrm>
            <a:grpFill/>
          </p:grpSpPr>
          <p:sp>
            <p:nvSpPr>
              <p:cNvPr id="37" name="Freeform 29"/>
              <p:cNvSpPr>
                <a:spLocks noEditPoints="1"/>
              </p:cNvSpPr>
              <p:nvPr userDrawn="1"/>
            </p:nvSpPr>
            <p:spPr bwMode="auto">
              <a:xfrm>
                <a:off x="5387975" y="6407150"/>
                <a:ext cx="71438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8" name="Freeform 30"/>
              <p:cNvSpPr>
                <a:spLocks noEditPoints="1"/>
              </p:cNvSpPr>
              <p:nvPr userDrawn="1"/>
            </p:nvSpPr>
            <p:spPr bwMode="auto">
              <a:xfrm>
                <a:off x="5484813" y="6407150"/>
                <a:ext cx="73025" cy="76200"/>
              </a:xfrm>
              <a:custGeom>
                <a:avLst/>
                <a:gdLst>
                  <a:gd name="T0" fmla="*/ 8 w 22"/>
                  <a:gd name="T1" fmla="*/ 0 h 23"/>
                  <a:gd name="T2" fmla="*/ 8 w 22"/>
                  <a:gd name="T3" fmla="*/ 0 h 23"/>
                  <a:gd name="T4" fmla="*/ 14 w 22"/>
                  <a:gd name="T5" fmla="*/ 0 h 23"/>
                  <a:gd name="T6" fmla="*/ 14 w 22"/>
                  <a:gd name="T7" fmla="*/ 0 h 23"/>
                  <a:gd name="T8" fmla="*/ 22 w 22"/>
                  <a:gd name="T9" fmla="*/ 23 h 23"/>
                  <a:gd name="T10" fmla="*/ 22 w 22"/>
                  <a:gd name="T11" fmla="*/ 23 h 23"/>
                  <a:gd name="T12" fmla="*/ 16 w 22"/>
                  <a:gd name="T13" fmla="*/ 23 h 23"/>
                  <a:gd name="T14" fmla="*/ 16 w 22"/>
                  <a:gd name="T15" fmla="*/ 23 h 23"/>
                  <a:gd name="T16" fmla="*/ 15 w 22"/>
                  <a:gd name="T17" fmla="*/ 19 h 23"/>
                  <a:gd name="T18" fmla="*/ 7 w 22"/>
                  <a:gd name="T19" fmla="*/ 19 h 23"/>
                  <a:gd name="T20" fmla="*/ 6 w 22"/>
                  <a:gd name="T21" fmla="*/ 23 h 23"/>
                  <a:gd name="T22" fmla="*/ 6 w 22"/>
                  <a:gd name="T23" fmla="*/ 23 h 23"/>
                  <a:gd name="T24" fmla="*/ 0 w 22"/>
                  <a:gd name="T25" fmla="*/ 23 h 23"/>
                  <a:gd name="T26" fmla="*/ 0 w 22"/>
                  <a:gd name="T27" fmla="*/ 23 h 23"/>
                  <a:gd name="T28" fmla="*/ 8 w 22"/>
                  <a:gd name="T29" fmla="*/ 0 h 23"/>
                  <a:gd name="T30" fmla="*/ 13 w 22"/>
                  <a:gd name="T31" fmla="*/ 14 h 23"/>
                  <a:gd name="T32" fmla="*/ 11 w 22"/>
                  <a:gd name="T33" fmla="*/ 7 h 23"/>
                  <a:gd name="T34" fmla="*/ 11 w 22"/>
                  <a:gd name="T35" fmla="*/ 7 h 23"/>
                  <a:gd name="T36" fmla="*/ 9 w 22"/>
                  <a:gd name="T37" fmla="*/ 14 h 23"/>
                  <a:gd name="T38" fmla="*/ 13 w 22"/>
                  <a:gd name="T39" fmla="*/ 1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3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8" y="0"/>
                    </a:lnTo>
                    <a:close/>
                    <a:moveTo>
                      <a:pt x="13" y="14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9" y="14"/>
                      <a:pt x="9" y="14"/>
                      <a:pt x="9" y="14"/>
                    </a:cubicBezTo>
                    <a:lnTo>
                      <a:pt x="13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9" name="Freeform 31"/>
              <p:cNvSpPr>
                <a:spLocks/>
              </p:cNvSpPr>
              <p:nvPr userDrawn="1"/>
            </p:nvSpPr>
            <p:spPr bwMode="auto">
              <a:xfrm>
                <a:off x="5586413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6 w 16"/>
                  <a:gd name="T5" fmla="*/ 0 h 23"/>
                  <a:gd name="T6" fmla="*/ 6 w 16"/>
                  <a:gd name="T7" fmla="*/ 0 h 23"/>
                  <a:gd name="T8" fmla="*/ 6 w 16"/>
                  <a:gd name="T9" fmla="*/ 18 h 23"/>
                  <a:gd name="T10" fmla="*/ 6 w 16"/>
                  <a:gd name="T11" fmla="*/ 18 h 23"/>
                  <a:gd name="T12" fmla="*/ 16 w 16"/>
                  <a:gd name="T13" fmla="*/ 18 h 23"/>
                  <a:gd name="T14" fmla="*/ 16 w 16"/>
                  <a:gd name="T15" fmla="*/ 18 h 23"/>
                  <a:gd name="T16" fmla="*/ 16 w 16"/>
                  <a:gd name="T17" fmla="*/ 23 h 23"/>
                  <a:gd name="T18" fmla="*/ 16 w 16"/>
                  <a:gd name="T19" fmla="*/ 23 h 23"/>
                  <a:gd name="T20" fmla="*/ 0 w 16"/>
                  <a:gd name="T21" fmla="*/ 23 h 23"/>
                  <a:gd name="T22" fmla="*/ 0 w 16"/>
                  <a:gd name="T23" fmla="*/ 23 h 23"/>
                  <a:gd name="T24" fmla="*/ 0 w 16"/>
                  <a:gd name="T2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0" name="Freeform 32"/>
              <p:cNvSpPr>
                <a:spLocks noEditPoints="1"/>
              </p:cNvSpPr>
              <p:nvPr userDrawn="1"/>
            </p:nvSpPr>
            <p:spPr bwMode="auto">
              <a:xfrm>
                <a:off x="5670550" y="6407150"/>
                <a:ext cx="55563" cy="76200"/>
              </a:xfrm>
              <a:custGeom>
                <a:avLst/>
                <a:gdLst>
                  <a:gd name="T0" fmla="*/ 0 w 17"/>
                  <a:gd name="T1" fmla="*/ 0 h 23"/>
                  <a:gd name="T2" fmla="*/ 0 w 17"/>
                  <a:gd name="T3" fmla="*/ 0 h 23"/>
                  <a:gd name="T4" fmla="*/ 9 w 17"/>
                  <a:gd name="T5" fmla="*/ 0 h 23"/>
                  <a:gd name="T6" fmla="*/ 17 w 17"/>
                  <a:gd name="T7" fmla="*/ 6 h 23"/>
                  <a:gd name="T8" fmla="*/ 14 w 17"/>
                  <a:gd name="T9" fmla="*/ 11 h 23"/>
                  <a:gd name="T10" fmla="*/ 14 w 17"/>
                  <a:gd name="T11" fmla="*/ 11 h 23"/>
                  <a:gd name="T12" fmla="*/ 17 w 17"/>
                  <a:gd name="T13" fmla="*/ 17 h 23"/>
                  <a:gd name="T14" fmla="*/ 9 w 17"/>
                  <a:gd name="T15" fmla="*/ 23 h 23"/>
                  <a:gd name="T16" fmla="*/ 0 w 17"/>
                  <a:gd name="T17" fmla="*/ 23 h 23"/>
                  <a:gd name="T18" fmla="*/ 0 w 17"/>
                  <a:gd name="T19" fmla="*/ 23 h 23"/>
                  <a:gd name="T20" fmla="*/ 0 w 17"/>
                  <a:gd name="T21" fmla="*/ 0 h 23"/>
                  <a:gd name="T22" fmla="*/ 8 w 17"/>
                  <a:gd name="T23" fmla="*/ 9 h 23"/>
                  <a:gd name="T24" fmla="*/ 11 w 17"/>
                  <a:gd name="T25" fmla="*/ 7 h 23"/>
                  <a:gd name="T26" fmla="*/ 8 w 17"/>
                  <a:gd name="T27" fmla="*/ 5 h 23"/>
                  <a:gd name="T28" fmla="*/ 6 w 17"/>
                  <a:gd name="T29" fmla="*/ 5 h 23"/>
                  <a:gd name="T30" fmla="*/ 6 w 17"/>
                  <a:gd name="T31" fmla="*/ 5 h 23"/>
                  <a:gd name="T32" fmla="*/ 6 w 17"/>
                  <a:gd name="T33" fmla="*/ 9 h 23"/>
                  <a:gd name="T34" fmla="*/ 6 w 17"/>
                  <a:gd name="T35" fmla="*/ 9 h 23"/>
                  <a:gd name="T36" fmla="*/ 8 w 17"/>
                  <a:gd name="T37" fmla="*/ 9 h 23"/>
                  <a:gd name="T38" fmla="*/ 6 w 17"/>
                  <a:gd name="T39" fmla="*/ 19 h 23"/>
                  <a:gd name="T40" fmla="*/ 9 w 17"/>
                  <a:gd name="T41" fmla="*/ 19 h 23"/>
                  <a:gd name="T42" fmla="*/ 11 w 17"/>
                  <a:gd name="T43" fmla="*/ 16 h 23"/>
                  <a:gd name="T44" fmla="*/ 9 w 17"/>
                  <a:gd name="T45" fmla="*/ 14 h 23"/>
                  <a:gd name="T46" fmla="*/ 6 w 17"/>
                  <a:gd name="T47" fmla="*/ 14 h 23"/>
                  <a:gd name="T48" fmla="*/ 6 w 17"/>
                  <a:gd name="T49" fmla="*/ 14 h 23"/>
                  <a:gd name="T50" fmla="*/ 6 w 17"/>
                  <a:gd name="T51" fmla="*/ 19 h 23"/>
                  <a:gd name="T52" fmla="*/ 6 w 17"/>
                  <a:gd name="T53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7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5" y="0"/>
                      <a:pt x="17" y="3"/>
                      <a:pt x="17" y="6"/>
                    </a:cubicBezTo>
                    <a:cubicBezTo>
                      <a:pt x="17" y="9"/>
                      <a:pt x="16" y="10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6" y="12"/>
                      <a:pt x="17" y="14"/>
                      <a:pt x="17" y="17"/>
                    </a:cubicBezTo>
                    <a:cubicBezTo>
                      <a:pt x="17" y="21"/>
                      <a:pt x="14" y="23"/>
                      <a:pt x="9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  <a:moveTo>
                      <a:pt x="8" y="9"/>
                    </a:moveTo>
                    <a:cubicBezTo>
                      <a:pt x="10" y="9"/>
                      <a:pt x="11" y="9"/>
                      <a:pt x="11" y="7"/>
                    </a:cubicBezTo>
                    <a:cubicBezTo>
                      <a:pt x="11" y="5"/>
                      <a:pt x="10" y="5"/>
                      <a:pt x="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lnTo>
                      <a:pt x="8" y="9"/>
                    </a:lnTo>
                    <a:close/>
                    <a:moveTo>
                      <a:pt x="6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1" y="18"/>
                      <a:pt x="11" y="16"/>
                    </a:cubicBezTo>
                    <a:cubicBezTo>
                      <a:pt x="11" y="15"/>
                      <a:pt x="10" y="14"/>
                      <a:pt x="9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1" name="Freeform 33"/>
              <p:cNvSpPr>
                <a:spLocks noEditPoints="1"/>
              </p:cNvSpPr>
              <p:nvPr userDrawn="1"/>
            </p:nvSpPr>
            <p:spPr bwMode="auto">
              <a:xfrm>
                <a:off x="5759450" y="6407150"/>
                <a:ext cx="58738" cy="79375"/>
              </a:xfrm>
              <a:custGeom>
                <a:avLst/>
                <a:gdLst>
                  <a:gd name="T0" fmla="*/ 0 w 18"/>
                  <a:gd name="T1" fmla="*/ 18 h 24"/>
                  <a:gd name="T2" fmla="*/ 0 w 18"/>
                  <a:gd name="T3" fmla="*/ 12 h 24"/>
                  <a:gd name="T4" fmla="*/ 0 w 18"/>
                  <a:gd name="T5" fmla="*/ 5 h 24"/>
                  <a:gd name="T6" fmla="*/ 9 w 18"/>
                  <a:gd name="T7" fmla="*/ 0 h 24"/>
                  <a:gd name="T8" fmla="*/ 18 w 18"/>
                  <a:gd name="T9" fmla="*/ 5 h 24"/>
                  <a:gd name="T10" fmla="*/ 18 w 18"/>
                  <a:gd name="T11" fmla="*/ 12 h 24"/>
                  <a:gd name="T12" fmla="*/ 18 w 18"/>
                  <a:gd name="T13" fmla="*/ 18 h 24"/>
                  <a:gd name="T14" fmla="*/ 9 w 18"/>
                  <a:gd name="T15" fmla="*/ 24 h 24"/>
                  <a:gd name="T16" fmla="*/ 0 w 18"/>
                  <a:gd name="T17" fmla="*/ 18 h 24"/>
                  <a:gd name="T18" fmla="*/ 12 w 18"/>
                  <a:gd name="T19" fmla="*/ 16 h 24"/>
                  <a:gd name="T20" fmla="*/ 12 w 18"/>
                  <a:gd name="T21" fmla="*/ 12 h 24"/>
                  <a:gd name="T22" fmla="*/ 12 w 18"/>
                  <a:gd name="T23" fmla="*/ 7 h 24"/>
                  <a:gd name="T24" fmla="*/ 9 w 18"/>
                  <a:gd name="T25" fmla="*/ 5 h 24"/>
                  <a:gd name="T26" fmla="*/ 6 w 18"/>
                  <a:gd name="T27" fmla="*/ 7 h 24"/>
                  <a:gd name="T28" fmla="*/ 6 w 18"/>
                  <a:gd name="T29" fmla="*/ 12 h 24"/>
                  <a:gd name="T30" fmla="*/ 6 w 18"/>
                  <a:gd name="T31" fmla="*/ 16 h 24"/>
                  <a:gd name="T32" fmla="*/ 9 w 18"/>
                  <a:gd name="T33" fmla="*/ 18 h 24"/>
                  <a:gd name="T34" fmla="*/ 12 w 18"/>
                  <a:gd name="T35" fmla="*/ 1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24">
                    <a:moveTo>
                      <a:pt x="0" y="18"/>
                    </a:moveTo>
                    <a:cubicBezTo>
                      <a:pt x="0" y="16"/>
                      <a:pt x="0" y="15"/>
                      <a:pt x="0" y="12"/>
                    </a:cubicBezTo>
                    <a:cubicBezTo>
                      <a:pt x="0" y="9"/>
                      <a:pt x="0" y="7"/>
                      <a:pt x="0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3" y="0"/>
                      <a:pt x="17" y="2"/>
                      <a:pt x="18" y="5"/>
                    </a:cubicBezTo>
                    <a:cubicBezTo>
                      <a:pt x="18" y="7"/>
                      <a:pt x="18" y="9"/>
                      <a:pt x="18" y="12"/>
                    </a:cubicBezTo>
                    <a:cubicBezTo>
                      <a:pt x="18" y="15"/>
                      <a:pt x="18" y="16"/>
                      <a:pt x="18" y="18"/>
                    </a:cubicBezTo>
                    <a:cubicBezTo>
                      <a:pt x="17" y="22"/>
                      <a:pt x="13" y="24"/>
                      <a:pt x="9" y="24"/>
                    </a:cubicBezTo>
                    <a:cubicBezTo>
                      <a:pt x="5" y="24"/>
                      <a:pt x="2" y="22"/>
                      <a:pt x="0" y="18"/>
                    </a:cubicBezTo>
                    <a:close/>
                    <a:moveTo>
                      <a:pt x="12" y="16"/>
                    </a:moveTo>
                    <a:cubicBezTo>
                      <a:pt x="12" y="16"/>
                      <a:pt x="12" y="14"/>
                      <a:pt x="12" y="12"/>
                    </a:cubicBezTo>
                    <a:cubicBezTo>
                      <a:pt x="12" y="9"/>
                      <a:pt x="12" y="8"/>
                      <a:pt x="12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2" name="Freeform 34"/>
              <p:cNvSpPr>
                <a:spLocks noEditPoints="1"/>
              </p:cNvSpPr>
              <p:nvPr userDrawn="1"/>
            </p:nvSpPr>
            <p:spPr bwMode="auto">
              <a:xfrm>
                <a:off x="5849938" y="6407150"/>
                <a:ext cx="61913" cy="76200"/>
              </a:xfrm>
              <a:custGeom>
                <a:avLst/>
                <a:gdLst>
                  <a:gd name="T0" fmla="*/ 13 w 19"/>
                  <a:gd name="T1" fmla="*/ 23 h 23"/>
                  <a:gd name="T2" fmla="*/ 12 w 19"/>
                  <a:gd name="T3" fmla="*/ 23 h 23"/>
                  <a:gd name="T4" fmla="*/ 9 w 19"/>
                  <a:gd name="T5" fmla="*/ 15 h 23"/>
                  <a:gd name="T6" fmla="*/ 7 w 19"/>
                  <a:gd name="T7" fmla="*/ 15 h 23"/>
                  <a:gd name="T8" fmla="*/ 6 w 19"/>
                  <a:gd name="T9" fmla="*/ 15 h 23"/>
                  <a:gd name="T10" fmla="*/ 6 w 19"/>
                  <a:gd name="T11" fmla="*/ 23 h 23"/>
                  <a:gd name="T12" fmla="*/ 6 w 19"/>
                  <a:gd name="T13" fmla="*/ 23 h 23"/>
                  <a:gd name="T14" fmla="*/ 1 w 19"/>
                  <a:gd name="T15" fmla="*/ 23 h 23"/>
                  <a:gd name="T16" fmla="*/ 0 w 19"/>
                  <a:gd name="T17" fmla="*/ 23 h 23"/>
                  <a:gd name="T18" fmla="*/ 0 w 19"/>
                  <a:gd name="T19" fmla="*/ 0 h 23"/>
                  <a:gd name="T20" fmla="*/ 1 w 19"/>
                  <a:gd name="T21" fmla="*/ 0 h 23"/>
                  <a:gd name="T22" fmla="*/ 10 w 19"/>
                  <a:gd name="T23" fmla="*/ 0 h 23"/>
                  <a:gd name="T24" fmla="*/ 19 w 19"/>
                  <a:gd name="T25" fmla="*/ 8 h 23"/>
                  <a:gd name="T26" fmla="*/ 15 w 19"/>
                  <a:gd name="T27" fmla="*/ 14 h 23"/>
                  <a:gd name="T28" fmla="*/ 19 w 19"/>
                  <a:gd name="T29" fmla="*/ 23 h 23"/>
                  <a:gd name="T30" fmla="*/ 19 w 19"/>
                  <a:gd name="T31" fmla="*/ 23 h 23"/>
                  <a:gd name="T32" fmla="*/ 13 w 19"/>
                  <a:gd name="T33" fmla="*/ 23 h 23"/>
                  <a:gd name="T34" fmla="*/ 13 w 19"/>
                  <a:gd name="T35" fmla="*/ 8 h 23"/>
                  <a:gd name="T36" fmla="*/ 10 w 19"/>
                  <a:gd name="T37" fmla="*/ 5 h 23"/>
                  <a:gd name="T38" fmla="*/ 7 w 19"/>
                  <a:gd name="T39" fmla="*/ 5 h 23"/>
                  <a:gd name="T40" fmla="*/ 6 w 19"/>
                  <a:gd name="T41" fmla="*/ 5 h 23"/>
                  <a:gd name="T42" fmla="*/ 6 w 19"/>
                  <a:gd name="T43" fmla="*/ 10 h 23"/>
                  <a:gd name="T44" fmla="*/ 7 w 19"/>
                  <a:gd name="T45" fmla="*/ 10 h 23"/>
                  <a:gd name="T46" fmla="*/ 10 w 19"/>
                  <a:gd name="T47" fmla="*/ 10 h 23"/>
                  <a:gd name="T48" fmla="*/ 13 w 19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" h="23">
                    <a:moveTo>
                      <a:pt x="13" y="23"/>
                    </a:moveTo>
                    <a:cubicBezTo>
                      <a:pt x="13" y="23"/>
                      <a:pt x="12" y="23"/>
                      <a:pt x="12" y="23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6" y="0"/>
                      <a:pt x="19" y="3"/>
                      <a:pt x="19" y="8"/>
                    </a:cubicBezTo>
                    <a:cubicBezTo>
                      <a:pt x="19" y="10"/>
                      <a:pt x="17" y="13"/>
                      <a:pt x="15" y="1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lnTo>
                      <a:pt x="13" y="23"/>
                    </a:lnTo>
                    <a:close/>
                    <a:moveTo>
                      <a:pt x="13" y="8"/>
                    </a:moveTo>
                    <a:cubicBezTo>
                      <a:pt x="13" y="6"/>
                      <a:pt x="12" y="5"/>
                      <a:pt x="10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2" y="10"/>
                      <a:pt x="13" y="9"/>
                      <a:pt x="1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3" name="Freeform 35"/>
              <p:cNvSpPr>
                <a:spLocks/>
              </p:cNvSpPr>
              <p:nvPr userDrawn="1"/>
            </p:nvSpPr>
            <p:spPr bwMode="auto">
              <a:xfrm>
                <a:off x="5942013" y="6407150"/>
                <a:ext cx="61913" cy="79375"/>
              </a:xfrm>
              <a:custGeom>
                <a:avLst/>
                <a:gdLst>
                  <a:gd name="T0" fmla="*/ 0 w 19"/>
                  <a:gd name="T1" fmla="*/ 12 h 24"/>
                  <a:gd name="T2" fmla="*/ 1 w 19"/>
                  <a:gd name="T3" fmla="*/ 5 h 24"/>
                  <a:gd name="T4" fmla="*/ 9 w 19"/>
                  <a:gd name="T5" fmla="*/ 0 h 24"/>
                  <a:gd name="T6" fmla="*/ 18 w 19"/>
                  <a:gd name="T7" fmla="*/ 5 h 24"/>
                  <a:gd name="T8" fmla="*/ 18 w 19"/>
                  <a:gd name="T9" fmla="*/ 5 h 24"/>
                  <a:gd name="T10" fmla="*/ 13 w 19"/>
                  <a:gd name="T11" fmla="*/ 7 h 24"/>
                  <a:gd name="T12" fmla="*/ 13 w 19"/>
                  <a:gd name="T13" fmla="*/ 7 h 24"/>
                  <a:gd name="T14" fmla="*/ 9 w 19"/>
                  <a:gd name="T15" fmla="*/ 5 h 24"/>
                  <a:gd name="T16" fmla="*/ 6 w 19"/>
                  <a:gd name="T17" fmla="*/ 7 h 24"/>
                  <a:gd name="T18" fmla="*/ 6 w 19"/>
                  <a:gd name="T19" fmla="*/ 12 h 24"/>
                  <a:gd name="T20" fmla="*/ 6 w 19"/>
                  <a:gd name="T21" fmla="*/ 16 h 24"/>
                  <a:gd name="T22" fmla="*/ 9 w 19"/>
                  <a:gd name="T23" fmla="*/ 18 h 24"/>
                  <a:gd name="T24" fmla="*/ 13 w 19"/>
                  <a:gd name="T25" fmla="*/ 17 h 24"/>
                  <a:gd name="T26" fmla="*/ 13 w 19"/>
                  <a:gd name="T27" fmla="*/ 15 h 24"/>
                  <a:gd name="T28" fmla="*/ 13 w 19"/>
                  <a:gd name="T29" fmla="*/ 15 h 24"/>
                  <a:gd name="T30" fmla="*/ 10 w 19"/>
                  <a:gd name="T31" fmla="*/ 15 h 24"/>
                  <a:gd name="T32" fmla="*/ 10 w 19"/>
                  <a:gd name="T33" fmla="*/ 14 h 24"/>
                  <a:gd name="T34" fmla="*/ 10 w 19"/>
                  <a:gd name="T35" fmla="*/ 11 h 24"/>
                  <a:gd name="T36" fmla="*/ 10 w 19"/>
                  <a:gd name="T37" fmla="*/ 10 h 24"/>
                  <a:gd name="T38" fmla="*/ 18 w 19"/>
                  <a:gd name="T39" fmla="*/ 10 h 24"/>
                  <a:gd name="T40" fmla="*/ 19 w 19"/>
                  <a:gd name="T41" fmla="*/ 11 h 24"/>
                  <a:gd name="T42" fmla="*/ 19 w 19"/>
                  <a:gd name="T43" fmla="*/ 12 h 24"/>
                  <a:gd name="T44" fmla="*/ 18 w 19"/>
                  <a:gd name="T45" fmla="*/ 18 h 24"/>
                  <a:gd name="T46" fmla="*/ 9 w 19"/>
                  <a:gd name="T47" fmla="*/ 24 h 24"/>
                  <a:gd name="T48" fmla="*/ 1 w 19"/>
                  <a:gd name="T49" fmla="*/ 18 h 24"/>
                  <a:gd name="T50" fmla="*/ 0 w 19"/>
                  <a:gd name="T5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" h="24">
                    <a:moveTo>
                      <a:pt x="0" y="12"/>
                    </a:moveTo>
                    <a:cubicBezTo>
                      <a:pt x="0" y="9"/>
                      <a:pt x="0" y="7"/>
                      <a:pt x="1" y="5"/>
                    </a:cubicBezTo>
                    <a:cubicBezTo>
                      <a:pt x="2" y="2"/>
                      <a:pt x="5" y="0"/>
                      <a:pt x="9" y="0"/>
                    </a:cubicBezTo>
                    <a:cubicBezTo>
                      <a:pt x="14" y="0"/>
                      <a:pt x="16" y="2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6" y="7"/>
                    </a:cubicBezTo>
                    <a:cubicBezTo>
                      <a:pt x="6" y="8"/>
                      <a:pt x="6" y="9"/>
                      <a:pt x="6" y="12"/>
                    </a:cubicBezTo>
                    <a:cubicBezTo>
                      <a:pt x="6" y="14"/>
                      <a:pt x="6" y="16"/>
                      <a:pt x="6" y="16"/>
                    </a:cubicBezTo>
                    <a:cubicBezTo>
                      <a:pt x="7" y="18"/>
                      <a:pt x="8" y="18"/>
                      <a:pt x="9" y="18"/>
                    </a:cubicBezTo>
                    <a:cubicBezTo>
                      <a:pt x="11" y="18"/>
                      <a:pt x="12" y="18"/>
                      <a:pt x="13" y="17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0" y="15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0"/>
                      <a:pt x="19" y="10"/>
                      <a:pt x="19" y="11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5"/>
                      <a:pt x="18" y="16"/>
                      <a:pt x="18" y="18"/>
                    </a:cubicBezTo>
                    <a:cubicBezTo>
                      <a:pt x="17" y="22"/>
                      <a:pt x="14" y="24"/>
                      <a:pt x="9" y="24"/>
                    </a:cubicBezTo>
                    <a:cubicBezTo>
                      <a:pt x="5" y="24"/>
                      <a:pt x="2" y="22"/>
                      <a:pt x="1" y="18"/>
                    </a:cubicBezTo>
                    <a:cubicBezTo>
                      <a:pt x="0" y="16"/>
                      <a:pt x="0" y="15"/>
                      <a:pt x="0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4" name="Freeform 36"/>
              <p:cNvSpPr>
                <a:spLocks/>
              </p:cNvSpPr>
              <p:nvPr userDrawn="1"/>
            </p:nvSpPr>
            <p:spPr bwMode="auto">
              <a:xfrm>
                <a:off x="6081713" y="6407150"/>
                <a:ext cx="61913" cy="79375"/>
              </a:xfrm>
              <a:custGeom>
                <a:avLst/>
                <a:gdLst>
                  <a:gd name="T0" fmla="*/ 0 w 19"/>
                  <a:gd name="T1" fmla="*/ 14 h 24"/>
                  <a:gd name="T2" fmla="*/ 0 w 19"/>
                  <a:gd name="T3" fmla="*/ 0 h 24"/>
                  <a:gd name="T4" fmla="*/ 1 w 19"/>
                  <a:gd name="T5" fmla="*/ 0 h 24"/>
                  <a:gd name="T6" fmla="*/ 6 w 19"/>
                  <a:gd name="T7" fmla="*/ 0 h 24"/>
                  <a:gd name="T8" fmla="*/ 6 w 19"/>
                  <a:gd name="T9" fmla="*/ 0 h 24"/>
                  <a:gd name="T10" fmla="*/ 6 w 19"/>
                  <a:gd name="T11" fmla="*/ 15 h 24"/>
                  <a:gd name="T12" fmla="*/ 10 w 19"/>
                  <a:gd name="T13" fmla="*/ 18 h 24"/>
                  <a:gd name="T14" fmla="*/ 13 w 19"/>
                  <a:gd name="T15" fmla="*/ 15 h 24"/>
                  <a:gd name="T16" fmla="*/ 13 w 19"/>
                  <a:gd name="T17" fmla="*/ 0 h 24"/>
                  <a:gd name="T18" fmla="*/ 13 w 19"/>
                  <a:gd name="T19" fmla="*/ 0 h 24"/>
                  <a:gd name="T20" fmla="*/ 19 w 19"/>
                  <a:gd name="T21" fmla="*/ 0 h 24"/>
                  <a:gd name="T22" fmla="*/ 19 w 19"/>
                  <a:gd name="T23" fmla="*/ 0 h 24"/>
                  <a:gd name="T24" fmla="*/ 19 w 19"/>
                  <a:gd name="T25" fmla="*/ 14 h 24"/>
                  <a:gd name="T26" fmla="*/ 10 w 19"/>
                  <a:gd name="T27" fmla="*/ 24 h 24"/>
                  <a:gd name="T28" fmla="*/ 0 w 19"/>
                  <a:gd name="T29" fmla="*/ 1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24">
                    <a:moveTo>
                      <a:pt x="0" y="1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7"/>
                      <a:pt x="8" y="18"/>
                      <a:pt x="10" y="18"/>
                    </a:cubicBezTo>
                    <a:cubicBezTo>
                      <a:pt x="12" y="18"/>
                      <a:pt x="13" y="17"/>
                      <a:pt x="13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20"/>
                      <a:pt x="15" y="24"/>
                      <a:pt x="10" y="24"/>
                    </a:cubicBezTo>
                    <a:cubicBezTo>
                      <a:pt x="4" y="24"/>
                      <a:pt x="0" y="20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5" name="Freeform 37"/>
              <p:cNvSpPr>
                <a:spLocks/>
              </p:cNvSpPr>
              <p:nvPr userDrawn="1"/>
            </p:nvSpPr>
            <p:spPr bwMode="auto">
              <a:xfrm>
                <a:off x="6175375" y="6407150"/>
                <a:ext cx="61913" cy="76200"/>
              </a:xfrm>
              <a:custGeom>
                <a:avLst/>
                <a:gdLst>
                  <a:gd name="T0" fmla="*/ 0 w 19"/>
                  <a:gd name="T1" fmla="*/ 0 h 23"/>
                  <a:gd name="T2" fmla="*/ 1 w 19"/>
                  <a:gd name="T3" fmla="*/ 0 h 23"/>
                  <a:gd name="T4" fmla="*/ 6 w 19"/>
                  <a:gd name="T5" fmla="*/ 0 h 23"/>
                  <a:gd name="T6" fmla="*/ 6 w 19"/>
                  <a:gd name="T7" fmla="*/ 0 h 23"/>
                  <a:gd name="T8" fmla="*/ 13 w 19"/>
                  <a:gd name="T9" fmla="*/ 14 h 23"/>
                  <a:gd name="T10" fmla="*/ 13 w 19"/>
                  <a:gd name="T11" fmla="*/ 14 h 23"/>
                  <a:gd name="T12" fmla="*/ 13 w 19"/>
                  <a:gd name="T13" fmla="*/ 0 h 23"/>
                  <a:gd name="T14" fmla="*/ 14 w 19"/>
                  <a:gd name="T15" fmla="*/ 0 h 23"/>
                  <a:gd name="T16" fmla="*/ 18 w 19"/>
                  <a:gd name="T17" fmla="*/ 0 h 23"/>
                  <a:gd name="T18" fmla="*/ 19 w 19"/>
                  <a:gd name="T19" fmla="*/ 0 h 23"/>
                  <a:gd name="T20" fmla="*/ 19 w 19"/>
                  <a:gd name="T21" fmla="*/ 23 h 23"/>
                  <a:gd name="T22" fmla="*/ 18 w 19"/>
                  <a:gd name="T23" fmla="*/ 23 h 23"/>
                  <a:gd name="T24" fmla="*/ 13 w 19"/>
                  <a:gd name="T25" fmla="*/ 23 h 23"/>
                  <a:gd name="T26" fmla="*/ 13 w 19"/>
                  <a:gd name="T27" fmla="*/ 23 h 23"/>
                  <a:gd name="T28" fmla="*/ 6 w 19"/>
                  <a:gd name="T29" fmla="*/ 10 h 23"/>
                  <a:gd name="T30" fmla="*/ 6 w 19"/>
                  <a:gd name="T31" fmla="*/ 10 h 23"/>
                  <a:gd name="T32" fmla="*/ 6 w 19"/>
                  <a:gd name="T33" fmla="*/ 23 h 23"/>
                  <a:gd name="T34" fmla="*/ 5 w 19"/>
                  <a:gd name="T35" fmla="*/ 23 h 23"/>
                  <a:gd name="T36" fmla="*/ 1 w 19"/>
                  <a:gd name="T37" fmla="*/ 23 h 23"/>
                  <a:gd name="T38" fmla="*/ 0 w 19"/>
                  <a:gd name="T39" fmla="*/ 23 h 23"/>
                  <a:gd name="T40" fmla="*/ 0 w 19"/>
                  <a:gd name="T4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8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6" name="Freeform 38"/>
              <p:cNvSpPr>
                <a:spLocks/>
              </p:cNvSpPr>
              <p:nvPr userDrawn="1"/>
            </p:nvSpPr>
            <p:spPr bwMode="auto">
              <a:xfrm>
                <a:off x="6270625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7" name="Freeform 39"/>
              <p:cNvSpPr>
                <a:spLocks/>
              </p:cNvSpPr>
              <p:nvPr userDrawn="1"/>
            </p:nvSpPr>
            <p:spPr bwMode="auto">
              <a:xfrm>
                <a:off x="6319838" y="6407150"/>
                <a:ext cx="68263" cy="76200"/>
              </a:xfrm>
              <a:custGeom>
                <a:avLst/>
                <a:gdLst>
                  <a:gd name="T0" fmla="*/ 8 w 21"/>
                  <a:gd name="T1" fmla="*/ 23 h 23"/>
                  <a:gd name="T2" fmla="*/ 8 w 21"/>
                  <a:gd name="T3" fmla="*/ 23 h 23"/>
                  <a:gd name="T4" fmla="*/ 0 w 21"/>
                  <a:gd name="T5" fmla="*/ 1 h 23"/>
                  <a:gd name="T6" fmla="*/ 1 w 21"/>
                  <a:gd name="T7" fmla="*/ 0 h 23"/>
                  <a:gd name="T8" fmla="*/ 6 w 21"/>
                  <a:gd name="T9" fmla="*/ 0 h 23"/>
                  <a:gd name="T10" fmla="*/ 7 w 21"/>
                  <a:gd name="T11" fmla="*/ 0 h 23"/>
                  <a:gd name="T12" fmla="*/ 11 w 21"/>
                  <a:gd name="T13" fmla="*/ 14 h 23"/>
                  <a:gd name="T14" fmla="*/ 11 w 21"/>
                  <a:gd name="T15" fmla="*/ 14 h 23"/>
                  <a:gd name="T16" fmla="*/ 15 w 21"/>
                  <a:gd name="T17" fmla="*/ 0 h 23"/>
                  <a:gd name="T18" fmla="*/ 15 w 21"/>
                  <a:gd name="T19" fmla="*/ 0 h 23"/>
                  <a:gd name="T20" fmla="*/ 21 w 21"/>
                  <a:gd name="T21" fmla="*/ 0 h 23"/>
                  <a:gd name="T22" fmla="*/ 21 w 21"/>
                  <a:gd name="T23" fmla="*/ 1 h 23"/>
                  <a:gd name="T24" fmla="*/ 14 w 21"/>
                  <a:gd name="T25" fmla="*/ 23 h 23"/>
                  <a:gd name="T26" fmla="*/ 13 w 21"/>
                  <a:gd name="T27" fmla="*/ 23 h 23"/>
                  <a:gd name="T28" fmla="*/ 8 w 21"/>
                  <a:gd name="T2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" h="23">
                    <a:moveTo>
                      <a:pt x="8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7" y="0"/>
                      <a:pt x="7" y="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0"/>
                      <a:pt x="21" y="0"/>
                      <a:pt x="21" y="1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3" y="23"/>
                      <a:pt x="13" y="23"/>
                    </a:cubicBezTo>
                    <a:lnTo>
                      <a:pt x="8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8" name="Freeform 40"/>
              <p:cNvSpPr>
                <a:spLocks/>
              </p:cNvSpPr>
              <p:nvPr userDrawn="1"/>
            </p:nvSpPr>
            <p:spPr bwMode="auto">
              <a:xfrm>
                <a:off x="6416675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6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6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6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6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49" name="Freeform 41"/>
              <p:cNvSpPr>
                <a:spLocks noEditPoints="1"/>
              </p:cNvSpPr>
              <p:nvPr userDrawn="1"/>
            </p:nvSpPr>
            <p:spPr bwMode="auto">
              <a:xfrm>
                <a:off x="6502400" y="6407150"/>
                <a:ext cx="58738" cy="76200"/>
              </a:xfrm>
              <a:custGeom>
                <a:avLst/>
                <a:gdLst>
                  <a:gd name="T0" fmla="*/ 12 w 18"/>
                  <a:gd name="T1" fmla="*/ 23 h 23"/>
                  <a:gd name="T2" fmla="*/ 12 w 18"/>
                  <a:gd name="T3" fmla="*/ 23 h 23"/>
                  <a:gd name="T4" fmla="*/ 8 w 18"/>
                  <a:gd name="T5" fmla="*/ 15 h 23"/>
                  <a:gd name="T6" fmla="*/ 6 w 18"/>
                  <a:gd name="T7" fmla="*/ 15 h 23"/>
                  <a:gd name="T8" fmla="*/ 6 w 18"/>
                  <a:gd name="T9" fmla="*/ 15 h 23"/>
                  <a:gd name="T10" fmla="*/ 6 w 18"/>
                  <a:gd name="T11" fmla="*/ 23 h 23"/>
                  <a:gd name="T12" fmla="*/ 5 w 18"/>
                  <a:gd name="T13" fmla="*/ 23 h 23"/>
                  <a:gd name="T14" fmla="*/ 0 w 18"/>
                  <a:gd name="T15" fmla="*/ 23 h 23"/>
                  <a:gd name="T16" fmla="*/ 0 w 18"/>
                  <a:gd name="T17" fmla="*/ 23 h 23"/>
                  <a:gd name="T18" fmla="*/ 0 w 18"/>
                  <a:gd name="T19" fmla="*/ 0 h 23"/>
                  <a:gd name="T20" fmla="*/ 0 w 18"/>
                  <a:gd name="T21" fmla="*/ 0 h 23"/>
                  <a:gd name="T22" fmla="*/ 10 w 18"/>
                  <a:gd name="T23" fmla="*/ 0 h 23"/>
                  <a:gd name="T24" fmla="*/ 18 w 18"/>
                  <a:gd name="T25" fmla="*/ 8 h 23"/>
                  <a:gd name="T26" fmla="*/ 14 w 18"/>
                  <a:gd name="T27" fmla="*/ 14 h 23"/>
                  <a:gd name="T28" fmla="*/ 18 w 18"/>
                  <a:gd name="T29" fmla="*/ 23 h 23"/>
                  <a:gd name="T30" fmla="*/ 18 w 18"/>
                  <a:gd name="T31" fmla="*/ 23 h 23"/>
                  <a:gd name="T32" fmla="*/ 12 w 18"/>
                  <a:gd name="T33" fmla="*/ 23 h 23"/>
                  <a:gd name="T34" fmla="*/ 12 w 18"/>
                  <a:gd name="T35" fmla="*/ 8 h 23"/>
                  <a:gd name="T36" fmla="*/ 9 w 18"/>
                  <a:gd name="T37" fmla="*/ 5 h 23"/>
                  <a:gd name="T38" fmla="*/ 6 w 18"/>
                  <a:gd name="T39" fmla="*/ 5 h 23"/>
                  <a:gd name="T40" fmla="*/ 6 w 18"/>
                  <a:gd name="T41" fmla="*/ 5 h 23"/>
                  <a:gd name="T42" fmla="*/ 6 w 18"/>
                  <a:gd name="T43" fmla="*/ 10 h 23"/>
                  <a:gd name="T44" fmla="*/ 6 w 18"/>
                  <a:gd name="T45" fmla="*/ 10 h 23"/>
                  <a:gd name="T46" fmla="*/ 9 w 18"/>
                  <a:gd name="T47" fmla="*/ 10 h 23"/>
                  <a:gd name="T48" fmla="*/ 12 w 18"/>
                  <a:gd name="T4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8" h="23">
                    <a:moveTo>
                      <a:pt x="12" y="23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8" y="3"/>
                      <a:pt x="18" y="8"/>
                    </a:cubicBezTo>
                    <a:cubicBezTo>
                      <a:pt x="18" y="10"/>
                      <a:pt x="16" y="13"/>
                      <a:pt x="14" y="1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lnTo>
                      <a:pt x="12" y="23"/>
                    </a:lnTo>
                    <a:close/>
                    <a:moveTo>
                      <a:pt x="12" y="8"/>
                    </a:moveTo>
                    <a:cubicBezTo>
                      <a:pt x="12" y="6"/>
                      <a:pt x="11" y="5"/>
                      <a:pt x="9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1" y="10"/>
                      <a:pt x="12" y="9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0" name="Freeform 42"/>
              <p:cNvSpPr>
                <a:spLocks/>
              </p:cNvSpPr>
              <p:nvPr userDrawn="1"/>
            </p:nvSpPr>
            <p:spPr bwMode="auto">
              <a:xfrm>
                <a:off x="6589713" y="6407150"/>
                <a:ext cx="61913" cy="79375"/>
              </a:xfrm>
              <a:custGeom>
                <a:avLst/>
                <a:gdLst>
                  <a:gd name="T0" fmla="*/ 0 w 19"/>
                  <a:gd name="T1" fmla="*/ 20 h 24"/>
                  <a:gd name="T2" fmla="*/ 0 w 19"/>
                  <a:gd name="T3" fmla="*/ 20 h 24"/>
                  <a:gd name="T4" fmla="*/ 3 w 19"/>
                  <a:gd name="T5" fmla="*/ 16 h 24"/>
                  <a:gd name="T6" fmla="*/ 3 w 19"/>
                  <a:gd name="T7" fmla="*/ 16 h 24"/>
                  <a:gd name="T8" fmla="*/ 9 w 19"/>
                  <a:gd name="T9" fmla="*/ 19 h 24"/>
                  <a:gd name="T10" fmla="*/ 13 w 19"/>
                  <a:gd name="T11" fmla="*/ 16 h 24"/>
                  <a:gd name="T12" fmla="*/ 10 w 19"/>
                  <a:gd name="T13" fmla="*/ 14 h 24"/>
                  <a:gd name="T14" fmla="*/ 8 w 19"/>
                  <a:gd name="T15" fmla="*/ 14 h 24"/>
                  <a:gd name="T16" fmla="*/ 1 w 19"/>
                  <a:gd name="T17" fmla="*/ 7 h 24"/>
                  <a:gd name="T18" fmla="*/ 9 w 19"/>
                  <a:gd name="T19" fmla="*/ 0 h 24"/>
                  <a:gd name="T20" fmla="*/ 18 w 19"/>
                  <a:gd name="T21" fmla="*/ 2 h 24"/>
                  <a:gd name="T22" fmla="*/ 18 w 19"/>
                  <a:gd name="T23" fmla="*/ 3 h 24"/>
                  <a:gd name="T24" fmla="*/ 15 w 19"/>
                  <a:gd name="T25" fmla="*/ 7 h 24"/>
                  <a:gd name="T26" fmla="*/ 15 w 19"/>
                  <a:gd name="T27" fmla="*/ 7 h 24"/>
                  <a:gd name="T28" fmla="*/ 9 w 19"/>
                  <a:gd name="T29" fmla="*/ 5 h 24"/>
                  <a:gd name="T30" fmla="*/ 7 w 19"/>
                  <a:gd name="T31" fmla="*/ 7 h 24"/>
                  <a:gd name="T32" fmla="*/ 10 w 19"/>
                  <a:gd name="T33" fmla="*/ 9 h 24"/>
                  <a:gd name="T34" fmla="*/ 11 w 19"/>
                  <a:gd name="T35" fmla="*/ 9 h 24"/>
                  <a:gd name="T36" fmla="*/ 19 w 19"/>
                  <a:gd name="T37" fmla="*/ 16 h 24"/>
                  <a:gd name="T38" fmla="*/ 9 w 19"/>
                  <a:gd name="T39" fmla="*/ 24 h 24"/>
                  <a:gd name="T40" fmla="*/ 0 w 19"/>
                  <a:gd name="T41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" h="24">
                    <a:moveTo>
                      <a:pt x="0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5" y="17"/>
                      <a:pt x="7" y="19"/>
                      <a:pt x="9" y="19"/>
                    </a:cubicBezTo>
                    <a:cubicBezTo>
                      <a:pt x="11" y="19"/>
                      <a:pt x="13" y="18"/>
                      <a:pt x="13" y="16"/>
                    </a:cubicBezTo>
                    <a:cubicBezTo>
                      <a:pt x="13" y="15"/>
                      <a:pt x="12" y="15"/>
                      <a:pt x="10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1" y="11"/>
                      <a:pt x="1" y="7"/>
                    </a:cubicBezTo>
                    <a:cubicBezTo>
                      <a:pt x="1" y="3"/>
                      <a:pt x="4" y="0"/>
                      <a:pt x="9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3" y="6"/>
                      <a:pt x="11" y="5"/>
                      <a:pt x="9" y="5"/>
                    </a:cubicBezTo>
                    <a:cubicBezTo>
                      <a:pt x="8" y="5"/>
                      <a:pt x="7" y="6"/>
                      <a:pt x="7" y="7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6" y="10"/>
                      <a:pt x="19" y="12"/>
                      <a:pt x="19" y="16"/>
                    </a:cubicBezTo>
                    <a:cubicBezTo>
                      <a:pt x="19" y="21"/>
                      <a:pt x="15" y="24"/>
                      <a:pt x="9" y="24"/>
                    </a:cubicBezTo>
                    <a:cubicBezTo>
                      <a:pt x="6" y="24"/>
                      <a:pt x="2" y="22"/>
                      <a:pt x="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1" name="Freeform 43"/>
              <p:cNvSpPr>
                <a:spLocks/>
              </p:cNvSpPr>
              <p:nvPr userDrawn="1"/>
            </p:nvSpPr>
            <p:spPr bwMode="auto">
              <a:xfrm>
                <a:off x="6681788" y="6407150"/>
                <a:ext cx="19050" cy="76200"/>
              </a:xfrm>
              <a:custGeom>
                <a:avLst/>
                <a:gdLst>
                  <a:gd name="T0" fmla="*/ 0 w 6"/>
                  <a:gd name="T1" fmla="*/ 0 h 23"/>
                  <a:gd name="T2" fmla="*/ 1 w 6"/>
                  <a:gd name="T3" fmla="*/ 0 h 23"/>
                  <a:gd name="T4" fmla="*/ 6 w 6"/>
                  <a:gd name="T5" fmla="*/ 0 h 23"/>
                  <a:gd name="T6" fmla="*/ 6 w 6"/>
                  <a:gd name="T7" fmla="*/ 0 h 23"/>
                  <a:gd name="T8" fmla="*/ 6 w 6"/>
                  <a:gd name="T9" fmla="*/ 23 h 23"/>
                  <a:gd name="T10" fmla="*/ 6 w 6"/>
                  <a:gd name="T11" fmla="*/ 23 h 23"/>
                  <a:gd name="T12" fmla="*/ 1 w 6"/>
                  <a:gd name="T13" fmla="*/ 23 h 23"/>
                  <a:gd name="T14" fmla="*/ 0 w 6"/>
                  <a:gd name="T15" fmla="*/ 23 h 23"/>
                  <a:gd name="T16" fmla="*/ 0 w 6"/>
                  <a:gd name="T1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23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2" name="Freeform 44"/>
              <p:cNvSpPr>
                <a:spLocks/>
              </p:cNvSpPr>
              <p:nvPr userDrawn="1"/>
            </p:nvSpPr>
            <p:spPr bwMode="auto">
              <a:xfrm>
                <a:off x="6729413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7 w 19"/>
                  <a:gd name="T5" fmla="*/ 23 h 23"/>
                  <a:gd name="T6" fmla="*/ 7 w 19"/>
                  <a:gd name="T7" fmla="*/ 23 h 23"/>
                  <a:gd name="T8" fmla="*/ 7 w 19"/>
                  <a:gd name="T9" fmla="*/ 23 h 23"/>
                  <a:gd name="T10" fmla="*/ 7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1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1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9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9 w 19"/>
                  <a:gd name="T45" fmla="*/ 5 h 23"/>
                  <a:gd name="T46" fmla="*/ 19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3 w 19"/>
                  <a:gd name="T53" fmla="*/ 5 h 23"/>
                  <a:gd name="T54" fmla="*/ 13 w 19"/>
                  <a:gd name="T55" fmla="*/ 6 h 23"/>
                  <a:gd name="T56" fmla="*/ 13 w 19"/>
                  <a:gd name="T57" fmla="*/ 6 h 23"/>
                  <a:gd name="T58" fmla="*/ 13 w 19"/>
                  <a:gd name="T59" fmla="*/ 23 h 23"/>
                  <a:gd name="T60" fmla="*/ 13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3" name="Freeform 45"/>
              <p:cNvSpPr>
                <a:spLocks/>
              </p:cNvSpPr>
              <p:nvPr userDrawn="1"/>
            </p:nvSpPr>
            <p:spPr bwMode="auto">
              <a:xfrm>
                <a:off x="6821488" y="6407150"/>
                <a:ext cx="52388" cy="76200"/>
              </a:xfrm>
              <a:custGeom>
                <a:avLst/>
                <a:gdLst>
                  <a:gd name="T0" fmla="*/ 0 w 16"/>
                  <a:gd name="T1" fmla="*/ 0 h 23"/>
                  <a:gd name="T2" fmla="*/ 0 w 16"/>
                  <a:gd name="T3" fmla="*/ 0 h 23"/>
                  <a:gd name="T4" fmla="*/ 15 w 16"/>
                  <a:gd name="T5" fmla="*/ 0 h 23"/>
                  <a:gd name="T6" fmla="*/ 16 w 16"/>
                  <a:gd name="T7" fmla="*/ 0 h 23"/>
                  <a:gd name="T8" fmla="*/ 16 w 16"/>
                  <a:gd name="T9" fmla="*/ 5 h 23"/>
                  <a:gd name="T10" fmla="*/ 15 w 16"/>
                  <a:gd name="T11" fmla="*/ 5 h 23"/>
                  <a:gd name="T12" fmla="*/ 6 w 16"/>
                  <a:gd name="T13" fmla="*/ 5 h 23"/>
                  <a:gd name="T14" fmla="*/ 6 w 16"/>
                  <a:gd name="T15" fmla="*/ 5 h 23"/>
                  <a:gd name="T16" fmla="*/ 6 w 16"/>
                  <a:gd name="T17" fmla="*/ 9 h 23"/>
                  <a:gd name="T18" fmla="*/ 6 w 16"/>
                  <a:gd name="T19" fmla="*/ 9 h 23"/>
                  <a:gd name="T20" fmla="*/ 14 w 16"/>
                  <a:gd name="T21" fmla="*/ 9 h 23"/>
                  <a:gd name="T22" fmla="*/ 14 w 16"/>
                  <a:gd name="T23" fmla="*/ 9 h 23"/>
                  <a:gd name="T24" fmla="*/ 14 w 16"/>
                  <a:gd name="T25" fmla="*/ 14 h 23"/>
                  <a:gd name="T26" fmla="*/ 14 w 16"/>
                  <a:gd name="T27" fmla="*/ 14 h 23"/>
                  <a:gd name="T28" fmla="*/ 6 w 16"/>
                  <a:gd name="T29" fmla="*/ 14 h 23"/>
                  <a:gd name="T30" fmla="*/ 6 w 16"/>
                  <a:gd name="T31" fmla="*/ 14 h 23"/>
                  <a:gd name="T32" fmla="*/ 6 w 16"/>
                  <a:gd name="T33" fmla="*/ 18 h 23"/>
                  <a:gd name="T34" fmla="*/ 6 w 16"/>
                  <a:gd name="T35" fmla="*/ 18 h 23"/>
                  <a:gd name="T36" fmla="*/ 15 w 16"/>
                  <a:gd name="T37" fmla="*/ 18 h 23"/>
                  <a:gd name="T38" fmla="*/ 16 w 16"/>
                  <a:gd name="T39" fmla="*/ 19 h 23"/>
                  <a:gd name="T40" fmla="*/ 16 w 16"/>
                  <a:gd name="T41" fmla="*/ 23 h 23"/>
                  <a:gd name="T42" fmla="*/ 15 w 16"/>
                  <a:gd name="T43" fmla="*/ 23 h 23"/>
                  <a:gd name="T44" fmla="*/ 0 w 16"/>
                  <a:gd name="T45" fmla="*/ 23 h 23"/>
                  <a:gd name="T46" fmla="*/ 0 w 16"/>
                  <a:gd name="T47" fmla="*/ 23 h 23"/>
                  <a:gd name="T48" fmla="*/ 0 w 16"/>
                  <a:gd name="T4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5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54" name="Freeform 46"/>
              <p:cNvSpPr>
                <a:spLocks/>
              </p:cNvSpPr>
              <p:nvPr userDrawn="1"/>
            </p:nvSpPr>
            <p:spPr bwMode="auto">
              <a:xfrm>
                <a:off x="6899275" y="6407150"/>
                <a:ext cx="61913" cy="76200"/>
              </a:xfrm>
              <a:custGeom>
                <a:avLst/>
                <a:gdLst>
                  <a:gd name="T0" fmla="*/ 7 w 19"/>
                  <a:gd name="T1" fmla="*/ 23 h 23"/>
                  <a:gd name="T2" fmla="*/ 7 w 19"/>
                  <a:gd name="T3" fmla="*/ 23 h 23"/>
                  <a:gd name="T4" fmla="*/ 6 w 19"/>
                  <a:gd name="T5" fmla="*/ 23 h 23"/>
                  <a:gd name="T6" fmla="*/ 6 w 19"/>
                  <a:gd name="T7" fmla="*/ 23 h 23"/>
                  <a:gd name="T8" fmla="*/ 6 w 19"/>
                  <a:gd name="T9" fmla="*/ 23 h 23"/>
                  <a:gd name="T10" fmla="*/ 6 w 19"/>
                  <a:gd name="T11" fmla="*/ 6 h 23"/>
                  <a:gd name="T12" fmla="*/ 6 w 19"/>
                  <a:gd name="T13" fmla="*/ 5 h 23"/>
                  <a:gd name="T14" fmla="*/ 6 w 19"/>
                  <a:gd name="T15" fmla="*/ 5 h 23"/>
                  <a:gd name="T16" fmla="*/ 1 w 19"/>
                  <a:gd name="T17" fmla="*/ 5 h 23"/>
                  <a:gd name="T18" fmla="*/ 0 w 19"/>
                  <a:gd name="T19" fmla="*/ 5 h 23"/>
                  <a:gd name="T20" fmla="*/ 0 w 19"/>
                  <a:gd name="T21" fmla="*/ 5 h 23"/>
                  <a:gd name="T22" fmla="*/ 0 w 19"/>
                  <a:gd name="T23" fmla="*/ 5 h 23"/>
                  <a:gd name="T24" fmla="*/ 0 w 19"/>
                  <a:gd name="T25" fmla="*/ 5 h 23"/>
                  <a:gd name="T26" fmla="*/ 0 w 19"/>
                  <a:gd name="T27" fmla="*/ 5 h 23"/>
                  <a:gd name="T28" fmla="*/ 0 w 19"/>
                  <a:gd name="T29" fmla="*/ 0 h 23"/>
                  <a:gd name="T30" fmla="*/ 0 w 19"/>
                  <a:gd name="T31" fmla="*/ 0 h 23"/>
                  <a:gd name="T32" fmla="*/ 1 w 19"/>
                  <a:gd name="T33" fmla="*/ 0 h 23"/>
                  <a:gd name="T34" fmla="*/ 18 w 19"/>
                  <a:gd name="T35" fmla="*/ 0 h 23"/>
                  <a:gd name="T36" fmla="*/ 18 w 19"/>
                  <a:gd name="T37" fmla="*/ 0 h 23"/>
                  <a:gd name="T38" fmla="*/ 19 w 19"/>
                  <a:gd name="T39" fmla="*/ 0 h 23"/>
                  <a:gd name="T40" fmla="*/ 19 w 19"/>
                  <a:gd name="T41" fmla="*/ 0 h 23"/>
                  <a:gd name="T42" fmla="*/ 19 w 19"/>
                  <a:gd name="T43" fmla="*/ 5 h 23"/>
                  <a:gd name="T44" fmla="*/ 18 w 19"/>
                  <a:gd name="T45" fmla="*/ 5 h 23"/>
                  <a:gd name="T46" fmla="*/ 18 w 19"/>
                  <a:gd name="T47" fmla="*/ 5 h 23"/>
                  <a:gd name="T48" fmla="*/ 18 w 19"/>
                  <a:gd name="T49" fmla="*/ 5 h 23"/>
                  <a:gd name="T50" fmla="*/ 13 w 19"/>
                  <a:gd name="T51" fmla="*/ 5 h 23"/>
                  <a:gd name="T52" fmla="*/ 12 w 19"/>
                  <a:gd name="T53" fmla="*/ 5 h 23"/>
                  <a:gd name="T54" fmla="*/ 12 w 19"/>
                  <a:gd name="T55" fmla="*/ 6 h 23"/>
                  <a:gd name="T56" fmla="*/ 12 w 19"/>
                  <a:gd name="T57" fmla="*/ 6 h 23"/>
                  <a:gd name="T58" fmla="*/ 12 w 19"/>
                  <a:gd name="T59" fmla="*/ 23 h 23"/>
                  <a:gd name="T60" fmla="*/ 12 w 19"/>
                  <a:gd name="T61" fmla="*/ 23 h 23"/>
                  <a:gd name="T62" fmla="*/ 12 w 19"/>
                  <a:gd name="T63" fmla="*/ 23 h 23"/>
                  <a:gd name="T64" fmla="*/ 12 w 19"/>
                  <a:gd name="T65" fmla="*/ 23 h 23"/>
                  <a:gd name="T66" fmla="*/ 7 w 19"/>
                  <a:gd name="T6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" h="23">
                    <a:moveTo>
                      <a:pt x="7" y="23"/>
                    </a:move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2" y="5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lnTo>
                      <a:pt x="7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  <p:grpSp>
          <p:nvGrpSpPr>
            <p:cNvPr id="33" name="Gruppe 32"/>
            <p:cNvGrpSpPr/>
            <p:nvPr userDrawn="1"/>
          </p:nvGrpSpPr>
          <p:grpSpPr>
            <a:xfrm>
              <a:off x="5880100" y="5659438"/>
              <a:ext cx="511175" cy="544512"/>
              <a:chOff x="5880100" y="5659438"/>
              <a:chExt cx="511175" cy="544512"/>
            </a:xfrm>
            <a:grpFill/>
          </p:grpSpPr>
          <p:sp>
            <p:nvSpPr>
              <p:cNvPr id="34" name="Freeform 47"/>
              <p:cNvSpPr>
                <a:spLocks/>
              </p:cNvSpPr>
              <p:nvPr userDrawn="1"/>
            </p:nvSpPr>
            <p:spPr bwMode="auto">
              <a:xfrm>
                <a:off x="6143625" y="5678488"/>
                <a:ext cx="247650" cy="496887"/>
              </a:xfrm>
              <a:custGeom>
                <a:avLst/>
                <a:gdLst>
                  <a:gd name="T0" fmla="*/ 76 w 76"/>
                  <a:gd name="T1" fmla="*/ 123 h 151"/>
                  <a:gd name="T2" fmla="*/ 60 w 76"/>
                  <a:gd name="T3" fmla="*/ 115 h 151"/>
                  <a:gd name="T4" fmla="*/ 45 w 76"/>
                  <a:gd name="T5" fmla="*/ 52 h 151"/>
                  <a:gd name="T6" fmla="*/ 53 w 76"/>
                  <a:gd name="T7" fmla="*/ 0 h 151"/>
                  <a:gd name="T8" fmla="*/ 53 w 76"/>
                  <a:gd name="T9" fmla="*/ 0 h 151"/>
                  <a:gd name="T10" fmla="*/ 30 w 76"/>
                  <a:gd name="T11" fmla="*/ 57 h 151"/>
                  <a:gd name="T12" fmla="*/ 44 w 76"/>
                  <a:gd name="T13" fmla="*/ 151 h 151"/>
                  <a:gd name="T14" fmla="*/ 76 w 76"/>
                  <a:gd name="T15" fmla="*/ 12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151">
                    <a:moveTo>
                      <a:pt x="76" y="123"/>
                    </a:moveTo>
                    <a:cubicBezTo>
                      <a:pt x="72" y="121"/>
                      <a:pt x="68" y="119"/>
                      <a:pt x="60" y="115"/>
                    </a:cubicBezTo>
                    <a:cubicBezTo>
                      <a:pt x="40" y="103"/>
                      <a:pt x="34" y="84"/>
                      <a:pt x="45" y="52"/>
                    </a:cubicBezTo>
                    <a:cubicBezTo>
                      <a:pt x="52" y="33"/>
                      <a:pt x="55" y="17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2" y="21"/>
                      <a:pt x="44" y="34"/>
                      <a:pt x="30" y="57"/>
                    </a:cubicBezTo>
                    <a:cubicBezTo>
                      <a:pt x="0" y="105"/>
                      <a:pt x="30" y="140"/>
                      <a:pt x="44" y="151"/>
                    </a:cubicBezTo>
                    <a:cubicBezTo>
                      <a:pt x="57" y="144"/>
                      <a:pt x="68" y="135"/>
                      <a:pt x="76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5" name="Freeform 48"/>
              <p:cNvSpPr>
                <a:spLocks/>
              </p:cNvSpPr>
              <p:nvPr userDrawn="1"/>
            </p:nvSpPr>
            <p:spPr bwMode="auto">
              <a:xfrm>
                <a:off x="5997575" y="5665788"/>
                <a:ext cx="301625" cy="538162"/>
              </a:xfrm>
              <a:custGeom>
                <a:avLst/>
                <a:gdLst>
                  <a:gd name="T0" fmla="*/ 61 w 93"/>
                  <a:gd name="T1" fmla="*/ 59 h 164"/>
                  <a:gd name="T2" fmla="*/ 93 w 93"/>
                  <a:gd name="T3" fmla="*/ 1 h 164"/>
                  <a:gd name="T4" fmla="*/ 92 w 93"/>
                  <a:gd name="T5" fmla="*/ 0 h 164"/>
                  <a:gd name="T6" fmla="*/ 38 w 93"/>
                  <a:gd name="T7" fmla="*/ 58 h 164"/>
                  <a:gd name="T8" fmla="*/ 11 w 93"/>
                  <a:gd name="T9" fmla="*/ 154 h 164"/>
                  <a:gd name="T10" fmla="*/ 51 w 93"/>
                  <a:gd name="T11" fmla="*/ 164 h 164"/>
                  <a:gd name="T12" fmla="*/ 60 w 93"/>
                  <a:gd name="T13" fmla="*/ 163 h 164"/>
                  <a:gd name="T14" fmla="*/ 61 w 93"/>
                  <a:gd name="T15" fmla="*/ 5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3" h="164">
                    <a:moveTo>
                      <a:pt x="61" y="59"/>
                    </a:moveTo>
                    <a:cubicBezTo>
                      <a:pt x="84" y="32"/>
                      <a:pt x="91" y="19"/>
                      <a:pt x="93" y="1"/>
                    </a:cubicBezTo>
                    <a:cubicBezTo>
                      <a:pt x="93" y="0"/>
                      <a:pt x="92" y="0"/>
                      <a:pt x="92" y="0"/>
                    </a:cubicBezTo>
                    <a:cubicBezTo>
                      <a:pt x="87" y="23"/>
                      <a:pt x="73" y="34"/>
                      <a:pt x="38" y="58"/>
                    </a:cubicBezTo>
                    <a:cubicBezTo>
                      <a:pt x="0" y="83"/>
                      <a:pt x="2" y="127"/>
                      <a:pt x="11" y="154"/>
                    </a:cubicBezTo>
                    <a:cubicBezTo>
                      <a:pt x="23" y="160"/>
                      <a:pt x="36" y="164"/>
                      <a:pt x="51" y="164"/>
                    </a:cubicBezTo>
                    <a:cubicBezTo>
                      <a:pt x="54" y="164"/>
                      <a:pt x="57" y="164"/>
                      <a:pt x="60" y="163"/>
                    </a:cubicBezTo>
                    <a:cubicBezTo>
                      <a:pt x="32" y="122"/>
                      <a:pt x="34" y="90"/>
                      <a:pt x="61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  <p:sp>
            <p:nvSpPr>
              <p:cNvPr id="36" name="Freeform 49"/>
              <p:cNvSpPr>
                <a:spLocks/>
              </p:cNvSpPr>
              <p:nvPr userDrawn="1"/>
            </p:nvSpPr>
            <p:spPr bwMode="auto">
              <a:xfrm>
                <a:off x="5880100" y="5659438"/>
                <a:ext cx="403225" cy="436562"/>
              </a:xfrm>
              <a:custGeom>
                <a:avLst/>
                <a:gdLst>
                  <a:gd name="T0" fmla="*/ 83 w 124"/>
                  <a:gd name="T1" fmla="*/ 41 h 133"/>
                  <a:gd name="T2" fmla="*/ 124 w 124"/>
                  <a:gd name="T3" fmla="*/ 0 h 133"/>
                  <a:gd name="T4" fmla="*/ 123 w 124"/>
                  <a:gd name="T5" fmla="*/ 0 h 133"/>
                  <a:gd name="T6" fmla="*/ 52 w 124"/>
                  <a:gd name="T7" fmla="*/ 32 h 133"/>
                  <a:gd name="T8" fmla="*/ 1 w 124"/>
                  <a:gd name="T9" fmla="*/ 64 h 133"/>
                  <a:gd name="T10" fmla="*/ 0 w 124"/>
                  <a:gd name="T11" fmla="*/ 79 h 133"/>
                  <a:gd name="T12" fmla="*/ 19 w 124"/>
                  <a:gd name="T13" fmla="*/ 133 h 133"/>
                  <a:gd name="T14" fmla="*/ 83 w 124"/>
                  <a:gd name="T15" fmla="*/ 41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33">
                    <a:moveTo>
                      <a:pt x="83" y="41"/>
                    </a:moveTo>
                    <a:cubicBezTo>
                      <a:pt x="108" y="30"/>
                      <a:pt x="120" y="13"/>
                      <a:pt x="124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12" y="23"/>
                      <a:pt x="90" y="27"/>
                      <a:pt x="52" y="32"/>
                    </a:cubicBezTo>
                    <a:cubicBezTo>
                      <a:pt x="29" y="35"/>
                      <a:pt x="12" y="48"/>
                      <a:pt x="1" y="64"/>
                    </a:cubicBezTo>
                    <a:cubicBezTo>
                      <a:pt x="0" y="69"/>
                      <a:pt x="0" y="74"/>
                      <a:pt x="0" y="79"/>
                    </a:cubicBezTo>
                    <a:cubicBezTo>
                      <a:pt x="0" y="99"/>
                      <a:pt x="7" y="118"/>
                      <a:pt x="19" y="133"/>
                    </a:cubicBezTo>
                    <a:cubicBezTo>
                      <a:pt x="18" y="68"/>
                      <a:pt x="52" y="54"/>
                      <a:pt x="8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a-DK"/>
              </a:p>
            </p:txBody>
          </p:sp>
        </p:grpSp>
      </p:grp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583406" y="2101809"/>
            <a:ext cx="4458495" cy="3600491"/>
          </a:xfrm>
        </p:spPr>
        <p:txBody>
          <a:bodyPr rtlCol="0"/>
          <a:lstStyle>
            <a:lvl1pPr marL="285750" indent="-285750">
              <a:buFontTx/>
              <a:buBlip>
                <a:blip r:embed="rId2"/>
              </a:buBlip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Insert text here</a:t>
            </a:r>
            <a:endParaRPr lang="da-DK" dirty="0"/>
          </a:p>
        </p:txBody>
      </p:sp>
      <p:grpSp>
        <p:nvGrpSpPr>
          <p:cNvPr id="2" name="Gruppe 1"/>
          <p:cNvGrpSpPr/>
          <p:nvPr userDrawn="1"/>
        </p:nvGrpSpPr>
        <p:grpSpPr>
          <a:xfrm>
            <a:off x="-3502" y="657225"/>
            <a:ext cx="405154" cy="1182460"/>
            <a:chOff x="-3502" y="657225"/>
            <a:chExt cx="405154" cy="1182460"/>
          </a:xfrm>
          <a:solidFill>
            <a:schemeClr val="bg1"/>
          </a:solidFill>
        </p:grpSpPr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328321" y="1768187"/>
              <a:ext cx="73331" cy="71498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36657" y="1685690"/>
              <a:ext cx="164995" cy="153995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124827" y="1605026"/>
              <a:ext cx="276825" cy="234659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-3502" y="1526195"/>
              <a:ext cx="405154" cy="302490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-3502" y="1454698"/>
              <a:ext cx="405154" cy="287824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-3502" y="1379534"/>
              <a:ext cx="405154" cy="278657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-3502" y="1311703"/>
              <a:ext cx="405154" cy="263991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-3502" y="1243872"/>
              <a:ext cx="405154" cy="252991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>
              <a:off x="-3502" y="1174207"/>
              <a:ext cx="405154" cy="245658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>
              <a:off x="-3502" y="1110043"/>
              <a:ext cx="405154" cy="230992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>
              <a:off x="-3502" y="1049545"/>
              <a:ext cx="405154" cy="219992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>
              <a:off x="-3502" y="989048"/>
              <a:ext cx="405154" cy="205326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>
              <a:off x="-3502" y="934049"/>
              <a:ext cx="405154" cy="188827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>
              <a:off x="-3502" y="873551"/>
              <a:ext cx="405154" cy="175994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>
              <a:off x="-3502" y="820387"/>
              <a:ext cx="405154" cy="161328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>
              <a:off x="-3502" y="767221"/>
              <a:ext cx="405154" cy="146662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>
              <a:off x="-3502" y="714057"/>
              <a:ext cx="405154" cy="131995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>
              <a:off x="-3502" y="660892"/>
              <a:ext cx="405154" cy="124662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>
              <a:off x="-3502" y="657225"/>
              <a:ext cx="328157" cy="64165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>
                <a:solidFill>
                  <a:schemeClr val="bg1"/>
                </a:solidFill>
              </a:endParaRPr>
            </a:p>
          </p:txBody>
        </p:sp>
      </p:grpSp>
      <p:sp>
        <p:nvSpPr>
          <p:cNvPr id="7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270500" y="0"/>
            <a:ext cx="69215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rtlCol="0" anchor="ctr">
            <a:normAutofit/>
          </a:bodyPr>
          <a:lstStyle>
            <a:lvl1pPr algn="ctr">
              <a:defRPr sz="1000" b="1" baseline="0"/>
            </a:lvl1pPr>
          </a:lstStyle>
          <a:p>
            <a:pPr rtl="0"/>
            <a:r>
              <a:rPr lang="en-GB"/>
              <a:t>Drag &amp; Drop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375" y="458583"/>
            <a:ext cx="9753600" cy="138609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pPr rtl="0"/>
            <a:r>
              <a:rPr lang="en-GB"/>
              <a:t>YOUR TITLE HERE</a:t>
            </a:r>
            <a:endParaRPr lang="en-US" dirty="0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339887" y="593223"/>
            <a:ext cx="571468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 i="0">
                <a:solidFill>
                  <a:schemeClr val="tx1">
                    <a:alpha val="70000"/>
                  </a:schemeClr>
                </a:solidFill>
                <a:latin typeface="+mn-lt"/>
                <a:ea typeface="Montserrat Medium" charset="0"/>
                <a:cs typeface="Montserrat Medium" charset="0"/>
              </a:defRPr>
            </a:lvl1pPr>
          </a:lstStyle>
          <a:p>
            <a:pPr rtl="0"/>
            <a:fld id="{D8D877B3-D348-4611-9BDB-C5374591D951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89650" y="2032831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4" rtl="0"/>
            <a:r>
              <a:rPr lang="en-GB"/>
              <a:t>Fourth level</a:t>
            </a:r>
            <a:endParaRPr lang="en-US" dirty="0"/>
          </a:p>
        </p:txBody>
      </p:sp>
      <p:grpSp>
        <p:nvGrpSpPr>
          <p:cNvPr id="81" name="Gruppe 80"/>
          <p:cNvGrpSpPr/>
          <p:nvPr userDrawn="1"/>
        </p:nvGrpSpPr>
        <p:grpSpPr>
          <a:xfrm>
            <a:off x="-3502" y="657225"/>
            <a:ext cx="405154" cy="1182460"/>
            <a:chOff x="320675" y="2816225"/>
            <a:chExt cx="350838" cy="1023938"/>
          </a:xfrm>
          <a:solidFill>
            <a:schemeClr val="tx1"/>
          </a:solidFill>
        </p:grpSpPr>
        <p:sp>
          <p:nvSpPr>
            <p:cNvPr id="62" name="Freeform 53"/>
            <p:cNvSpPr>
              <a:spLocks/>
            </p:cNvSpPr>
            <p:nvPr userDrawn="1"/>
          </p:nvSpPr>
          <p:spPr bwMode="auto">
            <a:xfrm>
              <a:off x="608013" y="3778250"/>
              <a:ext cx="63500" cy="61913"/>
            </a:xfrm>
            <a:custGeom>
              <a:avLst/>
              <a:gdLst>
                <a:gd name="T0" fmla="*/ 19 w 19"/>
                <a:gd name="T1" fmla="*/ 0 h 19"/>
                <a:gd name="T2" fmla="*/ 19 w 19"/>
                <a:gd name="T3" fmla="*/ 4 h 19"/>
                <a:gd name="T4" fmla="*/ 3 w 19"/>
                <a:gd name="T5" fmla="*/ 19 h 19"/>
                <a:gd name="T6" fmla="*/ 0 w 19"/>
                <a:gd name="T7" fmla="*/ 19 h 19"/>
                <a:gd name="T8" fmla="*/ 19 w 19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0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4" y="9"/>
                    <a:pt x="8" y="14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3"/>
                    <a:pt x="13" y="7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3" name="Freeform 54"/>
            <p:cNvSpPr>
              <a:spLocks/>
            </p:cNvSpPr>
            <p:nvPr userDrawn="1"/>
          </p:nvSpPr>
          <p:spPr bwMode="auto">
            <a:xfrm>
              <a:off x="528638" y="3706813"/>
              <a:ext cx="142875" cy="133350"/>
            </a:xfrm>
            <a:custGeom>
              <a:avLst/>
              <a:gdLst>
                <a:gd name="T0" fmla="*/ 43 w 43"/>
                <a:gd name="T1" fmla="*/ 0 h 41"/>
                <a:gd name="T2" fmla="*/ 43 w 43"/>
                <a:gd name="T3" fmla="*/ 4 h 41"/>
                <a:gd name="T4" fmla="*/ 7 w 43"/>
                <a:gd name="T5" fmla="*/ 38 h 41"/>
                <a:gd name="T6" fmla="*/ 3 w 43"/>
                <a:gd name="T7" fmla="*/ 41 h 41"/>
                <a:gd name="T8" fmla="*/ 0 w 43"/>
                <a:gd name="T9" fmla="*/ 41 h 41"/>
                <a:gd name="T10" fmla="*/ 42 w 43"/>
                <a:gd name="T11" fmla="*/ 1 h 41"/>
                <a:gd name="T12" fmla="*/ 43 w 43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1">
                  <a:moveTo>
                    <a:pt x="43" y="0"/>
                  </a:moveTo>
                  <a:cubicBezTo>
                    <a:pt x="43" y="4"/>
                    <a:pt x="43" y="4"/>
                    <a:pt x="43" y="4"/>
                  </a:cubicBezTo>
                  <a:cubicBezTo>
                    <a:pt x="31" y="14"/>
                    <a:pt x="19" y="26"/>
                    <a:pt x="7" y="38"/>
                  </a:cubicBezTo>
                  <a:cubicBezTo>
                    <a:pt x="6" y="39"/>
                    <a:pt x="5" y="40"/>
                    <a:pt x="3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4" y="28"/>
                    <a:pt x="27" y="14"/>
                    <a:pt x="42" y="1"/>
                  </a:cubicBezTo>
                  <a:cubicBezTo>
                    <a:pt x="42" y="1"/>
                    <a:pt x="43" y="1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4" name="Freeform 55"/>
            <p:cNvSpPr>
              <a:spLocks/>
            </p:cNvSpPr>
            <p:nvPr userDrawn="1"/>
          </p:nvSpPr>
          <p:spPr bwMode="auto">
            <a:xfrm>
              <a:off x="431800" y="3636963"/>
              <a:ext cx="239713" cy="203200"/>
            </a:xfrm>
            <a:custGeom>
              <a:avLst/>
              <a:gdLst>
                <a:gd name="T0" fmla="*/ 72 w 72"/>
                <a:gd name="T1" fmla="*/ 0 h 62"/>
                <a:gd name="T2" fmla="*/ 72 w 72"/>
                <a:gd name="T3" fmla="*/ 3 h 62"/>
                <a:gd name="T4" fmla="*/ 35 w 72"/>
                <a:gd name="T5" fmla="*/ 37 h 62"/>
                <a:gd name="T6" fmla="*/ 4 w 72"/>
                <a:gd name="T7" fmla="*/ 62 h 62"/>
                <a:gd name="T8" fmla="*/ 0 w 72"/>
                <a:gd name="T9" fmla="*/ 62 h 62"/>
                <a:gd name="T10" fmla="*/ 7 w 72"/>
                <a:gd name="T11" fmla="*/ 58 h 62"/>
                <a:gd name="T12" fmla="*/ 70 w 72"/>
                <a:gd name="T13" fmla="*/ 2 h 62"/>
                <a:gd name="T14" fmla="*/ 72 w 72"/>
                <a:gd name="T1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62">
                  <a:moveTo>
                    <a:pt x="72" y="0"/>
                  </a:moveTo>
                  <a:cubicBezTo>
                    <a:pt x="72" y="3"/>
                    <a:pt x="72" y="3"/>
                    <a:pt x="72" y="3"/>
                  </a:cubicBezTo>
                  <a:cubicBezTo>
                    <a:pt x="59" y="14"/>
                    <a:pt x="47" y="25"/>
                    <a:pt x="35" y="37"/>
                  </a:cubicBezTo>
                  <a:cubicBezTo>
                    <a:pt x="26" y="46"/>
                    <a:pt x="15" y="55"/>
                    <a:pt x="4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1"/>
                    <a:pt x="5" y="59"/>
                    <a:pt x="7" y="58"/>
                  </a:cubicBezTo>
                  <a:cubicBezTo>
                    <a:pt x="30" y="41"/>
                    <a:pt x="48" y="20"/>
                    <a:pt x="70" y="2"/>
                  </a:cubicBezTo>
                  <a:cubicBezTo>
                    <a:pt x="70" y="1"/>
                    <a:pt x="71" y="1"/>
                    <a:pt x="7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5" name="Freeform 56"/>
            <p:cNvSpPr>
              <a:spLocks/>
            </p:cNvSpPr>
            <p:nvPr userDrawn="1"/>
          </p:nvSpPr>
          <p:spPr bwMode="auto">
            <a:xfrm>
              <a:off x="320675" y="3568700"/>
              <a:ext cx="350838" cy="261938"/>
            </a:xfrm>
            <a:custGeom>
              <a:avLst/>
              <a:gdLst>
                <a:gd name="T0" fmla="*/ 105 w 105"/>
                <a:gd name="T1" fmla="*/ 0 h 80"/>
                <a:gd name="T2" fmla="*/ 105 w 105"/>
                <a:gd name="T3" fmla="*/ 3 h 80"/>
                <a:gd name="T4" fmla="*/ 67 w 105"/>
                <a:gd name="T5" fmla="*/ 37 h 80"/>
                <a:gd name="T6" fmla="*/ 0 w 105"/>
                <a:gd name="T7" fmla="*/ 80 h 80"/>
                <a:gd name="T8" fmla="*/ 0 w 105"/>
                <a:gd name="T9" fmla="*/ 77 h 80"/>
                <a:gd name="T10" fmla="*/ 39 w 105"/>
                <a:gd name="T11" fmla="*/ 57 h 80"/>
                <a:gd name="T12" fmla="*/ 102 w 105"/>
                <a:gd name="T13" fmla="*/ 3 h 80"/>
                <a:gd name="T14" fmla="*/ 105 w 105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80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4"/>
                    <a:pt x="80" y="25"/>
                    <a:pt x="67" y="37"/>
                  </a:cubicBezTo>
                  <a:cubicBezTo>
                    <a:pt x="48" y="55"/>
                    <a:pt x="25" y="70"/>
                    <a:pt x="0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4" y="72"/>
                    <a:pt x="27" y="65"/>
                    <a:pt x="39" y="57"/>
                  </a:cubicBezTo>
                  <a:cubicBezTo>
                    <a:pt x="62" y="41"/>
                    <a:pt x="81" y="21"/>
                    <a:pt x="102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6" name="Freeform 57"/>
            <p:cNvSpPr>
              <a:spLocks/>
            </p:cNvSpPr>
            <p:nvPr userDrawn="1"/>
          </p:nvSpPr>
          <p:spPr bwMode="auto">
            <a:xfrm>
              <a:off x="320675" y="3506788"/>
              <a:ext cx="350838" cy="249238"/>
            </a:xfrm>
            <a:custGeom>
              <a:avLst/>
              <a:gdLst>
                <a:gd name="T0" fmla="*/ 105 w 105"/>
                <a:gd name="T1" fmla="*/ 0 h 76"/>
                <a:gd name="T2" fmla="*/ 105 w 105"/>
                <a:gd name="T3" fmla="*/ 2 h 76"/>
                <a:gd name="T4" fmla="*/ 67 w 105"/>
                <a:gd name="T5" fmla="*/ 35 h 76"/>
                <a:gd name="T6" fmla="*/ 0 w 105"/>
                <a:gd name="T7" fmla="*/ 76 h 76"/>
                <a:gd name="T8" fmla="*/ 0 w 105"/>
                <a:gd name="T9" fmla="*/ 74 h 76"/>
                <a:gd name="T10" fmla="*/ 39 w 105"/>
                <a:gd name="T11" fmla="*/ 54 h 76"/>
                <a:gd name="T12" fmla="*/ 101 w 105"/>
                <a:gd name="T13" fmla="*/ 2 h 76"/>
                <a:gd name="T14" fmla="*/ 105 w 105"/>
                <a:gd name="T1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6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3"/>
                    <a:pt x="79" y="24"/>
                    <a:pt x="67" y="35"/>
                  </a:cubicBezTo>
                  <a:cubicBezTo>
                    <a:pt x="48" y="52"/>
                    <a:pt x="25" y="67"/>
                    <a:pt x="0" y="7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" y="69"/>
                    <a:pt x="27" y="62"/>
                    <a:pt x="39" y="54"/>
                  </a:cubicBezTo>
                  <a:cubicBezTo>
                    <a:pt x="62" y="39"/>
                    <a:pt x="80" y="19"/>
                    <a:pt x="101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7" name="Freeform 58"/>
            <p:cNvSpPr>
              <a:spLocks/>
            </p:cNvSpPr>
            <p:nvPr userDrawn="1"/>
          </p:nvSpPr>
          <p:spPr bwMode="auto">
            <a:xfrm>
              <a:off x="320675" y="3441700"/>
              <a:ext cx="350838" cy="241300"/>
            </a:xfrm>
            <a:custGeom>
              <a:avLst/>
              <a:gdLst>
                <a:gd name="T0" fmla="*/ 105 w 105"/>
                <a:gd name="T1" fmla="*/ 0 h 74"/>
                <a:gd name="T2" fmla="*/ 105 w 105"/>
                <a:gd name="T3" fmla="*/ 3 h 74"/>
                <a:gd name="T4" fmla="*/ 67 w 105"/>
                <a:gd name="T5" fmla="*/ 34 h 74"/>
                <a:gd name="T6" fmla="*/ 0 w 105"/>
                <a:gd name="T7" fmla="*/ 74 h 74"/>
                <a:gd name="T8" fmla="*/ 0 w 105"/>
                <a:gd name="T9" fmla="*/ 72 h 74"/>
                <a:gd name="T10" fmla="*/ 39 w 105"/>
                <a:gd name="T11" fmla="*/ 52 h 74"/>
                <a:gd name="T12" fmla="*/ 101 w 105"/>
                <a:gd name="T13" fmla="*/ 3 h 74"/>
                <a:gd name="T14" fmla="*/ 105 w 10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2" y="13"/>
                    <a:pt x="79" y="24"/>
                    <a:pt x="67" y="34"/>
                  </a:cubicBezTo>
                  <a:cubicBezTo>
                    <a:pt x="47" y="51"/>
                    <a:pt x="25" y="65"/>
                    <a:pt x="0" y="7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4" y="67"/>
                    <a:pt x="27" y="60"/>
                    <a:pt x="39" y="52"/>
                  </a:cubicBezTo>
                  <a:cubicBezTo>
                    <a:pt x="62" y="38"/>
                    <a:pt x="80" y="19"/>
                    <a:pt x="101" y="3"/>
                  </a:cubicBezTo>
                  <a:cubicBezTo>
                    <a:pt x="103" y="2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8" name="Freeform 59"/>
            <p:cNvSpPr>
              <a:spLocks/>
            </p:cNvSpPr>
            <p:nvPr userDrawn="1"/>
          </p:nvSpPr>
          <p:spPr bwMode="auto">
            <a:xfrm>
              <a:off x="320675" y="3382963"/>
              <a:ext cx="350838" cy="228600"/>
            </a:xfrm>
            <a:custGeom>
              <a:avLst/>
              <a:gdLst>
                <a:gd name="T0" fmla="*/ 105 w 105"/>
                <a:gd name="T1" fmla="*/ 0 h 70"/>
                <a:gd name="T2" fmla="*/ 105 w 105"/>
                <a:gd name="T3" fmla="*/ 2 h 70"/>
                <a:gd name="T4" fmla="*/ 67 w 105"/>
                <a:gd name="T5" fmla="*/ 32 h 70"/>
                <a:gd name="T6" fmla="*/ 0 w 105"/>
                <a:gd name="T7" fmla="*/ 70 h 70"/>
                <a:gd name="T8" fmla="*/ 0 w 105"/>
                <a:gd name="T9" fmla="*/ 68 h 70"/>
                <a:gd name="T10" fmla="*/ 40 w 105"/>
                <a:gd name="T11" fmla="*/ 50 h 70"/>
                <a:gd name="T12" fmla="*/ 102 w 105"/>
                <a:gd name="T13" fmla="*/ 2 h 70"/>
                <a:gd name="T14" fmla="*/ 105 w 10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2"/>
                    <a:pt x="80" y="22"/>
                    <a:pt x="67" y="32"/>
                  </a:cubicBezTo>
                  <a:cubicBezTo>
                    <a:pt x="48" y="49"/>
                    <a:pt x="25" y="62"/>
                    <a:pt x="0" y="7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4" y="63"/>
                    <a:pt x="27" y="57"/>
                    <a:pt x="40" y="50"/>
                  </a:cubicBezTo>
                  <a:cubicBezTo>
                    <a:pt x="62" y="36"/>
                    <a:pt x="81" y="18"/>
                    <a:pt x="102" y="2"/>
                  </a:cubicBezTo>
                  <a:cubicBezTo>
                    <a:pt x="103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69" name="Freeform 60"/>
            <p:cNvSpPr>
              <a:spLocks/>
            </p:cNvSpPr>
            <p:nvPr userDrawn="1"/>
          </p:nvSpPr>
          <p:spPr bwMode="auto">
            <a:xfrm>
              <a:off x="320675" y="3324225"/>
              <a:ext cx="350838" cy="219075"/>
            </a:xfrm>
            <a:custGeom>
              <a:avLst/>
              <a:gdLst>
                <a:gd name="T0" fmla="*/ 105 w 105"/>
                <a:gd name="T1" fmla="*/ 0 h 67"/>
                <a:gd name="T2" fmla="*/ 105 w 105"/>
                <a:gd name="T3" fmla="*/ 2 h 67"/>
                <a:gd name="T4" fmla="*/ 68 w 105"/>
                <a:gd name="T5" fmla="*/ 31 h 67"/>
                <a:gd name="T6" fmla="*/ 0 w 105"/>
                <a:gd name="T7" fmla="*/ 67 h 67"/>
                <a:gd name="T8" fmla="*/ 0 w 105"/>
                <a:gd name="T9" fmla="*/ 65 h 67"/>
                <a:gd name="T10" fmla="*/ 41 w 105"/>
                <a:gd name="T11" fmla="*/ 47 h 67"/>
                <a:gd name="T12" fmla="*/ 102 w 105"/>
                <a:gd name="T13" fmla="*/ 2 h 67"/>
                <a:gd name="T14" fmla="*/ 105 w 105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7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2" y="11"/>
                    <a:pt x="80" y="21"/>
                    <a:pt x="68" y="31"/>
                  </a:cubicBezTo>
                  <a:cubicBezTo>
                    <a:pt x="48" y="47"/>
                    <a:pt x="25" y="60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4" y="61"/>
                    <a:pt x="28" y="55"/>
                    <a:pt x="41" y="47"/>
                  </a:cubicBezTo>
                  <a:cubicBezTo>
                    <a:pt x="63" y="34"/>
                    <a:pt x="81" y="17"/>
                    <a:pt x="102" y="2"/>
                  </a:cubicBezTo>
                  <a:cubicBezTo>
                    <a:pt x="103" y="1"/>
                    <a:pt x="104" y="0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0" name="Freeform 61"/>
            <p:cNvSpPr>
              <a:spLocks/>
            </p:cNvSpPr>
            <p:nvPr userDrawn="1"/>
          </p:nvSpPr>
          <p:spPr bwMode="auto">
            <a:xfrm>
              <a:off x="320675" y="3263900"/>
              <a:ext cx="350838" cy="212725"/>
            </a:xfrm>
            <a:custGeom>
              <a:avLst/>
              <a:gdLst>
                <a:gd name="T0" fmla="*/ 105 w 105"/>
                <a:gd name="T1" fmla="*/ 0 h 65"/>
                <a:gd name="T2" fmla="*/ 105 w 105"/>
                <a:gd name="T3" fmla="*/ 3 h 65"/>
                <a:gd name="T4" fmla="*/ 69 w 105"/>
                <a:gd name="T5" fmla="*/ 29 h 65"/>
                <a:gd name="T6" fmla="*/ 0 w 105"/>
                <a:gd name="T7" fmla="*/ 65 h 65"/>
                <a:gd name="T8" fmla="*/ 0 w 105"/>
                <a:gd name="T9" fmla="*/ 62 h 65"/>
                <a:gd name="T10" fmla="*/ 42 w 105"/>
                <a:gd name="T11" fmla="*/ 45 h 65"/>
                <a:gd name="T12" fmla="*/ 103 w 105"/>
                <a:gd name="T13" fmla="*/ 2 h 65"/>
                <a:gd name="T14" fmla="*/ 105 w 105"/>
                <a:gd name="T1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5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1" y="20"/>
                    <a:pt x="69" y="29"/>
                  </a:cubicBezTo>
                  <a:cubicBezTo>
                    <a:pt x="49" y="45"/>
                    <a:pt x="25" y="58"/>
                    <a:pt x="0" y="6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5" y="58"/>
                    <a:pt x="29" y="53"/>
                    <a:pt x="42" y="45"/>
                  </a:cubicBezTo>
                  <a:cubicBezTo>
                    <a:pt x="64" y="33"/>
                    <a:pt x="82" y="16"/>
                    <a:pt x="103" y="2"/>
                  </a:cubicBezTo>
                  <a:cubicBezTo>
                    <a:pt x="104" y="1"/>
                    <a:pt x="104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1" name="Freeform 62"/>
            <p:cNvSpPr>
              <a:spLocks/>
            </p:cNvSpPr>
            <p:nvPr userDrawn="1"/>
          </p:nvSpPr>
          <p:spPr bwMode="auto">
            <a:xfrm>
              <a:off x="320675" y="3208338"/>
              <a:ext cx="350838" cy="200025"/>
            </a:xfrm>
            <a:custGeom>
              <a:avLst/>
              <a:gdLst>
                <a:gd name="T0" fmla="*/ 105 w 105"/>
                <a:gd name="T1" fmla="*/ 0 h 61"/>
                <a:gd name="T2" fmla="*/ 105 w 105"/>
                <a:gd name="T3" fmla="*/ 3 h 61"/>
                <a:gd name="T4" fmla="*/ 71 w 105"/>
                <a:gd name="T5" fmla="*/ 27 h 61"/>
                <a:gd name="T6" fmla="*/ 0 w 105"/>
                <a:gd name="T7" fmla="*/ 61 h 61"/>
                <a:gd name="T8" fmla="*/ 0 w 105"/>
                <a:gd name="T9" fmla="*/ 59 h 61"/>
                <a:gd name="T10" fmla="*/ 44 w 105"/>
                <a:gd name="T11" fmla="*/ 42 h 61"/>
                <a:gd name="T12" fmla="*/ 104 w 105"/>
                <a:gd name="T13" fmla="*/ 1 h 61"/>
                <a:gd name="T14" fmla="*/ 105 w 105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61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3" y="11"/>
                    <a:pt x="82" y="19"/>
                    <a:pt x="71" y="27"/>
                  </a:cubicBezTo>
                  <a:cubicBezTo>
                    <a:pt x="50" y="43"/>
                    <a:pt x="25" y="55"/>
                    <a:pt x="0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5" y="55"/>
                    <a:pt x="30" y="50"/>
                    <a:pt x="44" y="42"/>
                  </a:cubicBezTo>
                  <a:cubicBezTo>
                    <a:pt x="65" y="31"/>
                    <a:pt x="84" y="15"/>
                    <a:pt x="104" y="1"/>
                  </a:cubicBezTo>
                  <a:cubicBezTo>
                    <a:pt x="104" y="1"/>
                    <a:pt x="105" y="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2" name="Freeform 63"/>
            <p:cNvSpPr>
              <a:spLocks/>
            </p:cNvSpPr>
            <p:nvPr userDrawn="1"/>
          </p:nvSpPr>
          <p:spPr bwMode="auto">
            <a:xfrm>
              <a:off x="320675" y="3155950"/>
              <a:ext cx="350838" cy="190500"/>
            </a:xfrm>
            <a:custGeom>
              <a:avLst/>
              <a:gdLst>
                <a:gd name="T0" fmla="*/ 105 w 105"/>
                <a:gd name="T1" fmla="*/ 0 h 58"/>
                <a:gd name="T2" fmla="*/ 105 w 105"/>
                <a:gd name="T3" fmla="*/ 2 h 58"/>
                <a:gd name="T4" fmla="*/ 72 w 105"/>
                <a:gd name="T5" fmla="*/ 25 h 58"/>
                <a:gd name="T6" fmla="*/ 0 w 105"/>
                <a:gd name="T7" fmla="*/ 58 h 58"/>
                <a:gd name="T8" fmla="*/ 0 w 105"/>
                <a:gd name="T9" fmla="*/ 55 h 58"/>
                <a:gd name="T10" fmla="*/ 46 w 105"/>
                <a:gd name="T11" fmla="*/ 39 h 58"/>
                <a:gd name="T12" fmla="*/ 105 w 10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8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4" y="10"/>
                    <a:pt x="83" y="17"/>
                    <a:pt x="72" y="25"/>
                  </a:cubicBezTo>
                  <a:cubicBezTo>
                    <a:pt x="51" y="41"/>
                    <a:pt x="26" y="52"/>
                    <a:pt x="0" y="5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6" y="52"/>
                    <a:pt x="31" y="47"/>
                    <a:pt x="46" y="39"/>
                  </a:cubicBezTo>
                  <a:cubicBezTo>
                    <a:pt x="67" y="28"/>
                    <a:pt x="85" y="13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3" name="Freeform 64"/>
            <p:cNvSpPr>
              <a:spLocks/>
            </p:cNvSpPr>
            <p:nvPr userDrawn="1"/>
          </p:nvSpPr>
          <p:spPr bwMode="auto">
            <a:xfrm>
              <a:off x="320675" y="3103563"/>
              <a:ext cx="350838" cy="177800"/>
            </a:xfrm>
            <a:custGeom>
              <a:avLst/>
              <a:gdLst>
                <a:gd name="T0" fmla="*/ 105 w 105"/>
                <a:gd name="T1" fmla="*/ 0 h 54"/>
                <a:gd name="T2" fmla="*/ 105 w 105"/>
                <a:gd name="T3" fmla="*/ 2 h 54"/>
                <a:gd name="T4" fmla="*/ 74 w 105"/>
                <a:gd name="T5" fmla="*/ 23 h 54"/>
                <a:gd name="T6" fmla="*/ 0 w 105"/>
                <a:gd name="T7" fmla="*/ 54 h 54"/>
                <a:gd name="T8" fmla="*/ 0 w 105"/>
                <a:gd name="T9" fmla="*/ 52 h 54"/>
                <a:gd name="T10" fmla="*/ 48 w 105"/>
                <a:gd name="T11" fmla="*/ 36 h 54"/>
                <a:gd name="T12" fmla="*/ 105 w 105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4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9"/>
                    <a:pt x="84" y="16"/>
                    <a:pt x="74" y="23"/>
                  </a:cubicBezTo>
                  <a:cubicBezTo>
                    <a:pt x="52" y="38"/>
                    <a:pt x="27" y="49"/>
                    <a:pt x="0" y="5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7" y="49"/>
                    <a:pt x="33" y="44"/>
                    <a:pt x="48" y="36"/>
                  </a:cubicBezTo>
                  <a:cubicBezTo>
                    <a:pt x="68" y="26"/>
                    <a:pt x="86" y="12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4" name="Freeform 65"/>
            <p:cNvSpPr>
              <a:spLocks/>
            </p:cNvSpPr>
            <p:nvPr userDrawn="1"/>
          </p:nvSpPr>
          <p:spPr bwMode="auto">
            <a:xfrm>
              <a:off x="320675" y="3055938"/>
              <a:ext cx="350838" cy="163513"/>
            </a:xfrm>
            <a:custGeom>
              <a:avLst/>
              <a:gdLst>
                <a:gd name="T0" fmla="*/ 105 w 105"/>
                <a:gd name="T1" fmla="*/ 0 h 50"/>
                <a:gd name="T2" fmla="*/ 105 w 105"/>
                <a:gd name="T3" fmla="*/ 2 h 50"/>
                <a:gd name="T4" fmla="*/ 76 w 105"/>
                <a:gd name="T5" fmla="*/ 20 h 50"/>
                <a:gd name="T6" fmla="*/ 0 w 105"/>
                <a:gd name="T7" fmla="*/ 50 h 50"/>
                <a:gd name="T8" fmla="*/ 0 w 105"/>
                <a:gd name="T9" fmla="*/ 48 h 50"/>
                <a:gd name="T10" fmla="*/ 51 w 105"/>
                <a:gd name="T11" fmla="*/ 33 h 50"/>
                <a:gd name="T12" fmla="*/ 105 w 105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50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5" y="8"/>
                    <a:pt x="86" y="14"/>
                    <a:pt x="76" y="20"/>
                  </a:cubicBezTo>
                  <a:cubicBezTo>
                    <a:pt x="54" y="36"/>
                    <a:pt x="27" y="46"/>
                    <a:pt x="0" y="5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45"/>
                    <a:pt x="35" y="41"/>
                    <a:pt x="51" y="33"/>
                  </a:cubicBezTo>
                  <a:cubicBezTo>
                    <a:pt x="70" y="24"/>
                    <a:pt x="87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5" name="Freeform 66"/>
            <p:cNvSpPr>
              <a:spLocks/>
            </p:cNvSpPr>
            <p:nvPr userDrawn="1"/>
          </p:nvSpPr>
          <p:spPr bwMode="auto">
            <a:xfrm>
              <a:off x="320675" y="3003550"/>
              <a:ext cx="350838" cy="152400"/>
            </a:xfrm>
            <a:custGeom>
              <a:avLst/>
              <a:gdLst>
                <a:gd name="T0" fmla="*/ 105 w 105"/>
                <a:gd name="T1" fmla="*/ 0 h 47"/>
                <a:gd name="T2" fmla="*/ 105 w 105"/>
                <a:gd name="T3" fmla="*/ 3 h 47"/>
                <a:gd name="T4" fmla="*/ 79 w 105"/>
                <a:gd name="T5" fmla="*/ 19 h 47"/>
                <a:gd name="T6" fmla="*/ 0 w 105"/>
                <a:gd name="T7" fmla="*/ 47 h 47"/>
                <a:gd name="T8" fmla="*/ 0 w 105"/>
                <a:gd name="T9" fmla="*/ 45 h 47"/>
                <a:gd name="T10" fmla="*/ 53 w 105"/>
                <a:gd name="T11" fmla="*/ 31 h 47"/>
                <a:gd name="T12" fmla="*/ 105 w 105"/>
                <a:gd name="T1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7">
                  <a:moveTo>
                    <a:pt x="105" y="0"/>
                  </a:moveTo>
                  <a:cubicBezTo>
                    <a:pt x="105" y="3"/>
                    <a:pt x="105" y="3"/>
                    <a:pt x="105" y="3"/>
                  </a:cubicBezTo>
                  <a:cubicBezTo>
                    <a:pt x="96" y="8"/>
                    <a:pt x="88" y="13"/>
                    <a:pt x="79" y="19"/>
                  </a:cubicBezTo>
                  <a:cubicBezTo>
                    <a:pt x="55" y="34"/>
                    <a:pt x="28" y="44"/>
                    <a:pt x="0" y="4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43"/>
                    <a:pt x="36" y="39"/>
                    <a:pt x="53" y="31"/>
                  </a:cubicBezTo>
                  <a:cubicBezTo>
                    <a:pt x="72" y="23"/>
                    <a:pt x="88" y="11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6" name="Freeform 67"/>
            <p:cNvSpPr>
              <a:spLocks/>
            </p:cNvSpPr>
            <p:nvPr userDrawn="1"/>
          </p:nvSpPr>
          <p:spPr bwMode="auto">
            <a:xfrm>
              <a:off x="320675" y="2957513"/>
              <a:ext cx="350838" cy="139700"/>
            </a:xfrm>
            <a:custGeom>
              <a:avLst/>
              <a:gdLst>
                <a:gd name="T0" fmla="*/ 105 w 105"/>
                <a:gd name="T1" fmla="*/ 0 h 43"/>
                <a:gd name="T2" fmla="*/ 105 w 105"/>
                <a:gd name="T3" fmla="*/ 2 h 43"/>
                <a:gd name="T4" fmla="*/ 82 w 105"/>
                <a:gd name="T5" fmla="*/ 16 h 43"/>
                <a:gd name="T6" fmla="*/ 0 w 105"/>
                <a:gd name="T7" fmla="*/ 43 h 43"/>
                <a:gd name="T8" fmla="*/ 0 w 105"/>
                <a:gd name="T9" fmla="*/ 40 h 43"/>
                <a:gd name="T10" fmla="*/ 56 w 105"/>
                <a:gd name="T11" fmla="*/ 27 h 43"/>
                <a:gd name="T12" fmla="*/ 105 w 10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4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7" y="6"/>
                    <a:pt x="89" y="11"/>
                    <a:pt x="82" y="16"/>
                  </a:cubicBezTo>
                  <a:cubicBezTo>
                    <a:pt x="57" y="31"/>
                    <a:pt x="29" y="41"/>
                    <a:pt x="0" y="4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9" y="39"/>
                    <a:pt x="38" y="35"/>
                    <a:pt x="56" y="27"/>
                  </a:cubicBezTo>
                  <a:cubicBezTo>
                    <a:pt x="74" y="20"/>
                    <a:pt x="89" y="9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7" name="Freeform 68"/>
            <p:cNvSpPr>
              <a:spLocks/>
            </p:cNvSpPr>
            <p:nvPr userDrawn="1"/>
          </p:nvSpPr>
          <p:spPr bwMode="auto">
            <a:xfrm>
              <a:off x="320675" y="2911475"/>
              <a:ext cx="350838" cy="127000"/>
            </a:xfrm>
            <a:custGeom>
              <a:avLst/>
              <a:gdLst>
                <a:gd name="T0" fmla="*/ 105 w 105"/>
                <a:gd name="T1" fmla="*/ 0 h 39"/>
                <a:gd name="T2" fmla="*/ 105 w 105"/>
                <a:gd name="T3" fmla="*/ 2 h 39"/>
                <a:gd name="T4" fmla="*/ 85 w 105"/>
                <a:gd name="T5" fmla="*/ 13 h 39"/>
                <a:gd name="T6" fmla="*/ 0 w 105"/>
                <a:gd name="T7" fmla="*/ 39 h 39"/>
                <a:gd name="T8" fmla="*/ 0 w 105"/>
                <a:gd name="T9" fmla="*/ 36 h 39"/>
                <a:gd name="T10" fmla="*/ 60 w 105"/>
                <a:gd name="T11" fmla="*/ 24 h 39"/>
                <a:gd name="T12" fmla="*/ 105 w 105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9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8" y="5"/>
                    <a:pt x="91" y="9"/>
                    <a:pt x="85" y="13"/>
                  </a:cubicBezTo>
                  <a:cubicBezTo>
                    <a:pt x="59" y="29"/>
                    <a:pt x="30" y="38"/>
                    <a:pt x="0" y="3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0" y="36"/>
                    <a:pt x="41" y="32"/>
                    <a:pt x="60" y="24"/>
                  </a:cubicBezTo>
                  <a:cubicBezTo>
                    <a:pt x="76" y="17"/>
                    <a:pt x="90" y="8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8" name="Freeform 69"/>
            <p:cNvSpPr>
              <a:spLocks/>
            </p:cNvSpPr>
            <p:nvPr userDrawn="1"/>
          </p:nvSpPr>
          <p:spPr bwMode="auto">
            <a:xfrm>
              <a:off x="320675" y="2865438"/>
              <a:ext cx="350838" cy="114300"/>
            </a:xfrm>
            <a:custGeom>
              <a:avLst/>
              <a:gdLst>
                <a:gd name="T0" fmla="*/ 105 w 105"/>
                <a:gd name="T1" fmla="*/ 0 h 35"/>
                <a:gd name="T2" fmla="*/ 105 w 105"/>
                <a:gd name="T3" fmla="*/ 2 h 35"/>
                <a:gd name="T4" fmla="*/ 88 w 105"/>
                <a:gd name="T5" fmla="*/ 11 h 35"/>
                <a:gd name="T6" fmla="*/ 0 w 105"/>
                <a:gd name="T7" fmla="*/ 34 h 35"/>
                <a:gd name="T8" fmla="*/ 0 w 105"/>
                <a:gd name="T9" fmla="*/ 32 h 35"/>
                <a:gd name="T10" fmla="*/ 63 w 105"/>
                <a:gd name="T11" fmla="*/ 21 h 35"/>
                <a:gd name="T12" fmla="*/ 105 w 105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35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99" y="5"/>
                    <a:pt x="93" y="8"/>
                    <a:pt x="88" y="11"/>
                  </a:cubicBezTo>
                  <a:cubicBezTo>
                    <a:pt x="61" y="27"/>
                    <a:pt x="31" y="35"/>
                    <a:pt x="0" y="3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3"/>
                    <a:pt x="43" y="29"/>
                    <a:pt x="63" y="21"/>
                  </a:cubicBezTo>
                  <a:cubicBezTo>
                    <a:pt x="78" y="16"/>
                    <a:pt x="91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79" name="Freeform 70"/>
            <p:cNvSpPr>
              <a:spLocks/>
            </p:cNvSpPr>
            <p:nvPr userDrawn="1"/>
          </p:nvSpPr>
          <p:spPr bwMode="auto">
            <a:xfrm>
              <a:off x="320675" y="2819400"/>
              <a:ext cx="350838" cy="107950"/>
            </a:xfrm>
            <a:custGeom>
              <a:avLst/>
              <a:gdLst>
                <a:gd name="T0" fmla="*/ 105 w 105"/>
                <a:gd name="T1" fmla="*/ 0 h 33"/>
                <a:gd name="T2" fmla="*/ 105 w 105"/>
                <a:gd name="T3" fmla="*/ 2 h 33"/>
                <a:gd name="T4" fmla="*/ 91 w 105"/>
                <a:gd name="T5" fmla="*/ 10 h 33"/>
                <a:gd name="T6" fmla="*/ 0 w 105"/>
                <a:gd name="T7" fmla="*/ 30 h 33"/>
                <a:gd name="T8" fmla="*/ 0 w 105"/>
                <a:gd name="T9" fmla="*/ 28 h 33"/>
                <a:gd name="T10" fmla="*/ 3 w 105"/>
                <a:gd name="T11" fmla="*/ 28 h 33"/>
                <a:gd name="T12" fmla="*/ 67 w 105"/>
                <a:gd name="T13" fmla="*/ 19 h 33"/>
                <a:gd name="T14" fmla="*/ 105 w 105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3">
                  <a:moveTo>
                    <a:pt x="105" y="0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0" y="4"/>
                    <a:pt x="96" y="7"/>
                    <a:pt x="91" y="10"/>
                  </a:cubicBezTo>
                  <a:cubicBezTo>
                    <a:pt x="64" y="25"/>
                    <a:pt x="31" y="33"/>
                    <a:pt x="0" y="3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25" y="29"/>
                    <a:pt x="47" y="27"/>
                    <a:pt x="67" y="19"/>
                  </a:cubicBezTo>
                  <a:cubicBezTo>
                    <a:pt x="80" y="14"/>
                    <a:pt x="93" y="7"/>
                    <a:pt x="1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  <p:sp>
          <p:nvSpPr>
            <p:cNvPr id="80" name="Freeform 71"/>
            <p:cNvSpPr>
              <a:spLocks/>
            </p:cNvSpPr>
            <p:nvPr userDrawn="1"/>
          </p:nvSpPr>
          <p:spPr bwMode="auto">
            <a:xfrm>
              <a:off x="320675" y="2816225"/>
              <a:ext cx="284163" cy="55563"/>
            </a:xfrm>
            <a:custGeom>
              <a:avLst/>
              <a:gdLst>
                <a:gd name="T0" fmla="*/ 85 w 85"/>
                <a:gd name="T1" fmla="*/ 0 h 17"/>
                <a:gd name="T2" fmla="*/ 0 w 85"/>
                <a:gd name="T3" fmla="*/ 14 h 17"/>
                <a:gd name="T4" fmla="*/ 0 w 85"/>
                <a:gd name="T5" fmla="*/ 11 h 17"/>
                <a:gd name="T6" fmla="*/ 8 w 85"/>
                <a:gd name="T7" fmla="*/ 12 h 17"/>
                <a:gd name="T8" fmla="*/ 71 w 85"/>
                <a:gd name="T9" fmla="*/ 4 h 17"/>
                <a:gd name="T10" fmla="*/ 80 w 85"/>
                <a:gd name="T11" fmla="*/ 0 h 17"/>
                <a:gd name="T12" fmla="*/ 85 w 85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7">
                  <a:moveTo>
                    <a:pt x="85" y="0"/>
                  </a:moveTo>
                  <a:cubicBezTo>
                    <a:pt x="58" y="12"/>
                    <a:pt x="29" y="17"/>
                    <a:pt x="0" y="1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2"/>
                    <a:pt x="5" y="12"/>
                    <a:pt x="8" y="12"/>
                  </a:cubicBezTo>
                  <a:cubicBezTo>
                    <a:pt x="29" y="13"/>
                    <a:pt x="51" y="11"/>
                    <a:pt x="71" y="4"/>
                  </a:cubicBezTo>
                  <a:cubicBezTo>
                    <a:pt x="74" y="3"/>
                    <a:pt x="77" y="1"/>
                    <a:pt x="80" y="0"/>
                  </a:cubicBezTo>
                  <a:lnTo>
                    <a:pt x="8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a-DK"/>
            </a:p>
          </p:txBody>
        </p:sp>
      </p:grpSp>
      <p:grpSp>
        <p:nvGrpSpPr>
          <p:cNvPr id="59" name="Group 4"/>
          <p:cNvGrpSpPr>
            <a:grpSpLocks noChangeAspect="1"/>
          </p:cNvGrpSpPr>
          <p:nvPr userDrawn="1"/>
        </p:nvGrpSpPr>
        <p:grpSpPr bwMode="auto">
          <a:xfrm>
            <a:off x="5492750" y="5903913"/>
            <a:ext cx="1236663" cy="815975"/>
            <a:chOff x="3460" y="3719"/>
            <a:chExt cx="779" cy="514"/>
          </a:xfrm>
        </p:grpSpPr>
        <p:sp>
          <p:nvSpPr>
            <p:cNvPr id="6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460" y="3719"/>
              <a:ext cx="77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61" name="Freeform 5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2" name="Freeform 6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4" name="Freeform 8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5" name="Freeform 9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0" name="Freeform 14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1" name="Freeform 15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3" name="Freeform 17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4" name="Freeform 18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7" name="Freeform 21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8" name="Freeform 22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2" name="Freeform 26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3" name="Freeform 27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5" name="Freeform 29"/>
            <p:cNvSpPr>
              <a:spLocks noEditPoints="1"/>
            </p:cNvSpPr>
            <p:nvPr userDrawn="1"/>
          </p:nvSpPr>
          <p:spPr bwMode="auto">
            <a:xfrm>
              <a:off x="3458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9 w 22"/>
                <a:gd name="T3" fmla="*/ 0 h 23"/>
                <a:gd name="T4" fmla="*/ 14 w 22"/>
                <a:gd name="T5" fmla="*/ 0 h 23"/>
                <a:gd name="T6" fmla="*/ 15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7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4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4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4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3509" y="4111"/>
              <a:ext cx="38" cy="40"/>
            </a:xfrm>
            <a:custGeom>
              <a:avLst/>
              <a:gdLst>
                <a:gd name="T0" fmla="*/ 8 w 22"/>
                <a:gd name="T1" fmla="*/ 0 h 23"/>
                <a:gd name="T2" fmla="*/ 8 w 22"/>
                <a:gd name="T3" fmla="*/ 0 h 23"/>
                <a:gd name="T4" fmla="*/ 14 w 22"/>
                <a:gd name="T5" fmla="*/ 0 h 23"/>
                <a:gd name="T6" fmla="*/ 14 w 22"/>
                <a:gd name="T7" fmla="*/ 0 h 23"/>
                <a:gd name="T8" fmla="*/ 22 w 22"/>
                <a:gd name="T9" fmla="*/ 23 h 23"/>
                <a:gd name="T10" fmla="*/ 22 w 22"/>
                <a:gd name="T11" fmla="*/ 23 h 23"/>
                <a:gd name="T12" fmla="*/ 16 w 22"/>
                <a:gd name="T13" fmla="*/ 23 h 23"/>
                <a:gd name="T14" fmla="*/ 16 w 22"/>
                <a:gd name="T15" fmla="*/ 23 h 23"/>
                <a:gd name="T16" fmla="*/ 15 w 22"/>
                <a:gd name="T17" fmla="*/ 19 h 23"/>
                <a:gd name="T18" fmla="*/ 7 w 22"/>
                <a:gd name="T19" fmla="*/ 19 h 23"/>
                <a:gd name="T20" fmla="*/ 6 w 22"/>
                <a:gd name="T21" fmla="*/ 23 h 23"/>
                <a:gd name="T22" fmla="*/ 6 w 22"/>
                <a:gd name="T23" fmla="*/ 23 h 23"/>
                <a:gd name="T24" fmla="*/ 0 w 22"/>
                <a:gd name="T25" fmla="*/ 23 h 23"/>
                <a:gd name="T26" fmla="*/ 0 w 22"/>
                <a:gd name="T27" fmla="*/ 23 h 23"/>
                <a:gd name="T28" fmla="*/ 8 w 22"/>
                <a:gd name="T29" fmla="*/ 0 h 23"/>
                <a:gd name="T30" fmla="*/ 13 w 22"/>
                <a:gd name="T31" fmla="*/ 14 h 23"/>
                <a:gd name="T32" fmla="*/ 11 w 22"/>
                <a:gd name="T33" fmla="*/ 7 h 23"/>
                <a:gd name="T34" fmla="*/ 11 w 22"/>
                <a:gd name="T35" fmla="*/ 7 h 23"/>
                <a:gd name="T36" fmla="*/ 9 w 22"/>
                <a:gd name="T37" fmla="*/ 14 h 23"/>
                <a:gd name="T38" fmla="*/ 13 w 22"/>
                <a:gd name="T39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14"/>
                    <a:pt x="9" y="14"/>
                    <a:pt x="9" y="14"/>
                  </a:cubicBezTo>
                  <a:lnTo>
                    <a:pt x="13" y="14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3562" y="4111"/>
              <a:ext cx="28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6 w 16"/>
                <a:gd name="T5" fmla="*/ 0 h 23"/>
                <a:gd name="T6" fmla="*/ 6 w 16"/>
                <a:gd name="T7" fmla="*/ 0 h 23"/>
                <a:gd name="T8" fmla="*/ 6 w 16"/>
                <a:gd name="T9" fmla="*/ 18 h 23"/>
                <a:gd name="T10" fmla="*/ 6 w 16"/>
                <a:gd name="T11" fmla="*/ 18 h 23"/>
                <a:gd name="T12" fmla="*/ 16 w 16"/>
                <a:gd name="T13" fmla="*/ 18 h 23"/>
                <a:gd name="T14" fmla="*/ 16 w 16"/>
                <a:gd name="T15" fmla="*/ 18 h 23"/>
                <a:gd name="T16" fmla="*/ 16 w 16"/>
                <a:gd name="T17" fmla="*/ 23 h 23"/>
                <a:gd name="T18" fmla="*/ 16 w 16"/>
                <a:gd name="T19" fmla="*/ 23 h 23"/>
                <a:gd name="T20" fmla="*/ 0 w 16"/>
                <a:gd name="T21" fmla="*/ 23 h 23"/>
                <a:gd name="T22" fmla="*/ 0 w 16"/>
                <a:gd name="T23" fmla="*/ 23 h 23"/>
                <a:gd name="T24" fmla="*/ 0 w 16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8" name="Freeform 32"/>
            <p:cNvSpPr>
              <a:spLocks noEditPoints="1"/>
            </p:cNvSpPr>
            <p:nvPr userDrawn="1"/>
          </p:nvSpPr>
          <p:spPr bwMode="auto">
            <a:xfrm>
              <a:off x="3607" y="4111"/>
              <a:ext cx="29" cy="40"/>
            </a:xfrm>
            <a:custGeom>
              <a:avLst/>
              <a:gdLst>
                <a:gd name="T0" fmla="*/ 0 w 17"/>
                <a:gd name="T1" fmla="*/ 0 h 23"/>
                <a:gd name="T2" fmla="*/ 0 w 17"/>
                <a:gd name="T3" fmla="*/ 0 h 23"/>
                <a:gd name="T4" fmla="*/ 10 w 17"/>
                <a:gd name="T5" fmla="*/ 0 h 23"/>
                <a:gd name="T6" fmla="*/ 17 w 17"/>
                <a:gd name="T7" fmla="*/ 6 h 23"/>
                <a:gd name="T8" fmla="*/ 14 w 17"/>
                <a:gd name="T9" fmla="*/ 11 h 23"/>
                <a:gd name="T10" fmla="*/ 14 w 17"/>
                <a:gd name="T11" fmla="*/ 11 h 23"/>
                <a:gd name="T12" fmla="*/ 17 w 17"/>
                <a:gd name="T13" fmla="*/ 17 h 23"/>
                <a:gd name="T14" fmla="*/ 9 w 17"/>
                <a:gd name="T15" fmla="*/ 23 h 23"/>
                <a:gd name="T16" fmla="*/ 0 w 17"/>
                <a:gd name="T17" fmla="*/ 23 h 23"/>
                <a:gd name="T18" fmla="*/ 0 w 17"/>
                <a:gd name="T19" fmla="*/ 23 h 23"/>
                <a:gd name="T20" fmla="*/ 0 w 17"/>
                <a:gd name="T21" fmla="*/ 0 h 23"/>
                <a:gd name="T22" fmla="*/ 8 w 17"/>
                <a:gd name="T23" fmla="*/ 9 h 23"/>
                <a:gd name="T24" fmla="*/ 11 w 17"/>
                <a:gd name="T25" fmla="*/ 7 h 23"/>
                <a:gd name="T26" fmla="*/ 8 w 17"/>
                <a:gd name="T27" fmla="*/ 5 h 23"/>
                <a:gd name="T28" fmla="*/ 6 w 17"/>
                <a:gd name="T29" fmla="*/ 5 h 23"/>
                <a:gd name="T30" fmla="*/ 6 w 17"/>
                <a:gd name="T31" fmla="*/ 5 h 23"/>
                <a:gd name="T32" fmla="*/ 6 w 17"/>
                <a:gd name="T33" fmla="*/ 9 h 23"/>
                <a:gd name="T34" fmla="*/ 6 w 17"/>
                <a:gd name="T35" fmla="*/ 9 h 23"/>
                <a:gd name="T36" fmla="*/ 8 w 17"/>
                <a:gd name="T37" fmla="*/ 9 h 23"/>
                <a:gd name="T38" fmla="*/ 6 w 17"/>
                <a:gd name="T39" fmla="*/ 19 h 23"/>
                <a:gd name="T40" fmla="*/ 9 w 17"/>
                <a:gd name="T41" fmla="*/ 19 h 23"/>
                <a:gd name="T42" fmla="*/ 11 w 17"/>
                <a:gd name="T43" fmla="*/ 16 h 23"/>
                <a:gd name="T44" fmla="*/ 9 w 17"/>
                <a:gd name="T45" fmla="*/ 14 h 23"/>
                <a:gd name="T46" fmla="*/ 6 w 17"/>
                <a:gd name="T47" fmla="*/ 14 h 23"/>
                <a:gd name="T48" fmla="*/ 6 w 17"/>
                <a:gd name="T49" fmla="*/ 14 h 23"/>
                <a:gd name="T50" fmla="*/ 6 w 17"/>
                <a:gd name="T51" fmla="*/ 19 h 23"/>
                <a:gd name="T52" fmla="*/ 6 w 17"/>
                <a:gd name="T53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7" y="3"/>
                    <a:pt x="17" y="6"/>
                  </a:cubicBezTo>
                  <a:cubicBezTo>
                    <a:pt x="17" y="9"/>
                    <a:pt x="16" y="10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6" y="12"/>
                    <a:pt x="17" y="14"/>
                    <a:pt x="17" y="17"/>
                  </a:cubicBezTo>
                  <a:cubicBezTo>
                    <a:pt x="17" y="21"/>
                    <a:pt x="14" y="23"/>
                    <a:pt x="9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8" y="9"/>
                  </a:moveTo>
                  <a:cubicBezTo>
                    <a:pt x="10" y="9"/>
                    <a:pt x="11" y="9"/>
                    <a:pt x="11" y="7"/>
                  </a:cubicBezTo>
                  <a:cubicBezTo>
                    <a:pt x="11" y="5"/>
                    <a:pt x="10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lnTo>
                    <a:pt x="8" y="9"/>
                  </a:lnTo>
                  <a:close/>
                  <a:moveTo>
                    <a:pt x="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8"/>
                    <a:pt x="11" y="16"/>
                  </a:cubicBezTo>
                  <a:cubicBezTo>
                    <a:pt x="11" y="15"/>
                    <a:pt x="11" y="14"/>
                    <a:pt x="9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3653" y="4111"/>
              <a:ext cx="32" cy="41"/>
            </a:xfrm>
            <a:custGeom>
              <a:avLst/>
              <a:gdLst>
                <a:gd name="T0" fmla="*/ 1 w 19"/>
                <a:gd name="T1" fmla="*/ 18 h 24"/>
                <a:gd name="T2" fmla="*/ 0 w 19"/>
                <a:gd name="T3" fmla="*/ 12 h 24"/>
                <a:gd name="T4" fmla="*/ 1 w 19"/>
                <a:gd name="T5" fmla="*/ 5 h 24"/>
                <a:gd name="T6" fmla="*/ 9 w 19"/>
                <a:gd name="T7" fmla="*/ 0 h 24"/>
                <a:gd name="T8" fmla="*/ 18 w 19"/>
                <a:gd name="T9" fmla="*/ 5 h 24"/>
                <a:gd name="T10" fmla="*/ 19 w 19"/>
                <a:gd name="T11" fmla="*/ 12 h 24"/>
                <a:gd name="T12" fmla="*/ 18 w 19"/>
                <a:gd name="T13" fmla="*/ 18 h 24"/>
                <a:gd name="T14" fmla="*/ 9 w 19"/>
                <a:gd name="T15" fmla="*/ 24 h 24"/>
                <a:gd name="T16" fmla="*/ 1 w 19"/>
                <a:gd name="T17" fmla="*/ 18 h 24"/>
                <a:gd name="T18" fmla="*/ 12 w 19"/>
                <a:gd name="T19" fmla="*/ 16 h 24"/>
                <a:gd name="T20" fmla="*/ 13 w 19"/>
                <a:gd name="T21" fmla="*/ 12 h 24"/>
                <a:gd name="T22" fmla="*/ 12 w 19"/>
                <a:gd name="T23" fmla="*/ 7 h 24"/>
                <a:gd name="T24" fmla="*/ 9 w 19"/>
                <a:gd name="T25" fmla="*/ 5 h 24"/>
                <a:gd name="T26" fmla="*/ 6 w 19"/>
                <a:gd name="T27" fmla="*/ 7 h 24"/>
                <a:gd name="T28" fmla="*/ 6 w 19"/>
                <a:gd name="T29" fmla="*/ 12 h 24"/>
                <a:gd name="T30" fmla="*/ 6 w 19"/>
                <a:gd name="T31" fmla="*/ 16 h 24"/>
                <a:gd name="T32" fmla="*/ 9 w 19"/>
                <a:gd name="T33" fmla="*/ 18 h 24"/>
                <a:gd name="T34" fmla="*/ 12 w 19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24">
                  <a:moveTo>
                    <a:pt x="1" y="18"/>
                  </a:moveTo>
                  <a:cubicBezTo>
                    <a:pt x="0" y="16"/>
                    <a:pt x="0" y="15"/>
                    <a:pt x="0" y="12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3" y="0"/>
                    <a:pt x="17" y="2"/>
                    <a:pt x="18" y="5"/>
                  </a:cubicBezTo>
                  <a:cubicBezTo>
                    <a:pt x="18" y="7"/>
                    <a:pt x="19" y="9"/>
                    <a:pt x="19" y="12"/>
                  </a:cubicBezTo>
                  <a:cubicBezTo>
                    <a:pt x="19" y="15"/>
                    <a:pt x="18" y="16"/>
                    <a:pt x="18" y="18"/>
                  </a:cubicBezTo>
                  <a:cubicBezTo>
                    <a:pt x="17" y="22"/>
                    <a:pt x="13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lose/>
                  <a:moveTo>
                    <a:pt x="12" y="16"/>
                  </a:moveTo>
                  <a:cubicBezTo>
                    <a:pt x="12" y="16"/>
                    <a:pt x="13" y="14"/>
                    <a:pt x="13" y="12"/>
                  </a:cubicBezTo>
                  <a:cubicBezTo>
                    <a:pt x="13" y="9"/>
                    <a:pt x="12" y="8"/>
                    <a:pt x="12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9" y="18"/>
                  </a:cubicBezTo>
                  <a:cubicBezTo>
                    <a:pt x="11" y="18"/>
                    <a:pt x="12" y="18"/>
                    <a:pt x="12" y="16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0" name="Freeform 34"/>
            <p:cNvSpPr>
              <a:spLocks noEditPoints="1"/>
            </p:cNvSpPr>
            <p:nvPr userDrawn="1"/>
          </p:nvSpPr>
          <p:spPr bwMode="auto">
            <a:xfrm>
              <a:off x="3703" y="4111"/>
              <a:ext cx="30" cy="40"/>
            </a:xfrm>
            <a:custGeom>
              <a:avLst/>
              <a:gdLst>
                <a:gd name="T0" fmla="*/ 12 w 18"/>
                <a:gd name="T1" fmla="*/ 23 h 23"/>
                <a:gd name="T2" fmla="*/ 11 w 18"/>
                <a:gd name="T3" fmla="*/ 23 h 23"/>
                <a:gd name="T4" fmla="*/ 8 w 18"/>
                <a:gd name="T5" fmla="*/ 15 h 23"/>
                <a:gd name="T6" fmla="*/ 6 w 18"/>
                <a:gd name="T7" fmla="*/ 15 h 23"/>
                <a:gd name="T8" fmla="*/ 6 w 18"/>
                <a:gd name="T9" fmla="*/ 15 h 23"/>
                <a:gd name="T10" fmla="*/ 6 w 18"/>
                <a:gd name="T11" fmla="*/ 23 h 23"/>
                <a:gd name="T12" fmla="*/ 5 w 18"/>
                <a:gd name="T13" fmla="*/ 23 h 23"/>
                <a:gd name="T14" fmla="*/ 0 w 18"/>
                <a:gd name="T15" fmla="*/ 23 h 23"/>
                <a:gd name="T16" fmla="*/ 0 w 18"/>
                <a:gd name="T17" fmla="*/ 23 h 23"/>
                <a:gd name="T18" fmla="*/ 0 w 18"/>
                <a:gd name="T19" fmla="*/ 0 h 23"/>
                <a:gd name="T20" fmla="*/ 0 w 18"/>
                <a:gd name="T21" fmla="*/ 0 h 23"/>
                <a:gd name="T22" fmla="*/ 9 w 18"/>
                <a:gd name="T23" fmla="*/ 0 h 23"/>
                <a:gd name="T24" fmla="*/ 18 w 18"/>
                <a:gd name="T25" fmla="*/ 8 h 23"/>
                <a:gd name="T26" fmla="*/ 14 w 18"/>
                <a:gd name="T27" fmla="*/ 14 h 23"/>
                <a:gd name="T28" fmla="*/ 18 w 18"/>
                <a:gd name="T29" fmla="*/ 23 h 23"/>
                <a:gd name="T30" fmla="*/ 18 w 18"/>
                <a:gd name="T31" fmla="*/ 23 h 23"/>
                <a:gd name="T32" fmla="*/ 12 w 18"/>
                <a:gd name="T33" fmla="*/ 23 h 23"/>
                <a:gd name="T34" fmla="*/ 12 w 18"/>
                <a:gd name="T35" fmla="*/ 8 h 23"/>
                <a:gd name="T36" fmla="*/ 9 w 18"/>
                <a:gd name="T37" fmla="*/ 5 h 23"/>
                <a:gd name="T38" fmla="*/ 6 w 18"/>
                <a:gd name="T39" fmla="*/ 5 h 23"/>
                <a:gd name="T40" fmla="*/ 6 w 18"/>
                <a:gd name="T41" fmla="*/ 5 h 23"/>
                <a:gd name="T42" fmla="*/ 6 w 18"/>
                <a:gd name="T43" fmla="*/ 10 h 23"/>
                <a:gd name="T44" fmla="*/ 6 w 18"/>
                <a:gd name="T45" fmla="*/ 10 h 23"/>
                <a:gd name="T46" fmla="*/ 9 w 18"/>
                <a:gd name="T47" fmla="*/ 10 h 23"/>
                <a:gd name="T48" fmla="*/ 12 w 18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23">
                  <a:moveTo>
                    <a:pt x="12" y="23"/>
                  </a:moveTo>
                  <a:cubicBezTo>
                    <a:pt x="12" y="23"/>
                    <a:pt x="12" y="23"/>
                    <a:pt x="11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6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3749" y="4111"/>
              <a:ext cx="32" cy="41"/>
            </a:xfrm>
            <a:custGeom>
              <a:avLst/>
              <a:gdLst>
                <a:gd name="T0" fmla="*/ 0 w 19"/>
                <a:gd name="T1" fmla="*/ 12 h 24"/>
                <a:gd name="T2" fmla="*/ 1 w 19"/>
                <a:gd name="T3" fmla="*/ 5 h 24"/>
                <a:gd name="T4" fmla="*/ 9 w 19"/>
                <a:gd name="T5" fmla="*/ 0 h 24"/>
                <a:gd name="T6" fmla="*/ 18 w 19"/>
                <a:gd name="T7" fmla="*/ 5 h 24"/>
                <a:gd name="T8" fmla="*/ 18 w 19"/>
                <a:gd name="T9" fmla="*/ 5 h 24"/>
                <a:gd name="T10" fmla="*/ 13 w 19"/>
                <a:gd name="T11" fmla="*/ 7 h 24"/>
                <a:gd name="T12" fmla="*/ 13 w 19"/>
                <a:gd name="T13" fmla="*/ 7 h 24"/>
                <a:gd name="T14" fmla="*/ 9 w 19"/>
                <a:gd name="T15" fmla="*/ 5 h 24"/>
                <a:gd name="T16" fmla="*/ 6 w 19"/>
                <a:gd name="T17" fmla="*/ 7 h 24"/>
                <a:gd name="T18" fmla="*/ 6 w 19"/>
                <a:gd name="T19" fmla="*/ 12 h 24"/>
                <a:gd name="T20" fmla="*/ 6 w 19"/>
                <a:gd name="T21" fmla="*/ 16 h 24"/>
                <a:gd name="T22" fmla="*/ 10 w 19"/>
                <a:gd name="T23" fmla="*/ 18 h 24"/>
                <a:gd name="T24" fmla="*/ 13 w 19"/>
                <a:gd name="T25" fmla="*/ 17 h 24"/>
                <a:gd name="T26" fmla="*/ 13 w 19"/>
                <a:gd name="T27" fmla="*/ 15 h 24"/>
                <a:gd name="T28" fmla="*/ 13 w 19"/>
                <a:gd name="T29" fmla="*/ 15 h 24"/>
                <a:gd name="T30" fmla="*/ 10 w 19"/>
                <a:gd name="T31" fmla="*/ 15 h 24"/>
                <a:gd name="T32" fmla="*/ 10 w 19"/>
                <a:gd name="T33" fmla="*/ 14 h 24"/>
                <a:gd name="T34" fmla="*/ 10 w 19"/>
                <a:gd name="T35" fmla="*/ 11 h 24"/>
                <a:gd name="T36" fmla="*/ 10 w 19"/>
                <a:gd name="T37" fmla="*/ 10 h 24"/>
                <a:gd name="T38" fmla="*/ 18 w 19"/>
                <a:gd name="T39" fmla="*/ 10 h 24"/>
                <a:gd name="T40" fmla="*/ 19 w 19"/>
                <a:gd name="T41" fmla="*/ 11 h 24"/>
                <a:gd name="T42" fmla="*/ 19 w 19"/>
                <a:gd name="T43" fmla="*/ 12 h 24"/>
                <a:gd name="T44" fmla="*/ 18 w 19"/>
                <a:gd name="T45" fmla="*/ 18 h 24"/>
                <a:gd name="T46" fmla="*/ 9 w 19"/>
                <a:gd name="T47" fmla="*/ 24 h 24"/>
                <a:gd name="T48" fmla="*/ 1 w 19"/>
                <a:gd name="T49" fmla="*/ 18 h 24"/>
                <a:gd name="T50" fmla="*/ 0 w 19"/>
                <a:gd name="T5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4">
                  <a:moveTo>
                    <a:pt x="0" y="12"/>
                  </a:moveTo>
                  <a:cubicBezTo>
                    <a:pt x="0" y="9"/>
                    <a:pt x="0" y="7"/>
                    <a:pt x="1" y="5"/>
                  </a:cubicBezTo>
                  <a:cubicBezTo>
                    <a:pt x="2" y="2"/>
                    <a:pt x="5" y="0"/>
                    <a:pt x="9" y="0"/>
                  </a:cubicBezTo>
                  <a:cubicBezTo>
                    <a:pt x="14" y="0"/>
                    <a:pt x="17" y="2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6"/>
                    <a:pt x="11" y="5"/>
                    <a:pt x="9" y="5"/>
                  </a:cubicBezTo>
                  <a:cubicBezTo>
                    <a:pt x="8" y="5"/>
                    <a:pt x="7" y="6"/>
                    <a:pt x="6" y="7"/>
                  </a:cubicBezTo>
                  <a:cubicBezTo>
                    <a:pt x="6" y="8"/>
                    <a:pt x="6" y="9"/>
                    <a:pt x="6" y="12"/>
                  </a:cubicBezTo>
                  <a:cubicBezTo>
                    <a:pt x="6" y="14"/>
                    <a:pt x="6" y="16"/>
                    <a:pt x="6" y="16"/>
                  </a:cubicBezTo>
                  <a:cubicBezTo>
                    <a:pt x="7" y="18"/>
                    <a:pt x="8" y="18"/>
                    <a:pt x="10" y="18"/>
                  </a:cubicBezTo>
                  <a:cubicBezTo>
                    <a:pt x="11" y="18"/>
                    <a:pt x="12" y="18"/>
                    <a:pt x="13" y="17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5"/>
                    <a:pt x="19" y="16"/>
                    <a:pt x="18" y="18"/>
                  </a:cubicBezTo>
                  <a:cubicBezTo>
                    <a:pt x="17" y="22"/>
                    <a:pt x="14" y="24"/>
                    <a:pt x="9" y="24"/>
                  </a:cubicBezTo>
                  <a:cubicBezTo>
                    <a:pt x="5" y="24"/>
                    <a:pt x="2" y="22"/>
                    <a:pt x="1" y="18"/>
                  </a:cubicBezTo>
                  <a:cubicBezTo>
                    <a:pt x="0" y="16"/>
                    <a:pt x="0" y="15"/>
                    <a:pt x="0" y="12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3824" y="4111"/>
              <a:ext cx="31" cy="41"/>
            </a:xfrm>
            <a:custGeom>
              <a:avLst/>
              <a:gdLst>
                <a:gd name="T0" fmla="*/ 0 w 18"/>
                <a:gd name="T1" fmla="*/ 14 h 24"/>
                <a:gd name="T2" fmla="*/ 0 w 18"/>
                <a:gd name="T3" fmla="*/ 0 h 24"/>
                <a:gd name="T4" fmla="*/ 0 w 18"/>
                <a:gd name="T5" fmla="*/ 0 h 24"/>
                <a:gd name="T6" fmla="*/ 5 w 18"/>
                <a:gd name="T7" fmla="*/ 0 h 24"/>
                <a:gd name="T8" fmla="*/ 6 w 18"/>
                <a:gd name="T9" fmla="*/ 0 h 24"/>
                <a:gd name="T10" fmla="*/ 6 w 18"/>
                <a:gd name="T11" fmla="*/ 15 h 24"/>
                <a:gd name="T12" fmla="*/ 9 w 18"/>
                <a:gd name="T13" fmla="*/ 18 h 24"/>
                <a:gd name="T14" fmla="*/ 12 w 18"/>
                <a:gd name="T15" fmla="*/ 15 h 24"/>
                <a:gd name="T16" fmla="*/ 12 w 18"/>
                <a:gd name="T17" fmla="*/ 0 h 24"/>
                <a:gd name="T18" fmla="*/ 12 w 18"/>
                <a:gd name="T19" fmla="*/ 0 h 24"/>
                <a:gd name="T20" fmla="*/ 18 w 18"/>
                <a:gd name="T21" fmla="*/ 0 h 24"/>
                <a:gd name="T22" fmla="*/ 18 w 18"/>
                <a:gd name="T23" fmla="*/ 0 h 24"/>
                <a:gd name="T24" fmla="*/ 18 w 18"/>
                <a:gd name="T25" fmla="*/ 14 h 24"/>
                <a:gd name="T26" fmla="*/ 9 w 18"/>
                <a:gd name="T27" fmla="*/ 24 h 24"/>
                <a:gd name="T28" fmla="*/ 0 w 18"/>
                <a:gd name="T2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4">
                  <a:moveTo>
                    <a:pt x="0" y="1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7" y="18"/>
                    <a:pt x="9" y="18"/>
                  </a:cubicBezTo>
                  <a:cubicBezTo>
                    <a:pt x="11" y="18"/>
                    <a:pt x="12" y="17"/>
                    <a:pt x="12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20"/>
                    <a:pt x="14" y="24"/>
                    <a:pt x="9" y="24"/>
                  </a:cubicBezTo>
                  <a:cubicBezTo>
                    <a:pt x="3" y="24"/>
                    <a:pt x="0" y="20"/>
                    <a:pt x="0" y="14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3872" y="4111"/>
              <a:ext cx="32" cy="40"/>
            </a:xfrm>
            <a:custGeom>
              <a:avLst/>
              <a:gdLst>
                <a:gd name="T0" fmla="*/ 0 w 19"/>
                <a:gd name="T1" fmla="*/ 0 h 23"/>
                <a:gd name="T2" fmla="*/ 1 w 19"/>
                <a:gd name="T3" fmla="*/ 0 h 23"/>
                <a:gd name="T4" fmla="*/ 6 w 19"/>
                <a:gd name="T5" fmla="*/ 0 h 23"/>
                <a:gd name="T6" fmla="*/ 6 w 19"/>
                <a:gd name="T7" fmla="*/ 0 h 23"/>
                <a:gd name="T8" fmla="*/ 13 w 19"/>
                <a:gd name="T9" fmla="*/ 14 h 23"/>
                <a:gd name="T10" fmla="*/ 13 w 19"/>
                <a:gd name="T11" fmla="*/ 14 h 23"/>
                <a:gd name="T12" fmla="*/ 13 w 19"/>
                <a:gd name="T13" fmla="*/ 0 h 23"/>
                <a:gd name="T14" fmla="*/ 14 w 19"/>
                <a:gd name="T15" fmla="*/ 0 h 23"/>
                <a:gd name="T16" fmla="*/ 19 w 19"/>
                <a:gd name="T17" fmla="*/ 0 h 23"/>
                <a:gd name="T18" fmla="*/ 19 w 19"/>
                <a:gd name="T19" fmla="*/ 0 h 23"/>
                <a:gd name="T20" fmla="*/ 19 w 19"/>
                <a:gd name="T21" fmla="*/ 23 h 23"/>
                <a:gd name="T22" fmla="*/ 19 w 19"/>
                <a:gd name="T23" fmla="*/ 23 h 23"/>
                <a:gd name="T24" fmla="*/ 14 w 19"/>
                <a:gd name="T25" fmla="*/ 23 h 23"/>
                <a:gd name="T26" fmla="*/ 13 w 19"/>
                <a:gd name="T27" fmla="*/ 23 h 23"/>
                <a:gd name="T28" fmla="*/ 6 w 19"/>
                <a:gd name="T29" fmla="*/ 10 h 23"/>
                <a:gd name="T30" fmla="*/ 6 w 19"/>
                <a:gd name="T31" fmla="*/ 10 h 23"/>
                <a:gd name="T32" fmla="*/ 6 w 19"/>
                <a:gd name="T33" fmla="*/ 23 h 23"/>
                <a:gd name="T34" fmla="*/ 6 w 19"/>
                <a:gd name="T35" fmla="*/ 23 h 23"/>
                <a:gd name="T36" fmla="*/ 1 w 19"/>
                <a:gd name="T37" fmla="*/ 23 h 23"/>
                <a:gd name="T38" fmla="*/ 0 w 19"/>
                <a:gd name="T39" fmla="*/ 23 h 23"/>
                <a:gd name="T40" fmla="*/ 0 w 19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3921" y="4111"/>
              <a:ext cx="10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5" name="Freeform 39"/>
            <p:cNvSpPr>
              <a:spLocks/>
            </p:cNvSpPr>
            <p:nvPr userDrawn="1"/>
          </p:nvSpPr>
          <p:spPr bwMode="auto">
            <a:xfrm>
              <a:off x="3947" y="4111"/>
              <a:ext cx="36" cy="40"/>
            </a:xfrm>
            <a:custGeom>
              <a:avLst/>
              <a:gdLst>
                <a:gd name="T0" fmla="*/ 8 w 21"/>
                <a:gd name="T1" fmla="*/ 23 h 23"/>
                <a:gd name="T2" fmla="*/ 8 w 21"/>
                <a:gd name="T3" fmla="*/ 23 h 23"/>
                <a:gd name="T4" fmla="*/ 0 w 21"/>
                <a:gd name="T5" fmla="*/ 1 h 23"/>
                <a:gd name="T6" fmla="*/ 1 w 21"/>
                <a:gd name="T7" fmla="*/ 0 h 23"/>
                <a:gd name="T8" fmla="*/ 6 w 21"/>
                <a:gd name="T9" fmla="*/ 0 h 23"/>
                <a:gd name="T10" fmla="*/ 7 w 21"/>
                <a:gd name="T11" fmla="*/ 0 h 23"/>
                <a:gd name="T12" fmla="*/ 11 w 21"/>
                <a:gd name="T13" fmla="*/ 14 h 23"/>
                <a:gd name="T14" fmla="*/ 11 w 21"/>
                <a:gd name="T15" fmla="*/ 14 h 23"/>
                <a:gd name="T16" fmla="*/ 15 w 21"/>
                <a:gd name="T17" fmla="*/ 0 h 23"/>
                <a:gd name="T18" fmla="*/ 15 w 21"/>
                <a:gd name="T19" fmla="*/ 0 h 23"/>
                <a:gd name="T20" fmla="*/ 21 w 21"/>
                <a:gd name="T21" fmla="*/ 0 h 23"/>
                <a:gd name="T22" fmla="*/ 21 w 21"/>
                <a:gd name="T23" fmla="*/ 1 h 23"/>
                <a:gd name="T24" fmla="*/ 14 w 21"/>
                <a:gd name="T25" fmla="*/ 23 h 23"/>
                <a:gd name="T26" fmla="*/ 13 w 21"/>
                <a:gd name="T27" fmla="*/ 23 h 23"/>
                <a:gd name="T28" fmla="*/ 8 w 21"/>
                <a:gd name="T2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23">
                  <a:moveTo>
                    <a:pt x="8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1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6" name="Freeform 40"/>
            <p:cNvSpPr>
              <a:spLocks/>
            </p:cNvSpPr>
            <p:nvPr userDrawn="1"/>
          </p:nvSpPr>
          <p:spPr bwMode="auto">
            <a:xfrm>
              <a:off x="3998" y="4111"/>
              <a:ext cx="27" cy="40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6 w 16"/>
                <a:gd name="T5" fmla="*/ 0 h 23"/>
                <a:gd name="T6" fmla="*/ 16 w 16"/>
                <a:gd name="T7" fmla="*/ 0 h 23"/>
                <a:gd name="T8" fmla="*/ 16 w 16"/>
                <a:gd name="T9" fmla="*/ 5 h 23"/>
                <a:gd name="T10" fmla="*/ 16 w 16"/>
                <a:gd name="T11" fmla="*/ 5 h 23"/>
                <a:gd name="T12" fmla="*/ 6 w 16"/>
                <a:gd name="T13" fmla="*/ 5 h 23"/>
                <a:gd name="T14" fmla="*/ 6 w 16"/>
                <a:gd name="T15" fmla="*/ 5 h 23"/>
                <a:gd name="T16" fmla="*/ 6 w 16"/>
                <a:gd name="T17" fmla="*/ 9 h 23"/>
                <a:gd name="T18" fmla="*/ 6 w 16"/>
                <a:gd name="T19" fmla="*/ 9 h 23"/>
                <a:gd name="T20" fmla="*/ 14 w 16"/>
                <a:gd name="T21" fmla="*/ 9 h 23"/>
                <a:gd name="T22" fmla="*/ 14 w 16"/>
                <a:gd name="T23" fmla="*/ 9 h 23"/>
                <a:gd name="T24" fmla="*/ 14 w 16"/>
                <a:gd name="T25" fmla="*/ 14 h 23"/>
                <a:gd name="T26" fmla="*/ 14 w 16"/>
                <a:gd name="T27" fmla="*/ 14 h 23"/>
                <a:gd name="T28" fmla="*/ 6 w 16"/>
                <a:gd name="T29" fmla="*/ 14 h 23"/>
                <a:gd name="T30" fmla="*/ 6 w 16"/>
                <a:gd name="T31" fmla="*/ 14 h 23"/>
                <a:gd name="T32" fmla="*/ 6 w 16"/>
                <a:gd name="T33" fmla="*/ 18 h 23"/>
                <a:gd name="T34" fmla="*/ 6 w 16"/>
                <a:gd name="T35" fmla="*/ 18 h 23"/>
                <a:gd name="T36" fmla="*/ 16 w 16"/>
                <a:gd name="T37" fmla="*/ 18 h 23"/>
                <a:gd name="T38" fmla="*/ 16 w 16"/>
                <a:gd name="T39" fmla="*/ 19 h 23"/>
                <a:gd name="T40" fmla="*/ 16 w 16"/>
                <a:gd name="T41" fmla="*/ 23 h 23"/>
                <a:gd name="T42" fmla="*/ 16 w 16"/>
                <a:gd name="T43" fmla="*/ 23 h 23"/>
                <a:gd name="T44" fmla="*/ 0 w 16"/>
                <a:gd name="T45" fmla="*/ 23 h 23"/>
                <a:gd name="T46" fmla="*/ 0 w 16"/>
                <a:gd name="T47" fmla="*/ 23 h 23"/>
                <a:gd name="T48" fmla="*/ 0 w 16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7" name="Freeform 41"/>
            <p:cNvSpPr>
              <a:spLocks noEditPoints="1"/>
            </p:cNvSpPr>
            <p:nvPr userDrawn="1"/>
          </p:nvSpPr>
          <p:spPr bwMode="auto">
            <a:xfrm>
              <a:off x="4042" y="4111"/>
              <a:ext cx="33" cy="40"/>
            </a:xfrm>
            <a:custGeom>
              <a:avLst/>
              <a:gdLst>
                <a:gd name="T0" fmla="*/ 12 w 19"/>
                <a:gd name="T1" fmla="*/ 23 h 23"/>
                <a:gd name="T2" fmla="*/ 12 w 19"/>
                <a:gd name="T3" fmla="*/ 23 h 23"/>
                <a:gd name="T4" fmla="*/ 8 w 19"/>
                <a:gd name="T5" fmla="*/ 15 h 23"/>
                <a:gd name="T6" fmla="*/ 6 w 19"/>
                <a:gd name="T7" fmla="*/ 15 h 23"/>
                <a:gd name="T8" fmla="*/ 6 w 19"/>
                <a:gd name="T9" fmla="*/ 15 h 23"/>
                <a:gd name="T10" fmla="*/ 6 w 19"/>
                <a:gd name="T11" fmla="*/ 23 h 23"/>
                <a:gd name="T12" fmla="*/ 6 w 19"/>
                <a:gd name="T13" fmla="*/ 23 h 23"/>
                <a:gd name="T14" fmla="*/ 0 w 19"/>
                <a:gd name="T15" fmla="*/ 23 h 23"/>
                <a:gd name="T16" fmla="*/ 0 w 19"/>
                <a:gd name="T17" fmla="*/ 23 h 23"/>
                <a:gd name="T18" fmla="*/ 0 w 19"/>
                <a:gd name="T19" fmla="*/ 0 h 23"/>
                <a:gd name="T20" fmla="*/ 0 w 19"/>
                <a:gd name="T21" fmla="*/ 0 h 23"/>
                <a:gd name="T22" fmla="*/ 10 w 19"/>
                <a:gd name="T23" fmla="*/ 0 h 23"/>
                <a:gd name="T24" fmla="*/ 18 w 19"/>
                <a:gd name="T25" fmla="*/ 8 h 23"/>
                <a:gd name="T26" fmla="*/ 14 w 19"/>
                <a:gd name="T27" fmla="*/ 14 h 23"/>
                <a:gd name="T28" fmla="*/ 18 w 19"/>
                <a:gd name="T29" fmla="*/ 23 h 23"/>
                <a:gd name="T30" fmla="*/ 18 w 19"/>
                <a:gd name="T31" fmla="*/ 23 h 23"/>
                <a:gd name="T32" fmla="*/ 12 w 19"/>
                <a:gd name="T33" fmla="*/ 23 h 23"/>
                <a:gd name="T34" fmla="*/ 12 w 19"/>
                <a:gd name="T35" fmla="*/ 8 h 23"/>
                <a:gd name="T36" fmla="*/ 9 w 19"/>
                <a:gd name="T37" fmla="*/ 5 h 23"/>
                <a:gd name="T38" fmla="*/ 6 w 19"/>
                <a:gd name="T39" fmla="*/ 5 h 23"/>
                <a:gd name="T40" fmla="*/ 6 w 19"/>
                <a:gd name="T41" fmla="*/ 5 h 23"/>
                <a:gd name="T42" fmla="*/ 6 w 19"/>
                <a:gd name="T43" fmla="*/ 10 h 23"/>
                <a:gd name="T44" fmla="*/ 6 w 19"/>
                <a:gd name="T45" fmla="*/ 10 h 23"/>
                <a:gd name="T46" fmla="*/ 9 w 19"/>
                <a:gd name="T47" fmla="*/ 10 h 23"/>
                <a:gd name="T48" fmla="*/ 12 w 19"/>
                <a:gd name="T4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" h="23">
                  <a:moveTo>
                    <a:pt x="12" y="23"/>
                  </a:moveTo>
                  <a:cubicBezTo>
                    <a:pt x="12" y="23"/>
                    <a:pt x="12" y="23"/>
                    <a:pt x="12" y="2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8" y="3"/>
                    <a:pt x="18" y="8"/>
                  </a:cubicBezTo>
                  <a:cubicBezTo>
                    <a:pt x="18" y="10"/>
                    <a:pt x="17" y="13"/>
                    <a:pt x="14" y="14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9" y="23"/>
                    <a:pt x="18" y="23"/>
                    <a:pt x="18" y="23"/>
                  </a:cubicBezTo>
                  <a:lnTo>
                    <a:pt x="12" y="23"/>
                  </a:lnTo>
                  <a:close/>
                  <a:moveTo>
                    <a:pt x="12" y="8"/>
                  </a:moveTo>
                  <a:cubicBezTo>
                    <a:pt x="12" y="6"/>
                    <a:pt x="11" y="5"/>
                    <a:pt x="9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2" y="9"/>
                    <a:pt x="12" y="8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8" name="Freeform 42"/>
            <p:cNvSpPr>
              <a:spLocks/>
            </p:cNvSpPr>
            <p:nvPr userDrawn="1"/>
          </p:nvSpPr>
          <p:spPr bwMode="auto">
            <a:xfrm>
              <a:off x="4089" y="4111"/>
              <a:ext cx="32" cy="41"/>
            </a:xfrm>
            <a:custGeom>
              <a:avLst/>
              <a:gdLst>
                <a:gd name="T0" fmla="*/ 0 w 19"/>
                <a:gd name="T1" fmla="*/ 20 h 24"/>
                <a:gd name="T2" fmla="*/ 0 w 19"/>
                <a:gd name="T3" fmla="*/ 20 h 24"/>
                <a:gd name="T4" fmla="*/ 3 w 19"/>
                <a:gd name="T5" fmla="*/ 16 h 24"/>
                <a:gd name="T6" fmla="*/ 4 w 19"/>
                <a:gd name="T7" fmla="*/ 16 h 24"/>
                <a:gd name="T8" fmla="*/ 9 w 19"/>
                <a:gd name="T9" fmla="*/ 19 h 24"/>
                <a:gd name="T10" fmla="*/ 13 w 19"/>
                <a:gd name="T11" fmla="*/ 16 h 24"/>
                <a:gd name="T12" fmla="*/ 10 w 19"/>
                <a:gd name="T13" fmla="*/ 14 h 24"/>
                <a:gd name="T14" fmla="*/ 9 w 19"/>
                <a:gd name="T15" fmla="*/ 14 h 24"/>
                <a:gd name="T16" fmla="*/ 1 w 19"/>
                <a:gd name="T17" fmla="*/ 7 h 24"/>
                <a:gd name="T18" fmla="*/ 9 w 19"/>
                <a:gd name="T19" fmla="*/ 0 h 24"/>
                <a:gd name="T20" fmla="*/ 18 w 19"/>
                <a:gd name="T21" fmla="*/ 2 h 24"/>
                <a:gd name="T22" fmla="*/ 18 w 19"/>
                <a:gd name="T23" fmla="*/ 3 h 24"/>
                <a:gd name="T24" fmla="*/ 15 w 19"/>
                <a:gd name="T25" fmla="*/ 7 h 24"/>
                <a:gd name="T26" fmla="*/ 15 w 19"/>
                <a:gd name="T27" fmla="*/ 7 h 24"/>
                <a:gd name="T28" fmla="*/ 10 w 19"/>
                <a:gd name="T29" fmla="*/ 5 h 24"/>
                <a:gd name="T30" fmla="*/ 7 w 19"/>
                <a:gd name="T31" fmla="*/ 7 h 24"/>
                <a:gd name="T32" fmla="*/ 10 w 19"/>
                <a:gd name="T33" fmla="*/ 9 h 24"/>
                <a:gd name="T34" fmla="*/ 11 w 19"/>
                <a:gd name="T35" fmla="*/ 9 h 24"/>
                <a:gd name="T36" fmla="*/ 19 w 19"/>
                <a:gd name="T37" fmla="*/ 16 h 24"/>
                <a:gd name="T38" fmla="*/ 9 w 19"/>
                <a:gd name="T39" fmla="*/ 24 h 24"/>
                <a:gd name="T40" fmla="*/ 0 w 19"/>
                <a:gd name="T41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" h="24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7"/>
                    <a:pt x="7" y="19"/>
                    <a:pt x="9" y="19"/>
                  </a:cubicBezTo>
                  <a:cubicBezTo>
                    <a:pt x="12" y="19"/>
                    <a:pt x="13" y="18"/>
                    <a:pt x="13" y="16"/>
                  </a:cubicBezTo>
                  <a:cubicBezTo>
                    <a:pt x="13" y="15"/>
                    <a:pt x="12" y="15"/>
                    <a:pt x="10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14"/>
                    <a:pt x="1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3" y="6"/>
                    <a:pt x="11" y="5"/>
                    <a:pt x="10" y="5"/>
                  </a:cubicBezTo>
                  <a:cubicBezTo>
                    <a:pt x="8" y="5"/>
                    <a:pt x="7" y="6"/>
                    <a:pt x="7" y="7"/>
                  </a:cubicBezTo>
                  <a:cubicBezTo>
                    <a:pt x="7" y="8"/>
                    <a:pt x="8" y="8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10"/>
                    <a:pt x="19" y="12"/>
                    <a:pt x="19" y="16"/>
                  </a:cubicBezTo>
                  <a:cubicBezTo>
                    <a:pt x="19" y="21"/>
                    <a:pt x="16" y="24"/>
                    <a:pt x="9" y="24"/>
                  </a:cubicBezTo>
                  <a:cubicBezTo>
                    <a:pt x="6" y="24"/>
                    <a:pt x="2" y="22"/>
                    <a:pt x="0" y="20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19" name="Freeform 43"/>
            <p:cNvSpPr>
              <a:spLocks/>
            </p:cNvSpPr>
            <p:nvPr userDrawn="1"/>
          </p:nvSpPr>
          <p:spPr bwMode="auto">
            <a:xfrm>
              <a:off x="4136" y="4111"/>
              <a:ext cx="11" cy="40"/>
            </a:xfrm>
            <a:custGeom>
              <a:avLst/>
              <a:gdLst>
                <a:gd name="T0" fmla="*/ 0 w 6"/>
                <a:gd name="T1" fmla="*/ 0 h 23"/>
                <a:gd name="T2" fmla="*/ 1 w 6"/>
                <a:gd name="T3" fmla="*/ 0 h 23"/>
                <a:gd name="T4" fmla="*/ 6 w 6"/>
                <a:gd name="T5" fmla="*/ 0 h 23"/>
                <a:gd name="T6" fmla="*/ 6 w 6"/>
                <a:gd name="T7" fmla="*/ 0 h 23"/>
                <a:gd name="T8" fmla="*/ 6 w 6"/>
                <a:gd name="T9" fmla="*/ 23 h 23"/>
                <a:gd name="T10" fmla="*/ 6 w 6"/>
                <a:gd name="T11" fmla="*/ 23 h 23"/>
                <a:gd name="T12" fmla="*/ 1 w 6"/>
                <a:gd name="T13" fmla="*/ 23 h 23"/>
                <a:gd name="T14" fmla="*/ 0 w 6"/>
                <a:gd name="T15" fmla="*/ 23 h 23"/>
                <a:gd name="T16" fmla="*/ 0 w 6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0" name="Freeform 44"/>
            <p:cNvSpPr>
              <a:spLocks/>
            </p:cNvSpPr>
            <p:nvPr userDrawn="1"/>
          </p:nvSpPr>
          <p:spPr bwMode="auto">
            <a:xfrm>
              <a:off x="4164" y="4111"/>
              <a:ext cx="31" cy="40"/>
            </a:xfrm>
            <a:custGeom>
              <a:avLst/>
              <a:gdLst>
                <a:gd name="T0" fmla="*/ 6 w 18"/>
                <a:gd name="T1" fmla="*/ 23 h 23"/>
                <a:gd name="T2" fmla="*/ 6 w 18"/>
                <a:gd name="T3" fmla="*/ 23 h 23"/>
                <a:gd name="T4" fmla="*/ 6 w 18"/>
                <a:gd name="T5" fmla="*/ 23 h 23"/>
                <a:gd name="T6" fmla="*/ 6 w 18"/>
                <a:gd name="T7" fmla="*/ 23 h 23"/>
                <a:gd name="T8" fmla="*/ 6 w 18"/>
                <a:gd name="T9" fmla="*/ 23 h 23"/>
                <a:gd name="T10" fmla="*/ 6 w 18"/>
                <a:gd name="T11" fmla="*/ 6 h 23"/>
                <a:gd name="T12" fmla="*/ 6 w 18"/>
                <a:gd name="T13" fmla="*/ 5 h 23"/>
                <a:gd name="T14" fmla="*/ 6 w 18"/>
                <a:gd name="T15" fmla="*/ 5 h 23"/>
                <a:gd name="T16" fmla="*/ 0 w 18"/>
                <a:gd name="T17" fmla="*/ 5 h 23"/>
                <a:gd name="T18" fmla="*/ 0 w 18"/>
                <a:gd name="T19" fmla="*/ 5 h 23"/>
                <a:gd name="T20" fmla="*/ 0 w 18"/>
                <a:gd name="T21" fmla="*/ 5 h 23"/>
                <a:gd name="T22" fmla="*/ 0 w 18"/>
                <a:gd name="T23" fmla="*/ 5 h 23"/>
                <a:gd name="T24" fmla="*/ 0 w 18"/>
                <a:gd name="T25" fmla="*/ 5 h 23"/>
                <a:gd name="T26" fmla="*/ 0 w 18"/>
                <a:gd name="T27" fmla="*/ 5 h 23"/>
                <a:gd name="T28" fmla="*/ 0 w 18"/>
                <a:gd name="T29" fmla="*/ 0 h 23"/>
                <a:gd name="T30" fmla="*/ 0 w 18"/>
                <a:gd name="T31" fmla="*/ 0 h 23"/>
                <a:gd name="T32" fmla="*/ 0 w 18"/>
                <a:gd name="T33" fmla="*/ 0 h 23"/>
                <a:gd name="T34" fmla="*/ 18 w 18"/>
                <a:gd name="T35" fmla="*/ 0 h 23"/>
                <a:gd name="T36" fmla="*/ 18 w 18"/>
                <a:gd name="T37" fmla="*/ 0 h 23"/>
                <a:gd name="T38" fmla="*/ 18 w 18"/>
                <a:gd name="T39" fmla="*/ 0 h 23"/>
                <a:gd name="T40" fmla="*/ 18 w 18"/>
                <a:gd name="T41" fmla="*/ 0 h 23"/>
                <a:gd name="T42" fmla="*/ 18 w 18"/>
                <a:gd name="T43" fmla="*/ 5 h 23"/>
                <a:gd name="T44" fmla="*/ 18 w 18"/>
                <a:gd name="T45" fmla="*/ 5 h 23"/>
                <a:gd name="T46" fmla="*/ 18 w 18"/>
                <a:gd name="T47" fmla="*/ 5 h 23"/>
                <a:gd name="T48" fmla="*/ 18 w 18"/>
                <a:gd name="T49" fmla="*/ 5 h 23"/>
                <a:gd name="T50" fmla="*/ 12 w 18"/>
                <a:gd name="T51" fmla="*/ 5 h 23"/>
                <a:gd name="T52" fmla="*/ 12 w 18"/>
                <a:gd name="T53" fmla="*/ 5 h 23"/>
                <a:gd name="T54" fmla="*/ 12 w 18"/>
                <a:gd name="T55" fmla="*/ 6 h 23"/>
                <a:gd name="T56" fmla="*/ 12 w 18"/>
                <a:gd name="T57" fmla="*/ 6 h 23"/>
                <a:gd name="T58" fmla="*/ 12 w 18"/>
                <a:gd name="T59" fmla="*/ 23 h 23"/>
                <a:gd name="T60" fmla="*/ 12 w 18"/>
                <a:gd name="T61" fmla="*/ 23 h 23"/>
                <a:gd name="T62" fmla="*/ 12 w 18"/>
                <a:gd name="T63" fmla="*/ 23 h 23"/>
                <a:gd name="T64" fmla="*/ 11 w 18"/>
                <a:gd name="T65" fmla="*/ 23 h 23"/>
                <a:gd name="T66" fmla="*/ 6 w 18"/>
                <a:gd name="T6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1" y="23"/>
                    <a:pt x="11" y="23"/>
                  </a:cubicBezTo>
                  <a:lnTo>
                    <a:pt x="6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1" name="Freeform 45"/>
            <p:cNvSpPr>
              <a:spLocks/>
            </p:cNvSpPr>
            <p:nvPr userDrawn="1"/>
          </p:nvSpPr>
          <p:spPr bwMode="auto">
            <a:xfrm>
              <a:off x="4206" y="4111"/>
              <a:ext cx="35" cy="40"/>
            </a:xfrm>
            <a:custGeom>
              <a:avLst/>
              <a:gdLst>
                <a:gd name="T0" fmla="*/ 8 w 20"/>
                <a:gd name="T1" fmla="*/ 23 h 23"/>
                <a:gd name="T2" fmla="*/ 7 w 20"/>
                <a:gd name="T3" fmla="*/ 23 h 23"/>
                <a:gd name="T4" fmla="*/ 7 w 20"/>
                <a:gd name="T5" fmla="*/ 14 h 23"/>
                <a:gd name="T6" fmla="*/ 0 w 20"/>
                <a:gd name="T7" fmla="*/ 1 h 23"/>
                <a:gd name="T8" fmla="*/ 1 w 20"/>
                <a:gd name="T9" fmla="*/ 0 h 23"/>
                <a:gd name="T10" fmla="*/ 6 w 20"/>
                <a:gd name="T11" fmla="*/ 0 h 23"/>
                <a:gd name="T12" fmla="*/ 7 w 20"/>
                <a:gd name="T13" fmla="*/ 0 h 23"/>
                <a:gd name="T14" fmla="*/ 10 w 20"/>
                <a:gd name="T15" fmla="*/ 8 h 23"/>
                <a:gd name="T16" fmla="*/ 11 w 20"/>
                <a:gd name="T17" fmla="*/ 8 h 23"/>
                <a:gd name="T18" fmla="*/ 14 w 20"/>
                <a:gd name="T19" fmla="*/ 0 h 23"/>
                <a:gd name="T20" fmla="*/ 15 w 20"/>
                <a:gd name="T21" fmla="*/ 0 h 23"/>
                <a:gd name="T22" fmla="*/ 20 w 20"/>
                <a:gd name="T23" fmla="*/ 0 h 23"/>
                <a:gd name="T24" fmla="*/ 20 w 20"/>
                <a:gd name="T25" fmla="*/ 1 h 23"/>
                <a:gd name="T26" fmla="*/ 13 w 20"/>
                <a:gd name="T27" fmla="*/ 14 h 23"/>
                <a:gd name="T28" fmla="*/ 13 w 20"/>
                <a:gd name="T29" fmla="*/ 23 h 23"/>
                <a:gd name="T30" fmla="*/ 13 w 20"/>
                <a:gd name="T31" fmla="*/ 23 h 23"/>
                <a:gd name="T32" fmla="*/ 8 w 20"/>
                <a:gd name="T3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3">
                  <a:moveTo>
                    <a:pt x="8" y="23"/>
                  </a:moveTo>
                  <a:cubicBezTo>
                    <a:pt x="8" y="23"/>
                    <a:pt x="7" y="23"/>
                    <a:pt x="7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lnTo>
                    <a:pt x="8" y="23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2" name="Freeform 46"/>
            <p:cNvSpPr>
              <a:spLocks noEditPoints="1"/>
            </p:cNvSpPr>
            <p:nvPr userDrawn="1"/>
          </p:nvSpPr>
          <p:spPr bwMode="auto">
            <a:xfrm>
              <a:off x="3692" y="4194"/>
              <a:ext cx="26" cy="39"/>
            </a:xfrm>
            <a:custGeom>
              <a:avLst/>
              <a:gdLst>
                <a:gd name="T0" fmla="*/ 0 w 15"/>
                <a:gd name="T1" fmla="*/ 0 h 23"/>
                <a:gd name="T2" fmla="*/ 0 w 15"/>
                <a:gd name="T3" fmla="*/ 0 h 23"/>
                <a:gd name="T4" fmla="*/ 7 w 15"/>
                <a:gd name="T5" fmla="*/ 0 h 23"/>
                <a:gd name="T6" fmla="*/ 15 w 15"/>
                <a:gd name="T7" fmla="*/ 5 h 23"/>
                <a:gd name="T8" fmla="*/ 15 w 15"/>
                <a:gd name="T9" fmla="*/ 12 h 23"/>
                <a:gd name="T10" fmla="*/ 15 w 15"/>
                <a:gd name="T11" fmla="*/ 19 h 23"/>
                <a:gd name="T12" fmla="*/ 7 w 15"/>
                <a:gd name="T13" fmla="*/ 23 h 23"/>
                <a:gd name="T14" fmla="*/ 0 w 15"/>
                <a:gd name="T15" fmla="*/ 23 h 23"/>
                <a:gd name="T16" fmla="*/ 0 w 15"/>
                <a:gd name="T17" fmla="*/ 23 h 23"/>
                <a:gd name="T18" fmla="*/ 0 w 15"/>
                <a:gd name="T19" fmla="*/ 0 h 23"/>
                <a:gd name="T20" fmla="*/ 2 w 15"/>
                <a:gd name="T21" fmla="*/ 21 h 23"/>
                <a:gd name="T22" fmla="*/ 7 w 15"/>
                <a:gd name="T23" fmla="*/ 21 h 23"/>
                <a:gd name="T24" fmla="*/ 13 w 15"/>
                <a:gd name="T25" fmla="*/ 18 h 23"/>
                <a:gd name="T26" fmla="*/ 14 w 15"/>
                <a:gd name="T27" fmla="*/ 12 h 23"/>
                <a:gd name="T28" fmla="*/ 13 w 15"/>
                <a:gd name="T29" fmla="*/ 5 h 23"/>
                <a:gd name="T30" fmla="*/ 7 w 15"/>
                <a:gd name="T31" fmla="*/ 2 h 23"/>
                <a:gd name="T32" fmla="*/ 2 w 15"/>
                <a:gd name="T33" fmla="*/ 2 h 23"/>
                <a:gd name="T34" fmla="*/ 2 w 15"/>
                <a:gd name="T35" fmla="*/ 2 h 23"/>
                <a:gd name="T36" fmla="*/ 2 w 15"/>
                <a:gd name="T37" fmla="*/ 21 h 23"/>
                <a:gd name="T38" fmla="*/ 2 w 15"/>
                <a:gd name="T3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2"/>
                    <a:pt x="15" y="5"/>
                  </a:cubicBezTo>
                  <a:cubicBezTo>
                    <a:pt x="15" y="6"/>
                    <a:pt x="15" y="8"/>
                    <a:pt x="15" y="12"/>
                  </a:cubicBezTo>
                  <a:cubicBezTo>
                    <a:pt x="15" y="16"/>
                    <a:pt x="15" y="17"/>
                    <a:pt x="15" y="19"/>
                  </a:cubicBezTo>
                  <a:cubicBezTo>
                    <a:pt x="14" y="22"/>
                    <a:pt x="11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  <a:moveTo>
                    <a:pt x="2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10" y="21"/>
                    <a:pt x="12" y="20"/>
                    <a:pt x="13" y="18"/>
                  </a:cubicBezTo>
                  <a:cubicBezTo>
                    <a:pt x="13" y="17"/>
                    <a:pt x="14" y="16"/>
                    <a:pt x="14" y="12"/>
                  </a:cubicBezTo>
                  <a:cubicBezTo>
                    <a:pt x="14" y="8"/>
                    <a:pt x="13" y="7"/>
                    <a:pt x="13" y="5"/>
                  </a:cubicBezTo>
                  <a:cubicBezTo>
                    <a:pt x="12" y="3"/>
                    <a:pt x="10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3" name="Freeform 47"/>
            <p:cNvSpPr>
              <a:spLocks/>
            </p:cNvSpPr>
            <p:nvPr userDrawn="1"/>
          </p:nvSpPr>
          <p:spPr bwMode="auto">
            <a:xfrm>
              <a:off x="3740" y="4194"/>
              <a:ext cx="24" cy="39"/>
            </a:xfrm>
            <a:custGeom>
              <a:avLst/>
              <a:gdLst>
                <a:gd name="T0" fmla="*/ 0 w 14"/>
                <a:gd name="T1" fmla="*/ 0 h 23"/>
                <a:gd name="T2" fmla="*/ 0 w 14"/>
                <a:gd name="T3" fmla="*/ 0 h 23"/>
                <a:gd name="T4" fmla="*/ 13 w 14"/>
                <a:gd name="T5" fmla="*/ 0 h 23"/>
                <a:gd name="T6" fmla="*/ 14 w 14"/>
                <a:gd name="T7" fmla="*/ 0 h 23"/>
                <a:gd name="T8" fmla="*/ 14 w 14"/>
                <a:gd name="T9" fmla="*/ 2 h 23"/>
                <a:gd name="T10" fmla="*/ 13 w 14"/>
                <a:gd name="T11" fmla="*/ 2 h 23"/>
                <a:gd name="T12" fmla="*/ 2 w 14"/>
                <a:gd name="T13" fmla="*/ 2 h 23"/>
                <a:gd name="T14" fmla="*/ 2 w 14"/>
                <a:gd name="T15" fmla="*/ 2 h 23"/>
                <a:gd name="T16" fmla="*/ 2 w 14"/>
                <a:gd name="T17" fmla="*/ 10 h 23"/>
                <a:gd name="T18" fmla="*/ 2 w 14"/>
                <a:gd name="T19" fmla="*/ 11 h 23"/>
                <a:gd name="T20" fmla="*/ 12 w 14"/>
                <a:gd name="T21" fmla="*/ 11 h 23"/>
                <a:gd name="T22" fmla="*/ 12 w 14"/>
                <a:gd name="T23" fmla="*/ 11 h 23"/>
                <a:gd name="T24" fmla="*/ 12 w 14"/>
                <a:gd name="T25" fmla="*/ 12 h 23"/>
                <a:gd name="T26" fmla="*/ 12 w 14"/>
                <a:gd name="T27" fmla="*/ 12 h 23"/>
                <a:gd name="T28" fmla="*/ 2 w 14"/>
                <a:gd name="T29" fmla="*/ 12 h 23"/>
                <a:gd name="T30" fmla="*/ 2 w 14"/>
                <a:gd name="T31" fmla="*/ 13 h 23"/>
                <a:gd name="T32" fmla="*/ 2 w 14"/>
                <a:gd name="T33" fmla="*/ 21 h 23"/>
                <a:gd name="T34" fmla="*/ 2 w 14"/>
                <a:gd name="T35" fmla="*/ 21 h 23"/>
                <a:gd name="T36" fmla="*/ 13 w 14"/>
                <a:gd name="T37" fmla="*/ 21 h 23"/>
                <a:gd name="T38" fmla="*/ 14 w 14"/>
                <a:gd name="T39" fmla="*/ 22 h 23"/>
                <a:gd name="T40" fmla="*/ 14 w 14"/>
                <a:gd name="T41" fmla="*/ 23 h 23"/>
                <a:gd name="T42" fmla="*/ 13 w 14"/>
                <a:gd name="T43" fmla="*/ 23 h 23"/>
                <a:gd name="T44" fmla="*/ 0 w 14"/>
                <a:gd name="T45" fmla="*/ 23 h 23"/>
                <a:gd name="T46" fmla="*/ 0 w 14"/>
                <a:gd name="T47" fmla="*/ 23 h 23"/>
                <a:gd name="T48" fmla="*/ 0 w 14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4" name="Freeform 48"/>
            <p:cNvSpPr>
              <a:spLocks/>
            </p:cNvSpPr>
            <p:nvPr userDrawn="1"/>
          </p:nvSpPr>
          <p:spPr bwMode="auto">
            <a:xfrm>
              <a:off x="37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1 w 16"/>
                <a:gd name="T3" fmla="*/ 0 h 23"/>
                <a:gd name="T4" fmla="*/ 2 w 16"/>
                <a:gd name="T5" fmla="*/ 0 h 23"/>
                <a:gd name="T6" fmla="*/ 3 w 16"/>
                <a:gd name="T7" fmla="*/ 0 h 23"/>
                <a:gd name="T8" fmla="*/ 14 w 16"/>
                <a:gd name="T9" fmla="*/ 20 h 23"/>
                <a:gd name="T10" fmla="*/ 14 w 16"/>
                <a:gd name="T11" fmla="*/ 20 h 23"/>
                <a:gd name="T12" fmla="*/ 14 w 16"/>
                <a:gd name="T13" fmla="*/ 0 h 23"/>
                <a:gd name="T14" fmla="*/ 15 w 16"/>
                <a:gd name="T15" fmla="*/ 0 h 23"/>
                <a:gd name="T16" fmla="*/ 16 w 16"/>
                <a:gd name="T17" fmla="*/ 0 h 23"/>
                <a:gd name="T18" fmla="*/ 16 w 16"/>
                <a:gd name="T19" fmla="*/ 0 h 23"/>
                <a:gd name="T20" fmla="*/ 16 w 16"/>
                <a:gd name="T21" fmla="*/ 23 h 23"/>
                <a:gd name="T22" fmla="*/ 16 w 16"/>
                <a:gd name="T23" fmla="*/ 23 h 23"/>
                <a:gd name="T24" fmla="*/ 15 w 16"/>
                <a:gd name="T25" fmla="*/ 23 h 23"/>
                <a:gd name="T26" fmla="*/ 14 w 16"/>
                <a:gd name="T27" fmla="*/ 23 h 23"/>
                <a:gd name="T28" fmla="*/ 3 w 16"/>
                <a:gd name="T29" fmla="*/ 4 h 23"/>
                <a:gd name="T30" fmla="*/ 2 w 16"/>
                <a:gd name="T31" fmla="*/ 4 h 23"/>
                <a:gd name="T32" fmla="*/ 2 w 16"/>
                <a:gd name="T33" fmla="*/ 23 h 23"/>
                <a:gd name="T34" fmla="*/ 2 w 16"/>
                <a:gd name="T35" fmla="*/ 23 h 23"/>
                <a:gd name="T36" fmla="*/ 1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5" name="Freeform 49"/>
            <p:cNvSpPr>
              <a:spLocks/>
            </p:cNvSpPr>
            <p:nvPr userDrawn="1"/>
          </p:nvSpPr>
          <p:spPr bwMode="auto">
            <a:xfrm>
              <a:off x="3832" y="4194"/>
              <a:ext cx="35" cy="39"/>
            </a:xfrm>
            <a:custGeom>
              <a:avLst/>
              <a:gdLst>
                <a:gd name="T0" fmla="*/ 0 w 20"/>
                <a:gd name="T1" fmla="*/ 0 h 23"/>
                <a:gd name="T2" fmla="*/ 1 w 20"/>
                <a:gd name="T3" fmla="*/ 0 h 23"/>
                <a:gd name="T4" fmla="*/ 2 w 20"/>
                <a:gd name="T5" fmla="*/ 0 h 23"/>
                <a:gd name="T6" fmla="*/ 3 w 20"/>
                <a:gd name="T7" fmla="*/ 0 h 23"/>
                <a:gd name="T8" fmla="*/ 10 w 20"/>
                <a:gd name="T9" fmla="*/ 17 h 23"/>
                <a:gd name="T10" fmla="*/ 10 w 20"/>
                <a:gd name="T11" fmla="*/ 17 h 23"/>
                <a:gd name="T12" fmla="*/ 18 w 20"/>
                <a:gd name="T13" fmla="*/ 0 h 23"/>
                <a:gd name="T14" fmla="*/ 18 w 20"/>
                <a:gd name="T15" fmla="*/ 0 h 23"/>
                <a:gd name="T16" fmla="*/ 19 w 20"/>
                <a:gd name="T17" fmla="*/ 0 h 23"/>
                <a:gd name="T18" fmla="*/ 20 w 20"/>
                <a:gd name="T19" fmla="*/ 0 h 23"/>
                <a:gd name="T20" fmla="*/ 20 w 20"/>
                <a:gd name="T21" fmla="*/ 23 h 23"/>
                <a:gd name="T22" fmla="*/ 19 w 20"/>
                <a:gd name="T23" fmla="*/ 23 h 23"/>
                <a:gd name="T24" fmla="*/ 18 w 20"/>
                <a:gd name="T25" fmla="*/ 23 h 23"/>
                <a:gd name="T26" fmla="*/ 18 w 20"/>
                <a:gd name="T27" fmla="*/ 23 h 23"/>
                <a:gd name="T28" fmla="*/ 18 w 20"/>
                <a:gd name="T29" fmla="*/ 5 h 23"/>
                <a:gd name="T30" fmla="*/ 18 w 20"/>
                <a:gd name="T31" fmla="*/ 5 h 23"/>
                <a:gd name="T32" fmla="*/ 11 w 20"/>
                <a:gd name="T33" fmla="*/ 20 h 23"/>
                <a:gd name="T34" fmla="*/ 10 w 20"/>
                <a:gd name="T35" fmla="*/ 20 h 23"/>
                <a:gd name="T36" fmla="*/ 10 w 20"/>
                <a:gd name="T37" fmla="*/ 20 h 23"/>
                <a:gd name="T38" fmla="*/ 9 w 20"/>
                <a:gd name="T39" fmla="*/ 20 h 23"/>
                <a:gd name="T40" fmla="*/ 2 w 20"/>
                <a:gd name="T41" fmla="*/ 5 h 23"/>
                <a:gd name="T42" fmla="*/ 2 w 20"/>
                <a:gd name="T43" fmla="*/ 5 h 23"/>
                <a:gd name="T44" fmla="*/ 2 w 20"/>
                <a:gd name="T45" fmla="*/ 23 h 23"/>
                <a:gd name="T46" fmla="*/ 2 w 20"/>
                <a:gd name="T47" fmla="*/ 23 h 23"/>
                <a:gd name="T48" fmla="*/ 1 w 20"/>
                <a:gd name="T49" fmla="*/ 23 h 23"/>
                <a:gd name="T50" fmla="*/ 0 w 20"/>
                <a:gd name="T51" fmla="*/ 23 h 23"/>
                <a:gd name="T52" fmla="*/ 0 w 20"/>
                <a:gd name="T5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19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6" name="Freeform 50"/>
            <p:cNvSpPr>
              <a:spLocks noEditPoints="1"/>
            </p:cNvSpPr>
            <p:nvPr userDrawn="1"/>
          </p:nvSpPr>
          <p:spPr bwMode="auto">
            <a:xfrm>
              <a:off x="3885" y="4194"/>
              <a:ext cx="31" cy="39"/>
            </a:xfrm>
            <a:custGeom>
              <a:avLst/>
              <a:gdLst>
                <a:gd name="T0" fmla="*/ 8 w 18"/>
                <a:gd name="T1" fmla="*/ 0 h 23"/>
                <a:gd name="T2" fmla="*/ 8 w 18"/>
                <a:gd name="T3" fmla="*/ 0 h 23"/>
                <a:gd name="T4" fmla="*/ 9 w 18"/>
                <a:gd name="T5" fmla="*/ 0 h 23"/>
                <a:gd name="T6" fmla="*/ 10 w 18"/>
                <a:gd name="T7" fmla="*/ 0 h 23"/>
                <a:gd name="T8" fmla="*/ 18 w 18"/>
                <a:gd name="T9" fmla="*/ 23 h 23"/>
                <a:gd name="T10" fmla="*/ 18 w 18"/>
                <a:gd name="T11" fmla="*/ 23 h 23"/>
                <a:gd name="T12" fmla="*/ 16 w 18"/>
                <a:gd name="T13" fmla="*/ 23 h 23"/>
                <a:gd name="T14" fmla="*/ 16 w 18"/>
                <a:gd name="T15" fmla="*/ 23 h 23"/>
                <a:gd name="T16" fmla="*/ 14 w 18"/>
                <a:gd name="T17" fmla="*/ 17 h 23"/>
                <a:gd name="T18" fmla="*/ 4 w 18"/>
                <a:gd name="T19" fmla="*/ 17 h 23"/>
                <a:gd name="T20" fmla="*/ 2 w 18"/>
                <a:gd name="T21" fmla="*/ 23 h 23"/>
                <a:gd name="T22" fmla="*/ 1 w 18"/>
                <a:gd name="T23" fmla="*/ 23 h 23"/>
                <a:gd name="T24" fmla="*/ 0 w 18"/>
                <a:gd name="T25" fmla="*/ 23 h 23"/>
                <a:gd name="T26" fmla="*/ 0 w 18"/>
                <a:gd name="T27" fmla="*/ 23 h 23"/>
                <a:gd name="T28" fmla="*/ 8 w 18"/>
                <a:gd name="T29" fmla="*/ 0 h 23"/>
                <a:gd name="T30" fmla="*/ 13 w 18"/>
                <a:gd name="T31" fmla="*/ 15 h 23"/>
                <a:gd name="T32" fmla="*/ 9 w 18"/>
                <a:gd name="T33" fmla="*/ 3 h 23"/>
                <a:gd name="T34" fmla="*/ 9 w 18"/>
                <a:gd name="T35" fmla="*/ 3 h 23"/>
                <a:gd name="T36" fmla="*/ 4 w 18"/>
                <a:gd name="T37" fmla="*/ 15 h 23"/>
                <a:gd name="T38" fmla="*/ 13 w 18"/>
                <a:gd name="T3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8" y="0"/>
                  </a:lnTo>
                  <a:close/>
                  <a:moveTo>
                    <a:pt x="13" y="15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15"/>
                    <a:pt x="4" y="15"/>
                    <a:pt x="4" y="15"/>
                  </a:cubicBezTo>
                  <a:lnTo>
                    <a:pt x="13" y="15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7" name="Freeform 51"/>
            <p:cNvSpPr>
              <a:spLocks noEditPoints="1"/>
            </p:cNvSpPr>
            <p:nvPr userDrawn="1"/>
          </p:nvSpPr>
          <p:spPr bwMode="auto">
            <a:xfrm>
              <a:off x="3935" y="4194"/>
              <a:ext cx="27" cy="39"/>
            </a:xfrm>
            <a:custGeom>
              <a:avLst/>
              <a:gdLst>
                <a:gd name="T0" fmla="*/ 14 w 16"/>
                <a:gd name="T1" fmla="*/ 23 h 23"/>
                <a:gd name="T2" fmla="*/ 13 w 16"/>
                <a:gd name="T3" fmla="*/ 23 h 23"/>
                <a:gd name="T4" fmla="*/ 8 w 16"/>
                <a:gd name="T5" fmla="*/ 13 h 23"/>
                <a:gd name="T6" fmla="*/ 8 w 16"/>
                <a:gd name="T7" fmla="*/ 13 h 23"/>
                <a:gd name="T8" fmla="*/ 2 w 16"/>
                <a:gd name="T9" fmla="*/ 13 h 23"/>
                <a:gd name="T10" fmla="*/ 2 w 16"/>
                <a:gd name="T11" fmla="*/ 13 h 23"/>
                <a:gd name="T12" fmla="*/ 2 w 16"/>
                <a:gd name="T13" fmla="*/ 23 h 23"/>
                <a:gd name="T14" fmla="*/ 2 w 16"/>
                <a:gd name="T15" fmla="*/ 23 h 23"/>
                <a:gd name="T16" fmla="*/ 0 w 16"/>
                <a:gd name="T17" fmla="*/ 23 h 23"/>
                <a:gd name="T18" fmla="*/ 0 w 16"/>
                <a:gd name="T19" fmla="*/ 23 h 23"/>
                <a:gd name="T20" fmla="*/ 0 w 16"/>
                <a:gd name="T21" fmla="*/ 0 h 23"/>
                <a:gd name="T22" fmla="*/ 0 w 16"/>
                <a:gd name="T23" fmla="*/ 0 h 23"/>
                <a:gd name="T24" fmla="*/ 8 w 16"/>
                <a:gd name="T25" fmla="*/ 0 h 23"/>
                <a:gd name="T26" fmla="*/ 15 w 16"/>
                <a:gd name="T27" fmla="*/ 7 h 23"/>
                <a:gd name="T28" fmla="*/ 10 w 16"/>
                <a:gd name="T29" fmla="*/ 13 h 23"/>
                <a:gd name="T30" fmla="*/ 15 w 16"/>
                <a:gd name="T31" fmla="*/ 23 h 23"/>
                <a:gd name="T32" fmla="*/ 15 w 16"/>
                <a:gd name="T33" fmla="*/ 23 h 23"/>
                <a:gd name="T34" fmla="*/ 14 w 16"/>
                <a:gd name="T35" fmla="*/ 23 h 23"/>
                <a:gd name="T36" fmla="*/ 13 w 16"/>
                <a:gd name="T37" fmla="*/ 7 h 23"/>
                <a:gd name="T38" fmla="*/ 8 w 16"/>
                <a:gd name="T39" fmla="*/ 2 h 23"/>
                <a:gd name="T40" fmla="*/ 2 w 16"/>
                <a:gd name="T41" fmla="*/ 2 h 23"/>
                <a:gd name="T42" fmla="*/ 2 w 16"/>
                <a:gd name="T43" fmla="*/ 2 h 23"/>
                <a:gd name="T44" fmla="*/ 2 w 16"/>
                <a:gd name="T45" fmla="*/ 11 h 23"/>
                <a:gd name="T46" fmla="*/ 2 w 16"/>
                <a:gd name="T47" fmla="*/ 11 h 23"/>
                <a:gd name="T48" fmla="*/ 8 w 16"/>
                <a:gd name="T49" fmla="*/ 11 h 23"/>
                <a:gd name="T50" fmla="*/ 13 w 16"/>
                <a:gd name="T51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" h="23">
                  <a:moveTo>
                    <a:pt x="14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10"/>
                    <a:pt x="13" y="12"/>
                    <a:pt x="10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5" y="23"/>
                    <a:pt x="15" y="23"/>
                  </a:cubicBezTo>
                  <a:lnTo>
                    <a:pt x="14" y="23"/>
                  </a:lnTo>
                  <a:close/>
                  <a:moveTo>
                    <a:pt x="13" y="7"/>
                  </a:moveTo>
                  <a:cubicBezTo>
                    <a:pt x="13" y="4"/>
                    <a:pt x="11" y="2"/>
                    <a:pt x="8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1"/>
                    <a:pt x="13" y="9"/>
                    <a:pt x="13" y="7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8" name="Freeform 52"/>
            <p:cNvSpPr>
              <a:spLocks/>
            </p:cNvSpPr>
            <p:nvPr userDrawn="1"/>
          </p:nvSpPr>
          <p:spPr bwMode="auto">
            <a:xfrm>
              <a:off x="3983" y="4194"/>
              <a:ext cx="27" cy="39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0 h 23"/>
                <a:gd name="T4" fmla="*/ 1 w 16"/>
                <a:gd name="T5" fmla="*/ 0 h 23"/>
                <a:gd name="T6" fmla="*/ 2 w 16"/>
                <a:gd name="T7" fmla="*/ 0 h 23"/>
                <a:gd name="T8" fmla="*/ 2 w 16"/>
                <a:gd name="T9" fmla="*/ 14 h 23"/>
                <a:gd name="T10" fmla="*/ 13 w 16"/>
                <a:gd name="T11" fmla="*/ 0 h 23"/>
                <a:gd name="T12" fmla="*/ 13 w 16"/>
                <a:gd name="T13" fmla="*/ 0 h 23"/>
                <a:gd name="T14" fmla="*/ 15 w 16"/>
                <a:gd name="T15" fmla="*/ 0 h 23"/>
                <a:gd name="T16" fmla="*/ 15 w 16"/>
                <a:gd name="T17" fmla="*/ 1 h 23"/>
                <a:gd name="T18" fmla="*/ 8 w 16"/>
                <a:gd name="T19" fmla="*/ 9 h 23"/>
                <a:gd name="T20" fmla="*/ 15 w 16"/>
                <a:gd name="T21" fmla="*/ 23 h 23"/>
                <a:gd name="T22" fmla="*/ 15 w 16"/>
                <a:gd name="T23" fmla="*/ 23 h 23"/>
                <a:gd name="T24" fmla="*/ 14 w 16"/>
                <a:gd name="T25" fmla="*/ 23 h 23"/>
                <a:gd name="T26" fmla="*/ 13 w 16"/>
                <a:gd name="T27" fmla="*/ 23 h 23"/>
                <a:gd name="T28" fmla="*/ 6 w 16"/>
                <a:gd name="T29" fmla="*/ 11 h 23"/>
                <a:gd name="T30" fmla="*/ 2 w 16"/>
                <a:gd name="T31" fmla="*/ 16 h 23"/>
                <a:gd name="T32" fmla="*/ 2 w 16"/>
                <a:gd name="T33" fmla="*/ 23 h 23"/>
                <a:gd name="T34" fmla="*/ 1 w 16"/>
                <a:gd name="T35" fmla="*/ 23 h 23"/>
                <a:gd name="T36" fmla="*/ 0 w 16"/>
                <a:gd name="T37" fmla="*/ 23 h 23"/>
                <a:gd name="T38" fmla="*/ 0 w 16"/>
                <a:gd name="T39" fmla="*/ 23 h 23"/>
                <a:gd name="T40" fmla="*/ 0 w 16"/>
                <a:gd name="T4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3" y="23"/>
                    <a:pt x="13" y="2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29" name="Freeform 53"/>
            <p:cNvSpPr>
              <a:spLocks/>
            </p:cNvSpPr>
            <p:nvPr userDrawn="1"/>
          </p:nvSpPr>
          <p:spPr bwMode="auto">
            <a:xfrm>
              <a:off x="3832" y="3731"/>
              <a:ext cx="132" cy="259"/>
            </a:xfrm>
            <a:custGeom>
              <a:avLst/>
              <a:gdLst>
                <a:gd name="T0" fmla="*/ 77 w 77"/>
                <a:gd name="T1" fmla="*/ 123 h 151"/>
                <a:gd name="T2" fmla="*/ 61 w 77"/>
                <a:gd name="T3" fmla="*/ 115 h 151"/>
                <a:gd name="T4" fmla="*/ 46 w 77"/>
                <a:gd name="T5" fmla="*/ 52 h 151"/>
                <a:gd name="T6" fmla="*/ 54 w 77"/>
                <a:gd name="T7" fmla="*/ 0 h 151"/>
                <a:gd name="T8" fmla="*/ 53 w 77"/>
                <a:gd name="T9" fmla="*/ 0 h 151"/>
                <a:gd name="T10" fmla="*/ 30 w 77"/>
                <a:gd name="T11" fmla="*/ 57 h 151"/>
                <a:gd name="T12" fmla="*/ 45 w 77"/>
                <a:gd name="T13" fmla="*/ 151 h 151"/>
                <a:gd name="T14" fmla="*/ 77 w 77"/>
                <a:gd name="T15" fmla="*/ 12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151">
                  <a:moveTo>
                    <a:pt x="77" y="123"/>
                  </a:moveTo>
                  <a:cubicBezTo>
                    <a:pt x="73" y="121"/>
                    <a:pt x="68" y="119"/>
                    <a:pt x="61" y="115"/>
                  </a:cubicBezTo>
                  <a:cubicBezTo>
                    <a:pt x="40" y="103"/>
                    <a:pt x="34" y="84"/>
                    <a:pt x="46" y="52"/>
                  </a:cubicBezTo>
                  <a:cubicBezTo>
                    <a:pt x="52" y="33"/>
                    <a:pt x="56" y="17"/>
                    <a:pt x="54" y="0"/>
                  </a:cubicBezTo>
                  <a:cubicBezTo>
                    <a:pt x="54" y="0"/>
                    <a:pt x="53" y="0"/>
                    <a:pt x="53" y="0"/>
                  </a:cubicBezTo>
                  <a:cubicBezTo>
                    <a:pt x="52" y="21"/>
                    <a:pt x="44" y="34"/>
                    <a:pt x="30" y="57"/>
                  </a:cubicBezTo>
                  <a:cubicBezTo>
                    <a:pt x="0" y="105"/>
                    <a:pt x="31" y="140"/>
                    <a:pt x="45" y="151"/>
                  </a:cubicBezTo>
                  <a:cubicBezTo>
                    <a:pt x="58" y="144"/>
                    <a:pt x="69" y="135"/>
                    <a:pt x="77" y="123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0" name="Freeform 54"/>
            <p:cNvSpPr>
              <a:spLocks/>
            </p:cNvSpPr>
            <p:nvPr userDrawn="1"/>
          </p:nvSpPr>
          <p:spPr bwMode="auto">
            <a:xfrm>
              <a:off x="3755" y="3724"/>
              <a:ext cx="159" cy="281"/>
            </a:xfrm>
            <a:custGeom>
              <a:avLst/>
              <a:gdLst>
                <a:gd name="T0" fmla="*/ 61 w 93"/>
                <a:gd name="T1" fmla="*/ 59 h 164"/>
                <a:gd name="T2" fmla="*/ 93 w 93"/>
                <a:gd name="T3" fmla="*/ 1 h 164"/>
                <a:gd name="T4" fmla="*/ 93 w 93"/>
                <a:gd name="T5" fmla="*/ 0 h 164"/>
                <a:gd name="T6" fmla="*/ 39 w 93"/>
                <a:gd name="T7" fmla="*/ 58 h 164"/>
                <a:gd name="T8" fmla="*/ 12 w 93"/>
                <a:gd name="T9" fmla="*/ 154 h 164"/>
                <a:gd name="T10" fmla="*/ 51 w 93"/>
                <a:gd name="T11" fmla="*/ 164 h 164"/>
                <a:gd name="T12" fmla="*/ 60 w 93"/>
                <a:gd name="T13" fmla="*/ 163 h 164"/>
                <a:gd name="T14" fmla="*/ 61 w 93"/>
                <a:gd name="T15" fmla="*/ 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164">
                  <a:moveTo>
                    <a:pt x="61" y="59"/>
                  </a:moveTo>
                  <a:cubicBezTo>
                    <a:pt x="84" y="32"/>
                    <a:pt x="92" y="19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87" y="23"/>
                    <a:pt x="74" y="34"/>
                    <a:pt x="39" y="58"/>
                  </a:cubicBezTo>
                  <a:cubicBezTo>
                    <a:pt x="0" y="83"/>
                    <a:pt x="2" y="127"/>
                    <a:pt x="12" y="154"/>
                  </a:cubicBezTo>
                  <a:cubicBezTo>
                    <a:pt x="24" y="160"/>
                    <a:pt x="37" y="164"/>
                    <a:pt x="51" y="164"/>
                  </a:cubicBezTo>
                  <a:cubicBezTo>
                    <a:pt x="54" y="164"/>
                    <a:pt x="57" y="164"/>
                    <a:pt x="60" y="163"/>
                  </a:cubicBezTo>
                  <a:cubicBezTo>
                    <a:pt x="33" y="122"/>
                    <a:pt x="35" y="90"/>
                    <a:pt x="61" y="59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  <p:sp>
          <p:nvSpPr>
            <p:cNvPr id="131" name="Freeform 55"/>
            <p:cNvSpPr>
              <a:spLocks/>
            </p:cNvSpPr>
            <p:nvPr userDrawn="1"/>
          </p:nvSpPr>
          <p:spPr bwMode="auto">
            <a:xfrm>
              <a:off x="3694" y="3721"/>
              <a:ext cx="212" cy="228"/>
            </a:xfrm>
            <a:custGeom>
              <a:avLst/>
              <a:gdLst>
                <a:gd name="T0" fmla="*/ 83 w 124"/>
                <a:gd name="T1" fmla="*/ 41 h 133"/>
                <a:gd name="T2" fmla="*/ 124 w 124"/>
                <a:gd name="T3" fmla="*/ 0 h 133"/>
                <a:gd name="T4" fmla="*/ 124 w 124"/>
                <a:gd name="T5" fmla="*/ 0 h 133"/>
                <a:gd name="T6" fmla="*/ 52 w 124"/>
                <a:gd name="T7" fmla="*/ 32 h 133"/>
                <a:gd name="T8" fmla="*/ 2 w 124"/>
                <a:gd name="T9" fmla="*/ 64 h 133"/>
                <a:gd name="T10" fmla="*/ 0 w 124"/>
                <a:gd name="T11" fmla="*/ 79 h 133"/>
                <a:gd name="T12" fmla="*/ 20 w 124"/>
                <a:gd name="T13" fmla="*/ 133 h 133"/>
                <a:gd name="T14" fmla="*/ 83 w 124"/>
                <a:gd name="T15" fmla="*/ 4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33">
                  <a:moveTo>
                    <a:pt x="83" y="41"/>
                  </a:moveTo>
                  <a:cubicBezTo>
                    <a:pt x="109" y="30"/>
                    <a:pt x="121" y="13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2" y="23"/>
                    <a:pt x="90" y="27"/>
                    <a:pt x="52" y="32"/>
                  </a:cubicBezTo>
                  <a:cubicBezTo>
                    <a:pt x="30" y="35"/>
                    <a:pt x="12" y="48"/>
                    <a:pt x="2" y="64"/>
                  </a:cubicBezTo>
                  <a:cubicBezTo>
                    <a:pt x="1" y="69"/>
                    <a:pt x="0" y="74"/>
                    <a:pt x="0" y="79"/>
                  </a:cubicBezTo>
                  <a:cubicBezTo>
                    <a:pt x="0" y="99"/>
                    <a:pt x="8" y="118"/>
                    <a:pt x="20" y="133"/>
                  </a:cubicBezTo>
                  <a:cubicBezTo>
                    <a:pt x="19" y="68"/>
                    <a:pt x="52" y="54"/>
                    <a:pt x="83" y="41"/>
                  </a:cubicBezTo>
                  <a:close/>
                </a:path>
              </a:pathLst>
            </a:custGeom>
            <a:solidFill>
              <a:srgbClr val="211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3771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53" r:id="rId2"/>
    <p:sldLayoutId id="2147484050" r:id="rId3"/>
    <p:sldLayoutId id="2147484008" r:id="rId4"/>
    <p:sldLayoutId id="2147484022" r:id="rId5"/>
    <p:sldLayoutId id="2147484011" r:id="rId6"/>
    <p:sldLayoutId id="2147484014" r:id="rId7"/>
    <p:sldLayoutId id="2147484020" r:id="rId8"/>
    <p:sldLayoutId id="2147484051" r:id="rId9"/>
    <p:sldLayoutId id="2147484028" r:id="rId10"/>
    <p:sldLayoutId id="2147484032" r:id="rId11"/>
    <p:sldLayoutId id="2147484018" r:id="rId12"/>
    <p:sldLayoutId id="2147484052" r:id="rId13"/>
  </p:sldLayoutIdLst>
  <p:hf hdr="0" ftr="0" dt="0"/>
  <p:txStyles>
    <p:titleStyle>
      <a:lvl1pPr algn="l" defTabSz="914318" rtl="0" eaLnBrk="1" latinLnBrk="0" hangingPunct="1">
        <a:lnSpc>
          <a:spcPct val="100000"/>
        </a:lnSpc>
        <a:spcBef>
          <a:spcPct val="0"/>
        </a:spcBef>
        <a:buNone/>
        <a:defRPr sz="3600" b="1" kern="1200" spc="3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318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318" rtl="0" eaLnBrk="1" latinLnBrk="0" hangingPunct="1">
        <a:lnSpc>
          <a:spcPct val="120000"/>
        </a:lnSpc>
        <a:spcBef>
          <a:spcPts val="499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37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4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2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0" indent="-228580" algn="l" defTabSz="91431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3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3840">
          <p15:clr>
            <a:srgbClr val="F26B43"/>
          </p15:clr>
        </p15:guide>
        <p15:guide id="1" orient="horz" pos="1162" userDrawn="1">
          <p15:clr>
            <a:srgbClr val="F26B43"/>
          </p15:clr>
        </p15:guide>
        <p15:guide id="28" pos="370" userDrawn="1">
          <p15:clr>
            <a:srgbClr val="F26B43"/>
          </p15:clr>
        </p15:guide>
        <p15:guide id="29" pos="7320" userDrawn="1">
          <p15:clr>
            <a:srgbClr val="F26B43"/>
          </p15:clr>
        </p15:guide>
        <p15:guide id="48" pos="1141" userDrawn="1">
          <p15:clr>
            <a:srgbClr val="F26B43"/>
          </p15:clr>
        </p15:guide>
        <p15:guide id="51" orient="horz" pos="414" userDrawn="1">
          <p15:clr>
            <a:srgbClr val="F26B43"/>
          </p15:clr>
        </p15:guide>
        <p15:guide id="52" pos="4339" userDrawn="1">
          <p15:clr>
            <a:srgbClr val="F26B43"/>
          </p15:clr>
        </p15:guide>
        <p15:guide id="53" pos="46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tIns="0" rtlCol="0" anchor="ctr" anchorCtr="0"/>
          <a:lstStyle/>
          <a:p>
            <a:pPr rtl="0"/>
            <a:r>
              <a:rPr lang="en-GB" dirty="0"/>
              <a:t>Converter Design</a:t>
            </a:r>
            <a:endParaRPr lang="da-DK" dirty="0">
              <a:solidFill>
                <a:srgbClr val="FF0000"/>
              </a:solidFill>
            </a:endParaRPr>
          </a:p>
        </p:txBody>
      </p:sp>
      <p:pic>
        <p:nvPicPr>
          <p:cNvPr id="13" name="Pladsholder til billede 12">
            <a:extLst>
              <a:ext uri="{FF2B5EF4-FFF2-40B4-BE49-F238E27FC236}">
                <a16:creationId xmlns:a16="http://schemas.microsoft.com/office/drawing/2014/main" id="{6BD6A36B-E3F9-4EE9-B0D3-E6B437842F1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8968"/>
          <a:stretch>
            <a:fillRect/>
          </a:stretch>
        </p:blipFill>
        <p:spPr/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F317DAAF-84F4-4F11-A1E4-55448A286A42}"/>
              </a:ext>
            </a:extLst>
          </p:cNvPr>
          <p:cNvSpPr txBox="1">
            <a:spLocks/>
          </p:cNvSpPr>
          <p:nvPr/>
        </p:nvSpPr>
        <p:spPr>
          <a:xfrm>
            <a:off x="2593975" y="2828893"/>
            <a:ext cx="7341129" cy="1036319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0" tIns="0" rIns="0" bIns="0" rtlCol="0" anchor="ctr" anchorCtr="0">
            <a:noAutofit/>
          </a:bodyPr>
          <a:lstStyle>
            <a:lvl1pPr algn="ctr" defTabSz="91431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/>
              <a:t>Converter Design</a:t>
            </a:r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9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10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Power supplies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47FA447-2BFE-4A7F-917F-EFAF217AD41B}"/>
              </a:ext>
            </a:extLst>
          </p:cNvPr>
          <p:cNvSpPr txBox="1"/>
          <p:nvPr/>
        </p:nvSpPr>
        <p:spPr>
          <a:xfrm>
            <a:off x="587374" y="2273372"/>
            <a:ext cx="61450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External supplies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Linear 5V voltage regulator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Isolated 12V TRACO supplies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LED at every supply line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5FAD66D-3359-482D-880F-000F68E188EE}"/>
              </a:ext>
            </a:extLst>
          </p:cNvPr>
          <p:cNvSpPr txBox="1"/>
          <p:nvPr/>
        </p:nvSpPr>
        <p:spPr>
          <a:xfrm>
            <a:off x="6272223" y="3135146"/>
            <a:ext cx="614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1600" spc="300" dirty="0"/>
              <a:t>INSERT PICTURES OF TRACOS AND LEDS</a:t>
            </a:r>
          </a:p>
        </p:txBody>
      </p:sp>
    </p:spTree>
    <p:extLst>
      <p:ext uri="{BB962C8B-B14F-4D97-AF65-F5344CB8AC3E}">
        <p14:creationId xmlns:p14="http://schemas.microsoft.com/office/powerpoint/2010/main" val="321503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11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Future work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5C1F930C-219B-4E8B-9131-505C03FD3DC3}"/>
              </a:ext>
            </a:extLst>
          </p:cNvPr>
          <p:cNvSpPr txBox="1"/>
          <p:nvPr/>
        </p:nvSpPr>
        <p:spPr>
          <a:xfrm>
            <a:off x="587374" y="2273372"/>
            <a:ext cx="6145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Hardware improvements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Inductor design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PCB improvements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Converter’s efficiency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V/I controller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34080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12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5C1F930C-219B-4E8B-9131-505C03FD3DC3}"/>
              </a:ext>
            </a:extLst>
          </p:cNvPr>
          <p:cNvSpPr txBox="1"/>
          <p:nvPr/>
        </p:nvSpPr>
        <p:spPr>
          <a:xfrm>
            <a:off x="587374" y="2273372"/>
            <a:ext cx="6145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Add something about the general intro?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What went good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What went bad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What did we learn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</p:spTree>
    <p:extLst>
      <p:ext uri="{BB962C8B-B14F-4D97-AF65-F5344CB8AC3E}">
        <p14:creationId xmlns:p14="http://schemas.microsoft.com/office/powerpoint/2010/main" val="165410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2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5390093" cy="1474385"/>
          </a:xfrm>
        </p:spPr>
        <p:txBody>
          <a:bodyPr/>
          <a:lstStyle/>
          <a:p>
            <a:r>
              <a:rPr lang="en-US" dirty="0"/>
              <a:t>System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 3">
                <a:extLst>
                  <a:ext uri="{FF2B5EF4-FFF2-40B4-BE49-F238E27FC236}">
                    <a16:creationId xmlns:a16="http://schemas.microsoft.com/office/drawing/2014/main" id="{143C0D65-504C-42D9-AE9E-CDCB6EEF5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7867907"/>
                  </p:ext>
                </p:extLst>
              </p:nvPr>
            </p:nvGraphicFramePr>
            <p:xfrm>
              <a:off x="797423" y="1881286"/>
              <a:ext cx="4969994" cy="3095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361">
                      <a:extLst>
                        <a:ext uri="{9D8B030D-6E8A-4147-A177-3AD203B41FA5}">
                          <a16:colId xmlns:a16="http://schemas.microsoft.com/office/drawing/2014/main" val="4134023861"/>
                        </a:ext>
                      </a:extLst>
                    </a:gridCol>
                    <a:gridCol w="2473633">
                      <a:extLst>
                        <a:ext uri="{9D8B030D-6E8A-4147-A177-3AD203B41FA5}">
                          <a16:colId xmlns:a16="http://schemas.microsoft.com/office/drawing/2014/main" val="1693208999"/>
                        </a:ext>
                      </a:extLst>
                    </a:gridCol>
                  </a:tblGrid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Converter input</a:t>
                          </a:r>
                          <a:endParaRPr lang="en-US" sz="1800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243143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300.4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[W]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246870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4280064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𝑠𝑐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8.67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825534"/>
                      </a:ext>
                    </a:extLst>
                  </a:tr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b="1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Converter output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7331988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𝑜𝑢𝑡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 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639302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𝑜𝑢𝑡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51769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𝑜𝑢𝑡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542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 3">
                <a:extLst>
                  <a:ext uri="{FF2B5EF4-FFF2-40B4-BE49-F238E27FC236}">
                    <a16:creationId xmlns:a16="http://schemas.microsoft.com/office/drawing/2014/main" id="{143C0D65-504C-42D9-AE9E-CDCB6EEF55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7867907"/>
                  </p:ext>
                </p:extLst>
              </p:nvPr>
            </p:nvGraphicFramePr>
            <p:xfrm>
              <a:off x="797423" y="1881286"/>
              <a:ext cx="4969994" cy="3095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361">
                      <a:extLst>
                        <a:ext uri="{9D8B030D-6E8A-4147-A177-3AD203B41FA5}">
                          <a16:colId xmlns:a16="http://schemas.microsoft.com/office/drawing/2014/main" val="4134023861"/>
                        </a:ext>
                      </a:extLst>
                    </a:gridCol>
                    <a:gridCol w="2473633">
                      <a:extLst>
                        <a:ext uri="{9D8B030D-6E8A-4147-A177-3AD203B41FA5}">
                          <a16:colId xmlns:a16="http://schemas.microsoft.com/office/drawing/2014/main" val="1693208999"/>
                        </a:ext>
                      </a:extLst>
                    </a:gridCol>
                  </a:tblGrid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Converter input</a:t>
                          </a:r>
                          <a:endParaRPr lang="en-US" sz="1800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243143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106250" r="-100244" b="-61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300.4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[W]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246870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209524" r="-100244" b="-5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4280064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309524" r="-100244" b="-4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8.67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825534"/>
                      </a:ext>
                    </a:extLst>
                  </a:tr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b="1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Converter output</a:t>
                          </a: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7331988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503125" r="-100244" b="-2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90 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639302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603125" r="-100244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[V]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51769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44" t="-703125" r="-100244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12.5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[A]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8542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 5">
                <a:extLst>
                  <a:ext uri="{FF2B5EF4-FFF2-40B4-BE49-F238E27FC236}">
                    <a16:creationId xmlns:a16="http://schemas.microsoft.com/office/drawing/2014/main" id="{C56AC4FA-F1F4-4F8C-AC34-F14565011A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879832"/>
                  </p:ext>
                </p:extLst>
              </p:nvPr>
            </p:nvGraphicFramePr>
            <p:xfrm>
              <a:off x="6424585" y="1881286"/>
              <a:ext cx="4969994" cy="3206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361">
                      <a:extLst>
                        <a:ext uri="{9D8B030D-6E8A-4147-A177-3AD203B41FA5}">
                          <a16:colId xmlns:a16="http://schemas.microsoft.com/office/drawing/2014/main" val="4134023861"/>
                        </a:ext>
                      </a:extLst>
                    </a:gridCol>
                    <a:gridCol w="2473633">
                      <a:extLst>
                        <a:ext uri="{9D8B030D-6E8A-4147-A177-3AD203B41FA5}">
                          <a16:colId xmlns:a16="http://schemas.microsoft.com/office/drawing/2014/main" val="1693208999"/>
                        </a:ext>
                      </a:extLst>
                    </a:gridCol>
                  </a:tblGrid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 err="1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Ripples</a:t>
                          </a:r>
                          <a:endParaRPr lang="en-US" sz="1800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243143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pc="3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de-DE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𝑜𝑢𝑡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246870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pc="3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de-DE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𝑖𝑛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4280064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pPr marL="0" marR="0" lvl="0" indent="0" algn="ctr" defTabSz="91431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kern="1200" spc="3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de-DE" sz="1800" i="1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de-DE" sz="1800" kern="1200" spc="3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a-DK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825534"/>
                      </a:ext>
                    </a:extLst>
                  </a:tr>
                  <a:tr h="385205">
                    <a:tc gridSpan="2">
                      <a:txBody>
                        <a:bodyPr/>
                        <a:lstStyle/>
                        <a:p>
                          <a:pPr marL="0" marR="0" lvl="0" indent="0" algn="l" defTabSz="91431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1800" b="1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PV system </a:t>
                          </a:r>
                          <a:r>
                            <a:rPr lang="da-DK" sz="1800" b="1" kern="1200" spc="300" dirty="0" err="1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specification</a:t>
                          </a:r>
                          <a:endParaRPr lang="da-DK" sz="1800" b="1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7331988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Minimum string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639302"/>
                      </a:ext>
                    </a:extLst>
                  </a:tr>
                  <a:tr h="389801">
                    <a:tc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Maximum string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51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 5">
                <a:extLst>
                  <a:ext uri="{FF2B5EF4-FFF2-40B4-BE49-F238E27FC236}">
                    <a16:creationId xmlns:a16="http://schemas.microsoft.com/office/drawing/2014/main" id="{C56AC4FA-F1F4-4F8C-AC34-F14565011A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879832"/>
                  </p:ext>
                </p:extLst>
              </p:nvPr>
            </p:nvGraphicFramePr>
            <p:xfrm>
              <a:off x="6424585" y="1881286"/>
              <a:ext cx="4969994" cy="32061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6361">
                      <a:extLst>
                        <a:ext uri="{9D8B030D-6E8A-4147-A177-3AD203B41FA5}">
                          <a16:colId xmlns:a16="http://schemas.microsoft.com/office/drawing/2014/main" val="4134023861"/>
                        </a:ext>
                      </a:extLst>
                    </a:gridCol>
                    <a:gridCol w="2473633">
                      <a:extLst>
                        <a:ext uri="{9D8B030D-6E8A-4147-A177-3AD203B41FA5}">
                          <a16:colId xmlns:a16="http://schemas.microsoft.com/office/drawing/2014/main" val="1693208999"/>
                        </a:ext>
                      </a:extLst>
                    </a:gridCol>
                  </a:tblGrid>
                  <a:tr h="385205">
                    <a:tc gridSpan="2"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 err="1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Ripples</a:t>
                          </a:r>
                          <a:endParaRPr lang="en-US" sz="1800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3243143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4" t="-106250" r="-10024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0.5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8246870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4" t="-209524" r="-100244" b="-5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0.1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4280064"/>
                      </a:ext>
                    </a:extLst>
                  </a:tr>
                  <a:tr h="385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4" t="-309524" r="-100244" b="-4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 </a:t>
                          </a:r>
                          <a:r>
                            <a:rPr lang="en-US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[%]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2825534"/>
                      </a:ext>
                    </a:extLst>
                  </a:tr>
                  <a:tr h="385205">
                    <a:tc gridSpan="2">
                      <a:txBody>
                        <a:bodyPr/>
                        <a:lstStyle/>
                        <a:p>
                          <a:pPr marL="0" marR="0" lvl="0" indent="0" algn="l" defTabSz="91431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a-DK" sz="1800" b="1" kern="1200" spc="300" dirty="0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PV system </a:t>
                          </a:r>
                          <a:r>
                            <a:rPr lang="da-DK" sz="1800" b="1" kern="1200" spc="300" dirty="0" err="1">
                              <a:solidFill>
                                <a:schemeClr val="bg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specification</a:t>
                          </a:r>
                          <a:endParaRPr lang="da-DK" sz="1800" b="1" kern="1200" spc="300" dirty="0">
                            <a:solidFill>
                              <a:schemeClr val="bg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733198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Minimum string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6393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318" rtl="0" eaLnBrk="1" latinLnBrk="0" hangingPunct="1"/>
                          <a:r>
                            <a:rPr lang="da-DK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Maximum string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318" rtl="0" eaLnBrk="1" latinLnBrk="0" hangingPunct="1"/>
                          <a:r>
                            <a:rPr lang="de-DE" sz="1800" kern="1200" spc="3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</a:t>
                          </a:r>
                          <a:endParaRPr lang="en-US" sz="1800" kern="1200" spc="3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517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760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3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70290"/>
            <a:ext cx="5760263" cy="1474385"/>
          </a:xfrm>
        </p:spPr>
        <p:txBody>
          <a:bodyPr/>
          <a:lstStyle/>
          <a:p>
            <a:r>
              <a:rPr lang="en-US" dirty="0"/>
              <a:t>Selection of topology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7B1952-826B-4C4C-A5A0-D10DB72E0A3C}"/>
              </a:ext>
            </a:extLst>
          </p:cNvPr>
          <p:cNvSpPr txBox="1"/>
          <p:nvPr/>
        </p:nvSpPr>
        <p:spPr>
          <a:xfrm>
            <a:off x="3382685" y="5379925"/>
            <a:ext cx="542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/>
              <a:t>Non-inverting buck-boost converter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B4E80B7-5319-4684-80E2-5060CE690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98" y="1844675"/>
            <a:ext cx="8746801" cy="32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2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4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Passive components</a:t>
            </a:r>
            <a:br>
              <a:rPr lang="en-GB" dirty="0"/>
            </a:br>
            <a:r>
              <a:rPr lang="en-GB" dirty="0"/>
              <a:t>Sizing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87374" y="2273372"/>
            <a:ext cx="5234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Calculated using the ripples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Defining worst case conditions</a:t>
            </a:r>
          </a:p>
          <a:p>
            <a:pPr marL="342900" indent="-34290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en-GB" sz="1600" spc="300" dirty="0"/>
              <a:t>Depends on switching frequency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ECE2D60-EFE9-48DC-B3A0-08397377A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16" y="1471098"/>
            <a:ext cx="5221071" cy="39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1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5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Passive components</a:t>
            </a:r>
            <a:br>
              <a:rPr lang="en-GB" dirty="0"/>
            </a:br>
            <a:r>
              <a:rPr lang="en-GB" dirty="0"/>
              <a:t>Sizing</a:t>
            </a:r>
            <a:endParaRPr lang="da-DK" dirty="0">
              <a:solidFill>
                <a:schemeClr val="accent4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CD413DDF-D8D1-4B32-9D40-84EA1C907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48" y="1980892"/>
            <a:ext cx="5130115" cy="3847586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8BA9A990-C44A-4319-8AB8-024EDDDE6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7" y="1980892"/>
            <a:ext cx="5130115" cy="38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6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6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Passive components</a:t>
            </a:r>
            <a:br>
              <a:rPr lang="en-GB" dirty="0"/>
            </a:br>
            <a:r>
              <a:rPr lang="en-GB" dirty="0"/>
              <a:t>Selection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4" name="Tekstfelt 3"/>
          <p:cNvSpPr txBox="1"/>
          <p:nvPr/>
        </p:nvSpPr>
        <p:spPr>
          <a:xfrm>
            <a:off x="587374" y="2273372"/>
            <a:ext cx="6145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Minimum 20% margin was included</a:t>
            </a:r>
          </a:p>
          <a:p>
            <a:pPr rtl="0"/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Reused inductor</a:t>
            </a:r>
          </a:p>
          <a:p>
            <a:pPr rtl="0"/>
            <a:endParaRPr lang="en-GB" sz="1600" spc="300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A82A7F31-645C-4A56-86F8-F4A8B29CD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66879"/>
              </p:ext>
            </p:extLst>
          </p:nvPr>
        </p:nvGraphicFramePr>
        <p:xfrm>
          <a:off x="1991360" y="3600907"/>
          <a:ext cx="820928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51">
                  <a:extLst>
                    <a:ext uri="{9D8B030D-6E8A-4147-A177-3AD203B41FA5}">
                      <a16:colId xmlns:a16="http://schemas.microsoft.com/office/drawing/2014/main" val="4134023861"/>
                    </a:ext>
                  </a:extLst>
                </a:gridCol>
                <a:gridCol w="1914430">
                  <a:extLst>
                    <a:ext uri="{9D8B030D-6E8A-4147-A177-3AD203B41FA5}">
                      <a16:colId xmlns:a16="http://schemas.microsoft.com/office/drawing/2014/main" val="1693208999"/>
                    </a:ext>
                  </a:extLst>
                </a:gridCol>
                <a:gridCol w="1747679">
                  <a:extLst>
                    <a:ext uri="{9D8B030D-6E8A-4147-A177-3AD203B41FA5}">
                      <a16:colId xmlns:a16="http://schemas.microsoft.com/office/drawing/2014/main" val="3520461613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261913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Theoretical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Implemented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Voltage</a:t>
                      </a:r>
                      <a:r>
                        <a:rPr lang="da-DK" dirty="0"/>
                        <a:t> 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4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Input </a:t>
                      </a:r>
                      <a:r>
                        <a:rPr lang="da-DK" dirty="0" err="1"/>
                        <a:t>capacitor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1540µF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1880µF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100V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4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Output </a:t>
                      </a:r>
                      <a:r>
                        <a:rPr lang="da-DK" dirty="0" err="1"/>
                        <a:t>capacitor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130µF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820µF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250V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Inductor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1.3mH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1.93mH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2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>
            <a:extLst>
              <a:ext uri="{FF2B5EF4-FFF2-40B4-BE49-F238E27FC236}">
                <a16:creationId xmlns:a16="http://schemas.microsoft.com/office/drawing/2014/main" id="{B479FD0A-DE42-4D67-8F9A-6B5E723F0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D8D877B3-D348-4611-9BDB-C5374591D951}" type="slidenum">
              <a:rPr lang="en-US" smtClean="0"/>
              <a:pPr rtl="0"/>
              <a:t>7</a:t>
            </a:fld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9C98A7-98E7-4079-B0FD-7FDD32D17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circuitry</a:t>
            </a:r>
          </a:p>
        </p:txBody>
      </p:sp>
      <p:sp>
        <p:nvSpPr>
          <p:cNvPr id="5" name="Tekstfelt 3">
            <a:extLst>
              <a:ext uri="{FF2B5EF4-FFF2-40B4-BE49-F238E27FC236}">
                <a16:creationId xmlns:a16="http://schemas.microsoft.com/office/drawing/2014/main" id="{2A238F49-FF12-4A3B-9BA8-A75B622E5944}"/>
              </a:ext>
            </a:extLst>
          </p:cNvPr>
          <p:cNvSpPr txBox="1"/>
          <p:nvPr/>
        </p:nvSpPr>
        <p:spPr>
          <a:xfrm>
            <a:off x="587374" y="1844675"/>
            <a:ext cx="4576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Discharging resistors.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Protection diodes.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600" spc="300" dirty="0"/>
              <a:t>High frequency capacitors.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27298D4-C66A-4888-A88E-5BFED51E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45" y="3168114"/>
            <a:ext cx="8897310" cy="276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9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8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Driving circuitry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8" name="Tekstfelt 3">
            <a:extLst>
              <a:ext uri="{FF2B5EF4-FFF2-40B4-BE49-F238E27FC236}">
                <a16:creationId xmlns:a16="http://schemas.microsoft.com/office/drawing/2014/main" id="{02F25CB4-B822-4978-A572-63E185769C62}"/>
              </a:ext>
            </a:extLst>
          </p:cNvPr>
          <p:cNvSpPr txBox="1"/>
          <p:nvPr/>
        </p:nvSpPr>
        <p:spPr>
          <a:xfrm>
            <a:off x="587374" y="1896940"/>
            <a:ext cx="392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Optocouplers for isolation.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Decoupling capacitors.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Current limiting resistors.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404937-42FF-4872-B88A-A57304E6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71" y="3429000"/>
            <a:ext cx="9126458" cy="22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0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nummer 1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8D877B3-D348-4611-9BDB-C5374591D951}" type="slidenum">
              <a:rPr lang="en-US" smtClean="0"/>
              <a:pPr rtl="0"/>
              <a:t>9</a:t>
            </a:fld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87374" y="359273"/>
            <a:ext cx="6145023" cy="1621619"/>
          </a:xfrm>
        </p:spPr>
        <p:txBody>
          <a:bodyPr rtlCol="0"/>
          <a:lstStyle/>
          <a:p>
            <a:pPr rtl="0"/>
            <a:r>
              <a:rPr lang="en-GB" dirty="0"/>
              <a:t>Sensors</a:t>
            </a:r>
            <a:endParaRPr lang="da-DK" dirty="0">
              <a:solidFill>
                <a:schemeClr val="accent4"/>
              </a:solidFill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53D70764-A3B7-4E7F-8A3C-25F2A2E2AEFF}"/>
              </a:ext>
            </a:extLst>
          </p:cNvPr>
          <p:cNvSpPr txBox="1"/>
          <p:nvPr/>
        </p:nvSpPr>
        <p:spPr>
          <a:xfrm>
            <a:off x="587374" y="1812882"/>
            <a:ext cx="6145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Measures input voltage and current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en-GB" sz="1600" spc="300" dirty="0"/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n-GB" sz="1600" spc="300" dirty="0"/>
              <a:t>Sensors includes isolation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82B3B29-F760-4ED7-8566-236BB6F0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93" y="2613801"/>
            <a:ext cx="7965013" cy="33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4561"/>
      </p:ext>
    </p:extLst>
  </p:cSld>
  <p:clrMapOvr>
    <a:masterClrMapping/>
  </p:clrMapOvr>
</p:sld>
</file>

<file path=ppt/theme/theme1.xml><?xml version="1.0" encoding="utf-8"?>
<a:theme xmlns:a="http://schemas.openxmlformats.org/drawingml/2006/main" name="AAU PowerPoint">
  <a:themeElements>
    <a:clrScheme name="AAU">
      <a:dk1>
        <a:srgbClr val="211A52"/>
      </a:dk1>
      <a:lt1>
        <a:srgbClr val="FFFFFF"/>
      </a:lt1>
      <a:dk2>
        <a:srgbClr val="76818B"/>
      </a:dk2>
      <a:lt2>
        <a:srgbClr val="BBC0C5"/>
      </a:lt2>
      <a:accent1>
        <a:srgbClr val="4D4875"/>
      </a:accent1>
      <a:accent2>
        <a:srgbClr val="A6A3BA"/>
      </a:accent2>
      <a:accent3>
        <a:srgbClr val="7A72CC"/>
      </a:accent3>
      <a:accent4>
        <a:srgbClr val="DF6752"/>
      </a:accent4>
      <a:accent5>
        <a:srgbClr val="BDB9E5"/>
      </a:accent5>
      <a:accent6>
        <a:srgbClr val="594FBF"/>
      </a:accent6>
      <a:hlink>
        <a:srgbClr val="9B95D9"/>
      </a:hlink>
      <a:folHlink>
        <a:srgbClr val="DEDCF2"/>
      </a:folHlink>
    </a:clrScheme>
    <a:fontScheme name="AAU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&amp;D-Powerpoint Template_16x9" id="{D6003E70-2833-4847-828A-A182BBF6C8FF}" vid="{85D7DE89-D8E2-D743-952C-ED1FA0F184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B&amp;D-Powerpoint Template_16x9</Template>
  <TotalTime>236</TotalTime>
  <Words>311</Words>
  <Application>Microsoft Office PowerPoint</Application>
  <PresentationFormat>Widescreen</PresentationFormat>
  <Paragraphs>139</Paragraphs>
  <Slides>12</Slides>
  <Notes>10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Montserrat Medium</vt:lpstr>
      <vt:lpstr>Wingdings</vt:lpstr>
      <vt:lpstr>AAU PowerPoint</vt:lpstr>
      <vt:lpstr>Converter Design</vt:lpstr>
      <vt:lpstr>System requirements</vt:lpstr>
      <vt:lpstr>Selection of topology</vt:lpstr>
      <vt:lpstr>Passive components Sizing</vt:lpstr>
      <vt:lpstr>Passive components Sizing</vt:lpstr>
      <vt:lpstr>Passive components Selection</vt:lpstr>
      <vt:lpstr>Power circuitry</vt:lpstr>
      <vt:lpstr>Driving circuitry</vt:lpstr>
      <vt:lpstr>Sensors</vt:lpstr>
      <vt:lpstr>Power supplies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AAU Kommunikation</dc:creator>
  <cp:lastModifiedBy>Nicolai Haugaard Fransen</cp:lastModifiedBy>
  <cp:revision>484</cp:revision>
  <cp:lastPrinted>2017-03-09T03:48:56Z</cp:lastPrinted>
  <dcterms:created xsi:type="dcterms:W3CDTF">2016-11-10T06:07:03Z</dcterms:created>
  <dcterms:modified xsi:type="dcterms:W3CDTF">2019-01-07T20:54:11Z</dcterms:modified>
</cp:coreProperties>
</file>