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9"/>
  </p:notesMasterIdLst>
  <p:handoutMasterIdLst>
    <p:handoutMasterId r:id="rId10"/>
  </p:handoutMasterIdLst>
  <p:sldIdLst>
    <p:sldId id="378" r:id="rId2"/>
    <p:sldId id="440" r:id="rId3"/>
    <p:sldId id="441" r:id="rId4"/>
    <p:sldId id="442" r:id="rId5"/>
    <p:sldId id="443" r:id="rId6"/>
    <p:sldId id="444" r:id="rId7"/>
    <p:sldId id="445" r:id="rId8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378"/>
            <p14:sldId id="440"/>
            <p14:sldId id="441"/>
            <p14:sldId id="442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  <p:cmAuthor id="2" name="estefania ruiz arenaza" initials="era" lastIdx="7" clrIdx="2">
    <p:extLst>
      <p:ext uri="{19B8F6BF-5375-455C-9EA6-DF929625EA0E}">
        <p15:presenceInfo xmlns:p15="http://schemas.microsoft.com/office/powerpoint/2012/main" userId="ffc9582043c85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8" autoAdjust="0"/>
    <p:restoredTop sz="95274" autoAdjust="0"/>
  </p:normalViewPr>
  <p:slideViewPr>
    <p:cSldViewPr snapToGrid="0" snapToObjects="1">
      <p:cViewPr varScale="1">
        <p:scale>
          <a:sx n="87" d="100"/>
          <a:sy n="87" d="100"/>
        </p:scale>
        <p:origin x="365" y="58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08T14:32:39.106" idx="5">
    <p:pos x="6820" y="-583"/>
    <p:text>file:///C:/Users/estef/Downloads/se_technical_bypass_diode_effect_in_shading.pdf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08T18:10:26.653" idx="6">
    <p:pos x="7060" y="218"/>
    <p:text>Reference:</p:text>
    <p:extLst>
      <p:ext uri="{C676402C-5697-4E1C-873F-D02D1690AC5C}">
        <p15:threadingInfo xmlns:p15="http://schemas.microsoft.com/office/powerpoint/2012/main" timeZoneBias="-60"/>
      </p:ext>
    </p:extLst>
  </p:cm>
  <p:cm authorId="2" dt="2019-01-08T18:10:37.338" idx="7">
    <p:pos x="7060" y="314"/>
    <p:text>http://www.iitk.ac.in/npsc/Papers/NPSC2012/papers/12118.pdf</p:text>
    <p:extLst>
      <p:ext uri="{C676402C-5697-4E1C-873F-D02D1690AC5C}">
        <p15:threadingInfo xmlns:p15="http://schemas.microsoft.com/office/powerpoint/2012/main" timeZoneBias="-60">
          <p15:parentCm authorId="2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08T18:10:26.653" idx="6">
    <p:pos x="7060" y="218"/>
    <p:text>Reference:</p:text>
    <p:extLst>
      <p:ext uri="{C676402C-5697-4E1C-873F-D02D1690AC5C}">
        <p15:threadingInfo xmlns:p15="http://schemas.microsoft.com/office/powerpoint/2012/main" timeZoneBias="-60"/>
      </p:ext>
    </p:extLst>
  </p:cm>
  <p:cm authorId="2" dt="2019-01-08T18:10:37.338" idx="7">
    <p:pos x="7060" y="314"/>
    <p:text>http://www.iitk.ac.in/npsc/Papers/NPSC2012/papers/12118.pdf</p:text>
    <p:extLst>
      <p:ext uri="{C676402C-5697-4E1C-873F-D02D1690AC5C}">
        <p15:threadingInfo xmlns:p15="http://schemas.microsoft.com/office/powerpoint/2012/main" timeZoneBias="-60">
          <p15:parentCm authorId="2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08T18:10:26.653" idx="6">
    <p:pos x="7060" y="218"/>
    <p:text>Reference:</p:text>
    <p:extLst>
      <p:ext uri="{C676402C-5697-4E1C-873F-D02D1690AC5C}">
        <p15:threadingInfo xmlns:p15="http://schemas.microsoft.com/office/powerpoint/2012/main" timeZoneBias="-60"/>
      </p:ext>
    </p:extLst>
  </p:cm>
  <p:cm authorId="2" dt="2019-01-08T18:10:37.338" idx="7">
    <p:pos x="7060" y="314"/>
    <p:text>http://www.iitk.ac.in/npsc/Papers/NPSC2012/papers/12118.pdf</p:text>
    <p:extLst>
      <p:ext uri="{C676402C-5697-4E1C-873F-D02D1690AC5C}">
        <p15:threadingInfo xmlns:p15="http://schemas.microsoft.com/office/powerpoint/2012/main" timeZoneBias="-60">
          <p15:parentCm authorId="2" idx="6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ladsholder til billede 3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da-DK"/>
          </a:p>
        </p:txBody>
      </p:sp>
      <p:grpSp>
        <p:nvGrpSpPr>
          <p:cNvPr id="35" name="Gruppe 34"/>
          <p:cNvGrpSpPr/>
          <p:nvPr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36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2906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Bypass diodes vs MICs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6A83F3-9650-4179-9F71-83C7E505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2" y="1494344"/>
            <a:ext cx="2451593" cy="457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3">
                <a:extLst>
                  <a:ext uri="{FF2B5EF4-FFF2-40B4-BE49-F238E27FC236}">
                    <a16:creationId xmlns:a16="http://schemas.microsoft.com/office/drawing/2014/main" id="{9A060023-6BD2-419D-8AA2-AE1DFCDCA162}"/>
                  </a:ext>
                </a:extLst>
              </p:cNvPr>
              <p:cNvSpPr txBox="1"/>
              <p:nvPr/>
            </p:nvSpPr>
            <p:spPr>
              <a:xfrm>
                <a:off x="3557848" y="1648118"/>
                <a:ext cx="778204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600" b="1" spc="300" dirty="0"/>
                  <a:t>Single bypass </a:t>
                </a:r>
                <a:r>
                  <a:rPr lang="es-ES" sz="1600" b="1" spc="300" dirty="0" err="1"/>
                  <a:t>diode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protects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one</a:t>
                </a:r>
                <a:r>
                  <a:rPr lang="es-ES" sz="1600" b="1" spc="300" dirty="0"/>
                  <a:t> sub-</a:t>
                </a:r>
                <a:r>
                  <a:rPr lang="es-ES" sz="1600" b="1" spc="300" dirty="0" err="1"/>
                  <a:t>string</a:t>
                </a:r>
                <a:r>
                  <a:rPr lang="es-ES" sz="1600" b="1" spc="300" dirty="0"/>
                  <a:t> (</a:t>
                </a:r>
                <a14:m>
                  <m:oMath xmlns:m="http://schemas.openxmlformats.org/officeDocument/2006/math">
                    <m:r>
                      <a:rPr lang="es-ES" sz="1600" b="1" i="1" spc="3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≃</m:t>
                    </m:r>
                  </m:oMath>
                </a14:m>
                <a:r>
                  <a:rPr lang="es-ES" sz="1600" b="1" spc="300" dirty="0"/>
                  <a:t>20 </a:t>
                </a:r>
                <a:r>
                  <a:rPr lang="es-ES" sz="1600" b="1" spc="300" dirty="0" err="1"/>
                  <a:t>cells</a:t>
                </a:r>
                <a:r>
                  <a:rPr lang="es-ES" sz="1600" b="1" spc="300" dirty="0"/>
                  <a:t>)</a:t>
                </a: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/>
              </a:p>
              <a:p>
                <a:pPr rtl="0"/>
                <a:endParaRPr lang="es-ES" sz="1600" b="1" spc="300" dirty="0"/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r>
                  <a:rPr lang="es-ES" sz="1600" b="1" spc="300" dirty="0" err="1"/>
                  <a:t>If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high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current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flows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through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shaded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cell</a:t>
                </a:r>
                <a:r>
                  <a:rPr lang="es-ES" sz="1600" b="1" spc="300" dirty="0"/>
                  <a:t> 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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Power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is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consumed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instead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of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produced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!</a:t>
                </a: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600" b="1" spc="300" dirty="0" err="1"/>
                  <a:t>Avoid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hot</a:t>
                </a:r>
                <a:r>
                  <a:rPr lang="es-ES" sz="1600" b="1" spc="300" dirty="0"/>
                  <a:t>-spots </a:t>
                </a:r>
                <a:r>
                  <a:rPr lang="es-ES" sz="1600" b="1" spc="300" dirty="0" err="1"/>
                  <a:t>because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the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power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consumed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by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the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cell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heats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it</a:t>
                </a:r>
                <a:r>
                  <a:rPr lang="es-ES" sz="1600" b="1" spc="300" dirty="0"/>
                  <a:t> up.</a:t>
                </a:r>
              </a:p>
              <a:p>
                <a:pPr rtl="0"/>
                <a:endParaRPr lang="es-ES" sz="1600" b="1" spc="300" dirty="0"/>
              </a:p>
              <a:p>
                <a:pPr rtl="0"/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" sz="1600" b="1" i="1" spc="3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≃</m:t>
                    </m:r>
                  </m:oMath>
                </a14:m>
                <a:r>
                  <a:rPr lang="es-ES" sz="1600" b="1" spc="300" dirty="0">
                    <a:sym typeface="Wingdings" panose="05000000000000000000" pitchFamily="2" charset="2"/>
                  </a:rPr>
                  <a:t>20%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irradiance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difference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 bypass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diode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ON</a:t>
                </a:r>
              </a:p>
              <a:p>
                <a:pPr rtl="0"/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r>
                  <a:rPr lang="es-ES" sz="1600" b="1" spc="300" dirty="0" err="1">
                    <a:sym typeface="Wingdings" panose="05000000000000000000" pitchFamily="2" charset="2"/>
                  </a:rPr>
                  <a:t>Higher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power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losses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than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with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MICs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da-DK" sz="1600" b="1" spc="300" dirty="0">
                  <a:sym typeface="Wingdings" panose="05000000000000000000" pitchFamily="2" charset="2"/>
                </a:endParaRPr>
              </a:p>
              <a:p>
                <a:pPr rtl="0"/>
                <a:r>
                  <a:rPr lang="da-DK" sz="1600" b="1" spc="300" dirty="0">
                    <a:sym typeface="Wingdings" panose="05000000000000000000" pitchFamily="2" charset="2"/>
                  </a:rPr>
                  <a:t> </a:t>
                </a:r>
              </a:p>
              <a:p>
                <a:pPr rtl="0"/>
                <a:endParaRPr lang="da-DK" sz="1600" b="1" spc="300" dirty="0">
                  <a:sym typeface="Wingdings" panose="05000000000000000000" pitchFamily="2" charset="2"/>
                </a:endParaRPr>
              </a:p>
              <a:p>
                <a:pPr rtl="0"/>
                <a:endParaRPr lang="da-DK" sz="1600" b="1" spc="300" dirty="0">
                  <a:sym typeface="Wingdings" panose="05000000000000000000" pitchFamily="2" charset="2"/>
                </a:endParaRPr>
              </a:p>
              <a:p>
                <a:pPr rtl="0"/>
                <a:endParaRPr lang="es-ES" sz="1600" b="1" spc="3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kstfelt 3">
                <a:extLst>
                  <a:ext uri="{FF2B5EF4-FFF2-40B4-BE49-F238E27FC236}">
                    <a16:creationId xmlns:a16="http://schemas.microsoft.com/office/drawing/2014/main" id="{9A060023-6BD2-419D-8AA2-AE1DFCDC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48" y="1648118"/>
                <a:ext cx="7782040" cy="5509200"/>
              </a:xfrm>
              <a:prstGeom prst="rect">
                <a:avLst/>
              </a:prstGeom>
              <a:blipFill>
                <a:blip r:embed="rId3"/>
                <a:stretch>
                  <a:fillRect l="-313" t="-3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BB5A632C-52CB-43EA-BFB4-37942FF3836F}"/>
              </a:ext>
            </a:extLst>
          </p:cNvPr>
          <p:cNvSpPr/>
          <p:nvPr/>
        </p:nvSpPr>
        <p:spPr>
          <a:xfrm>
            <a:off x="703384" y="1494344"/>
            <a:ext cx="914401" cy="47306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10BC418-113C-4810-AED0-215F8369325B}"/>
              </a:ext>
            </a:extLst>
          </p:cNvPr>
          <p:cNvCxnSpPr/>
          <p:nvPr/>
        </p:nvCxnSpPr>
        <p:spPr>
          <a:xfrm>
            <a:off x="1318846" y="6145823"/>
            <a:ext cx="298939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6B99C0-17D8-409F-B2A6-88774025B241}"/>
              </a:ext>
            </a:extLst>
          </p:cNvPr>
          <p:cNvSpPr txBox="1"/>
          <p:nvPr/>
        </p:nvSpPr>
        <p:spPr>
          <a:xfrm>
            <a:off x="1617785" y="6224954"/>
            <a:ext cx="19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Sub-</a:t>
            </a:r>
            <a:r>
              <a:rPr lang="es-ES" dirty="0" err="1"/>
              <a:t>string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6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Bypass diodes vs MICs</a:t>
            </a:r>
          </a:p>
        </p:txBody>
      </p:sp>
      <p:sp>
        <p:nvSpPr>
          <p:cNvPr id="10" name="Tekstfelt 3">
            <a:extLst>
              <a:ext uri="{FF2B5EF4-FFF2-40B4-BE49-F238E27FC236}">
                <a16:creationId xmlns:a16="http://schemas.microsoft.com/office/drawing/2014/main" id="{9A060023-6BD2-419D-8AA2-AE1DFCDCA162}"/>
              </a:ext>
            </a:extLst>
          </p:cNvPr>
          <p:cNvSpPr txBox="1"/>
          <p:nvPr/>
        </p:nvSpPr>
        <p:spPr>
          <a:xfrm>
            <a:off x="3208788" y="1494733"/>
            <a:ext cx="8634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Why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using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MICs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improves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power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extraction</a:t>
            </a:r>
            <a:r>
              <a:rPr lang="es-ES" sz="1600" b="1" spc="300" dirty="0">
                <a:sym typeface="Wingdings" panose="05000000000000000000" pitchFamily="2" charset="2"/>
              </a:rPr>
              <a:t>?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 err="1">
                <a:sym typeface="Wingdings" panose="05000000000000000000" pitchFamily="2" charset="2"/>
              </a:rPr>
              <a:t>Demonstration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example</a:t>
            </a:r>
            <a:r>
              <a:rPr lang="es-ES" sz="1600" b="1" spc="300" dirty="0">
                <a:sym typeface="Wingdings" panose="05000000000000000000" pitchFamily="2" charset="2"/>
              </a:rPr>
              <a:t>: </a:t>
            </a:r>
            <a:r>
              <a:rPr lang="es-ES" sz="1600" b="1" spc="300" dirty="0" err="1">
                <a:sym typeface="Wingdings" panose="05000000000000000000" pitchFamily="2" charset="2"/>
              </a:rPr>
              <a:t>shaded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cell</a:t>
            </a:r>
            <a:r>
              <a:rPr lang="es-ES" sz="1600" b="1" spc="300" dirty="0">
                <a:sym typeface="Wingdings" panose="05000000000000000000" pitchFamily="2" charset="2"/>
              </a:rPr>
              <a:t> at 80% </a:t>
            </a:r>
            <a:r>
              <a:rPr lang="es-ES" sz="1600" b="1" spc="300" dirty="0" err="1">
                <a:sym typeface="Wingdings" panose="05000000000000000000" pitchFamily="2" charset="2"/>
              </a:rPr>
              <a:t>irradiance</a:t>
            </a: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>
                <a:sym typeface="Wingdings" panose="05000000000000000000" pitchFamily="2" charset="2"/>
              </a:rPr>
              <a:t>    1st </a:t>
            </a:r>
            <a:r>
              <a:rPr lang="es-ES" sz="1600" b="1" spc="300" dirty="0" err="1">
                <a:sym typeface="Wingdings" panose="05000000000000000000" pitchFamily="2" charset="2"/>
              </a:rPr>
              <a:t>option</a:t>
            </a:r>
            <a:r>
              <a:rPr lang="es-ES" sz="1600" b="1" spc="300" dirty="0">
                <a:sym typeface="Wingdings" panose="05000000000000000000" pitchFamily="2" charset="2"/>
              </a:rPr>
              <a:t>:  Bypass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ON  9*10% + 1*6.6% = 96.6%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2nd option: Reduce current to 80% 80% of full power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3rd option: MPPT tracker  9*10% + 1*8% = 98%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Using MICs in each PV module  Increases power by 1.4%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1D5F4D-641B-43BB-B056-BF477477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31" y="1107482"/>
            <a:ext cx="23241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4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4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Bypass diodes vs MICs</a:t>
            </a:r>
          </a:p>
        </p:txBody>
      </p:sp>
      <p:sp>
        <p:nvSpPr>
          <p:cNvPr id="10" name="Tekstfelt 3">
            <a:extLst>
              <a:ext uri="{FF2B5EF4-FFF2-40B4-BE49-F238E27FC236}">
                <a16:creationId xmlns:a16="http://schemas.microsoft.com/office/drawing/2014/main" id="{9A060023-6BD2-419D-8AA2-AE1DFCDCA162}"/>
              </a:ext>
            </a:extLst>
          </p:cNvPr>
          <p:cNvSpPr txBox="1"/>
          <p:nvPr/>
        </p:nvSpPr>
        <p:spPr>
          <a:xfrm>
            <a:off x="3208788" y="1494733"/>
            <a:ext cx="8634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Why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using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MICs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improves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power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extraction</a:t>
            </a:r>
            <a:r>
              <a:rPr lang="es-ES" sz="1600" b="1" spc="300" dirty="0">
                <a:sym typeface="Wingdings" panose="05000000000000000000" pitchFamily="2" charset="2"/>
              </a:rPr>
              <a:t>?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 err="1">
                <a:sym typeface="Wingdings" panose="05000000000000000000" pitchFamily="2" charset="2"/>
              </a:rPr>
              <a:t>Demonstration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example</a:t>
            </a:r>
            <a:r>
              <a:rPr lang="es-ES" sz="1600" b="1" spc="300" dirty="0">
                <a:sym typeface="Wingdings" panose="05000000000000000000" pitchFamily="2" charset="2"/>
              </a:rPr>
              <a:t>: 30% </a:t>
            </a:r>
            <a:r>
              <a:rPr lang="es-ES" sz="1600" b="1" spc="300" dirty="0" err="1">
                <a:sym typeface="Wingdings" panose="05000000000000000000" pitchFamily="2" charset="2"/>
              </a:rPr>
              <a:t>shaded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region</a:t>
            </a: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>
                <a:sym typeface="Wingdings" panose="05000000000000000000" pitchFamily="2" charset="2"/>
              </a:rPr>
              <a:t>    1st </a:t>
            </a:r>
            <a:r>
              <a:rPr lang="es-ES" sz="1600" b="1" spc="300" dirty="0" err="1">
                <a:sym typeface="Wingdings" panose="05000000000000000000" pitchFamily="2" charset="2"/>
              </a:rPr>
              <a:t>option</a:t>
            </a:r>
            <a:r>
              <a:rPr lang="es-ES" sz="1600" b="1" spc="300" dirty="0">
                <a:sym typeface="Wingdings" panose="05000000000000000000" pitchFamily="2" charset="2"/>
              </a:rPr>
              <a:t>:  Bypass </a:t>
            </a:r>
            <a:r>
              <a:rPr lang="es-ES" sz="1600" b="1" spc="300" dirty="0" err="1">
                <a:sym typeface="Wingdings" panose="05000000000000000000" pitchFamily="2" charset="2"/>
              </a:rPr>
              <a:t>diodes</a:t>
            </a:r>
            <a:r>
              <a:rPr lang="es-ES" sz="1600" b="1" spc="300" dirty="0">
                <a:sym typeface="Wingdings" panose="05000000000000000000" pitchFamily="2" charset="2"/>
              </a:rPr>
              <a:t> ON  9*10% + 1*0% = 90%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2nd option: Reduce current to 70% 70% of full power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3rd option: MPPT tracker  9*10% + 1*7% = 97%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Using MICs in each PV module  Increases power by 7%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39BFA-0B23-4C4D-A906-E3549398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" y="1208845"/>
            <a:ext cx="2618190" cy="43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Limitations of single diode PV model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B5D893-CEA9-4776-9B1C-9849BB3C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9" y="1149054"/>
            <a:ext cx="5903008" cy="25904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E3D665-23A9-42DE-8E2E-3D41419D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4707814"/>
            <a:ext cx="3527453" cy="10833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A7DC80C-F33D-46C1-8DB8-58B05CBA1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18" y="1424400"/>
            <a:ext cx="3548343" cy="7118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27F44C-60D2-4D42-B859-BE8D2009E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747" y="2170831"/>
            <a:ext cx="5114925" cy="16764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EA06110-8506-468D-B743-1A607E835644}"/>
              </a:ext>
            </a:extLst>
          </p:cNvPr>
          <p:cNvSpPr/>
          <p:nvPr/>
        </p:nvSpPr>
        <p:spPr>
          <a:xfrm>
            <a:off x="6449367" y="1335796"/>
            <a:ext cx="4961305" cy="2511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3289309-60F0-4ED1-81CC-A17C7630F0C1}"/>
              </a:ext>
            </a:extLst>
          </p:cNvPr>
          <p:cNvCxnSpPr/>
          <p:nvPr/>
        </p:nvCxnSpPr>
        <p:spPr>
          <a:xfrm>
            <a:off x="5416062" y="2444262"/>
            <a:ext cx="8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9F8FC2-E22D-491E-93D1-C9D6E7F183C7}"/>
              </a:ext>
            </a:extLst>
          </p:cNvPr>
          <p:cNvSpPr txBox="1"/>
          <p:nvPr/>
        </p:nvSpPr>
        <p:spPr>
          <a:xfrm>
            <a:off x="5526593" y="2114410"/>
            <a:ext cx="113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ideal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309C886-C8B2-45EA-A87F-FB75A70E0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894" y="4431453"/>
            <a:ext cx="4537059" cy="1945457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D5691F7-B1A0-4AC7-B936-63FAA044AA66}"/>
              </a:ext>
            </a:extLst>
          </p:cNvPr>
          <p:cNvSpPr/>
          <p:nvPr/>
        </p:nvSpPr>
        <p:spPr>
          <a:xfrm>
            <a:off x="650631" y="4266645"/>
            <a:ext cx="7236069" cy="23339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A9DF15-1853-489E-8C66-407C1E12307B}"/>
              </a:ext>
            </a:extLst>
          </p:cNvPr>
          <p:cNvCxnSpPr/>
          <p:nvPr/>
        </p:nvCxnSpPr>
        <p:spPr>
          <a:xfrm>
            <a:off x="2400944" y="3640015"/>
            <a:ext cx="0" cy="4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568B2C-F637-46C3-B600-C0807BAD1EAD}"/>
              </a:ext>
            </a:extLst>
          </p:cNvPr>
          <p:cNvSpPr txBox="1"/>
          <p:nvPr/>
        </p:nvSpPr>
        <p:spPr>
          <a:xfrm>
            <a:off x="2542734" y="3622851"/>
            <a:ext cx="113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practical</a:t>
            </a:r>
            <a:endParaRPr lang="es-ES" dirty="0"/>
          </a:p>
        </p:txBody>
      </p:sp>
      <p:sp>
        <p:nvSpPr>
          <p:cNvPr id="24" name="Tekstfelt 3">
            <a:extLst>
              <a:ext uri="{FF2B5EF4-FFF2-40B4-BE49-F238E27FC236}">
                <a16:creationId xmlns:a16="http://schemas.microsoft.com/office/drawing/2014/main" id="{CDB4A36A-B5FE-47D8-BEF3-3495986BF62F}"/>
              </a:ext>
            </a:extLst>
          </p:cNvPr>
          <p:cNvSpPr txBox="1"/>
          <p:nvPr/>
        </p:nvSpPr>
        <p:spPr>
          <a:xfrm>
            <a:off x="8071611" y="3881803"/>
            <a:ext cx="3646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Not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enough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with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ideal </a:t>
            </a:r>
            <a:r>
              <a:rPr lang="es-ES" sz="1600" b="1" spc="300" dirty="0" err="1">
                <a:sym typeface="Wingdings" panose="05000000000000000000" pitchFamily="2" charset="2"/>
              </a:rPr>
              <a:t>cell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define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I-V </a:t>
            </a:r>
            <a:r>
              <a:rPr lang="es-ES" sz="1600" b="1" spc="300" dirty="0" err="1">
                <a:sym typeface="Wingdings" panose="05000000000000000000" pitchFamily="2" charset="2"/>
              </a:rPr>
              <a:t>characteristics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a solar panel </a:t>
            </a:r>
            <a:r>
              <a:rPr lang="es-ES" sz="1600" b="1" spc="300" dirty="0" err="1">
                <a:sym typeface="Wingdings" panose="05000000000000000000" pitchFamily="2" charset="2"/>
              </a:rPr>
              <a:t>because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an</a:t>
            </a:r>
            <a:r>
              <a:rPr lang="es-ES" sz="1600" b="1" spc="300" dirty="0">
                <a:sym typeface="Wingdings" panose="05000000000000000000" pitchFamily="2" charset="2"/>
              </a:rPr>
              <a:t> array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series </a:t>
            </a:r>
            <a:r>
              <a:rPr lang="es-ES" sz="1600" b="1" spc="300" dirty="0" err="1">
                <a:sym typeface="Wingdings" panose="05000000000000000000" pitchFamily="2" charset="2"/>
              </a:rPr>
              <a:t>connected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cells</a:t>
            </a:r>
            <a:r>
              <a:rPr lang="es-ES" sz="1600" b="1" spc="300" dirty="0">
                <a:sym typeface="Wingdings" panose="05000000000000000000" pitchFamily="2" charset="2"/>
              </a:rPr>
              <a:t> so </a:t>
            </a:r>
            <a:r>
              <a:rPr lang="es-ES" sz="1600" b="1" spc="300" dirty="0" err="1">
                <a:sym typeface="Wingdings" panose="05000000000000000000" pitchFamily="2" charset="2"/>
              </a:rPr>
              <a:t>it’s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necessary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include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Rs</a:t>
            </a:r>
            <a:r>
              <a:rPr lang="es-ES" sz="1600" b="1" spc="300" dirty="0">
                <a:sym typeface="Wingdings" panose="05000000000000000000" pitchFamily="2" charset="2"/>
              </a:rPr>
              <a:t> and Rp!</a:t>
            </a:r>
          </a:p>
        </p:txBody>
      </p:sp>
    </p:spTree>
    <p:extLst>
      <p:ext uri="{BB962C8B-B14F-4D97-AF65-F5344CB8AC3E}">
        <p14:creationId xmlns:p14="http://schemas.microsoft.com/office/powerpoint/2010/main" val="131954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Limitations of single diode PV model </a:t>
            </a:r>
          </a:p>
        </p:txBody>
      </p:sp>
      <p:sp>
        <p:nvSpPr>
          <p:cNvPr id="15" name="Tekstfelt 3">
            <a:extLst>
              <a:ext uri="{FF2B5EF4-FFF2-40B4-BE49-F238E27FC236}">
                <a16:creationId xmlns:a16="http://schemas.microsoft.com/office/drawing/2014/main" id="{7B737303-CFAA-49DC-AADD-B5DE3162B57A}"/>
              </a:ext>
            </a:extLst>
          </p:cNvPr>
          <p:cNvSpPr txBox="1"/>
          <p:nvPr/>
        </p:nvSpPr>
        <p:spPr>
          <a:xfrm>
            <a:off x="5016990" y="1535094"/>
            <a:ext cx="6322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Rs</a:t>
            </a:r>
            <a:r>
              <a:rPr lang="es-ES" sz="1600" b="1" spc="300" dirty="0">
                <a:sym typeface="Wingdings" panose="05000000000000000000" pitchFamily="2" charset="2"/>
              </a:rPr>
              <a:t>  sum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several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structural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resistances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PV panel. 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Rp   </a:t>
            </a:r>
            <a:r>
              <a:rPr lang="es-ES" sz="1600" b="1" spc="300" dirty="0" err="1">
                <a:sym typeface="Wingdings" panose="05000000000000000000" pitchFamily="2" charset="2"/>
              </a:rPr>
              <a:t>due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leakage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current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p-n </a:t>
            </a:r>
            <a:r>
              <a:rPr lang="es-ES" sz="1600" b="1" spc="300" dirty="0" err="1">
                <a:sym typeface="Wingdings" panose="05000000000000000000" pitchFamily="2" charset="2"/>
              </a:rPr>
              <a:t>junction</a:t>
            </a:r>
            <a:r>
              <a:rPr lang="es-ES" sz="1600" b="1" spc="300" dirty="0">
                <a:sym typeface="Wingdings" panose="05000000000000000000" pitchFamily="2" charset="2"/>
              </a:rPr>
              <a:t> and </a:t>
            </a:r>
            <a:r>
              <a:rPr lang="es-ES" sz="1600" b="1" spc="300" dirty="0" err="1">
                <a:sym typeface="Wingdings" panose="05000000000000000000" pitchFamily="2" charset="2"/>
              </a:rPr>
              <a:t>depends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fabrication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method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cell</a:t>
            </a:r>
            <a:r>
              <a:rPr lang="es-ES" sz="1600" b="1" spc="300" dirty="0">
                <a:sym typeface="Wingdings" panose="05000000000000000000" pitchFamily="2" charset="2"/>
              </a:rPr>
              <a:t>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Rp has </a:t>
            </a:r>
            <a:r>
              <a:rPr lang="es-ES" sz="1600" b="1" spc="300" dirty="0" err="1">
                <a:sym typeface="Wingdings" panose="05000000000000000000" pitchFamily="2" charset="2"/>
              </a:rPr>
              <a:t>very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high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value</a:t>
            </a:r>
            <a:r>
              <a:rPr lang="es-ES" sz="1600" b="1" spc="300" dirty="0">
                <a:sym typeface="Wingdings" panose="05000000000000000000" pitchFamily="2" charset="2"/>
              </a:rPr>
              <a:t> and </a:t>
            </a:r>
            <a:r>
              <a:rPr lang="es-ES" sz="1600" b="1" spc="300" dirty="0" err="1">
                <a:sym typeface="Wingdings" panose="05000000000000000000" pitchFamily="2" charset="2"/>
              </a:rPr>
              <a:t>Rs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very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low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value</a:t>
            </a:r>
            <a:r>
              <a:rPr lang="es-ES" sz="1600" b="1" spc="300" dirty="0">
                <a:sym typeface="Wingdings" panose="05000000000000000000" pitchFamily="2" charset="2"/>
              </a:rPr>
              <a:t> (in </a:t>
            </a:r>
            <a:r>
              <a:rPr lang="es-ES" sz="1600" b="1" spc="300" dirty="0" err="1">
                <a:sym typeface="Wingdings" panose="05000000000000000000" pitchFamily="2" charset="2"/>
              </a:rPr>
              <a:t>some</a:t>
            </a:r>
            <a:r>
              <a:rPr lang="es-ES" sz="1600" b="1" spc="300" dirty="0">
                <a:sym typeface="Wingdings" panose="05000000000000000000" pitchFamily="2" charset="2"/>
              </a:rPr>
              <a:t> cases can be </a:t>
            </a:r>
            <a:r>
              <a:rPr lang="es-ES" sz="1600" b="1" spc="300" dirty="0" err="1">
                <a:sym typeface="Wingdings" panose="05000000000000000000" pitchFamily="2" charset="2"/>
              </a:rPr>
              <a:t>neglected</a:t>
            </a:r>
            <a:r>
              <a:rPr lang="es-ES" sz="1600" b="1" spc="300" dirty="0">
                <a:sym typeface="Wingdings" panose="05000000000000000000" pitchFamily="2" charset="2"/>
              </a:rPr>
              <a:t>)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E18EB64-11A7-4925-A7E7-BBCB184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" y="3077453"/>
            <a:ext cx="3720857" cy="114276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DAE6054-079D-4102-A048-1E15DE2E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8" y="4243127"/>
            <a:ext cx="4958371" cy="21261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7DAFBE-AD03-44FB-8875-2854A30FD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83" y="1295445"/>
            <a:ext cx="3527452" cy="16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Limitations of single diode PV model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5B2F05-69D0-4A03-95A7-448EA353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" y="1725076"/>
            <a:ext cx="4878261" cy="2015633"/>
          </a:xfrm>
          <a:prstGeom prst="rect">
            <a:avLst/>
          </a:prstGeom>
        </p:spPr>
      </p:pic>
      <p:sp>
        <p:nvSpPr>
          <p:cNvPr id="9" name="Tekstfelt 3">
            <a:extLst>
              <a:ext uri="{FF2B5EF4-FFF2-40B4-BE49-F238E27FC236}">
                <a16:creationId xmlns:a16="http://schemas.microsoft.com/office/drawing/2014/main" id="{D546D576-3E29-494D-8033-5A4E2C517231}"/>
              </a:ext>
            </a:extLst>
          </p:cNvPr>
          <p:cNvSpPr txBox="1"/>
          <p:nvPr/>
        </p:nvSpPr>
        <p:spPr>
          <a:xfrm>
            <a:off x="812339" y="1153007"/>
            <a:ext cx="4976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Double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: 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</p:txBody>
      </p:sp>
      <p:sp>
        <p:nvSpPr>
          <p:cNvPr id="10" name="Tekstfelt 3">
            <a:extLst>
              <a:ext uri="{FF2B5EF4-FFF2-40B4-BE49-F238E27FC236}">
                <a16:creationId xmlns:a16="http://schemas.microsoft.com/office/drawing/2014/main" id="{00F94C6B-CE9B-4181-90FA-9CD2B45B1EFE}"/>
              </a:ext>
            </a:extLst>
          </p:cNvPr>
          <p:cNvSpPr txBox="1"/>
          <p:nvPr/>
        </p:nvSpPr>
        <p:spPr>
          <a:xfrm>
            <a:off x="6667135" y="1844675"/>
            <a:ext cx="49764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Extra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in </a:t>
            </a:r>
            <a:r>
              <a:rPr lang="es-ES" sz="1600" b="1" spc="300" dirty="0" err="1">
                <a:sym typeface="Wingdings" panose="05000000000000000000" pitchFamily="2" charset="2"/>
              </a:rPr>
              <a:t>parallel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included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provide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an</a:t>
            </a:r>
            <a:r>
              <a:rPr lang="es-ES" sz="1600" b="1" spc="300" dirty="0">
                <a:sym typeface="Wingdings" panose="05000000000000000000" pitchFamily="2" charset="2"/>
              </a:rPr>
              <a:t> EVEN more </a:t>
            </a:r>
            <a:r>
              <a:rPr lang="es-ES" sz="1600" b="1" spc="300" dirty="0" err="1">
                <a:sym typeface="Wingdings" panose="05000000000000000000" pitchFamily="2" charset="2"/>
              </a:rPr>
              <a:t>accurate</a:t>
            </a:r>
            <a:r>
              <a:rPr lang="es-ES" sz="1600" b="1" spc="300" dirty="0">
                <a:sym typeface="Wingdings" panose="05000000000000000000" pitchFamily="2" charset="2"/>
              </a:rPr>
              <a:t> I-V </a:t>
            </a:r>
            <a:r>
              <a:rPr lang="es-ES" sz="1600" b="1" spc="300" dirty="0" err="1">
                <a:sym typeface="Wingdings" panose="05000000000000000000" pitchFamily="2" charset="2"/>
              </a:rPr>
              <a:t>characteristic</a:t>
            </a:r>
            <a:r>
              <a:rPr lang="es-ES" sz="1600" b="1" spc="300" dirty="0">
                <a:sym typeface="Wingdings" panose="05000000000000000000" pitchFamily="2" charset="2"/>
              </a:rPr>
              <a:t> curve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“</a:t>
            </a:r>
            <a:r>
              <a:rPr lang="es-ES" sz="1600" b="1" spc="300" dirty="0" err="1">
                <a:sym typeface="Wingdings" panose="05000000000000000000" pitchFamily="2" charset="2"/>
              </a:rPr>
              <a:t>This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considers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difference</a:t>
            </a:r>
            <a:r>
              <a:rPr lang="es-ES" sz="1600" b="1" spc="300" dirty="0">
                <a:sym typeface="Wingdings" panose="05000000000000000000" pitchFamily="2" charset="2"/>
              </a:rPr>
              <a:t> in </a:t>
            </a:r>
            <a:r>
              <a:rPr lang="es-ES" sz="1600" b="1" spc="300" dirty="0" err="1">
                <a:sym typeface="Wingdings" panose="05000000000000000000" pitchFamily="2" charset="2"/>
              </a:rPr>
              <a:t>flow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current</a:t>
            </a:r>
            <a:r>
              <a:rPr lang="es-ES" sz="1600" b="1" spc="300" dirty="0">
                <a:sym typeface="Wingdings" panose="05000000000000000000" pitchFamily="2" charset="2"/>
              </a:rPr>
              <a:t> at </a:t>
            </a:r>
            <a:r>
              <a:rPr lang="es-ES" sz="1600" b="1" spc="300" dirty="0" err="1">
                <a:sym typeface="Wingdings" panose="05000000000000000000" pitchFamily="2" charset="2"/>
              </a:rPr>
              <a:t>low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current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values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due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charge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recombination</a:t>
            </a:r>
            <a:r>
              <a:rPr lang="es-ES" sz="1600" b="1" spc="300" dirty="0">
                <a:sym typeface="Wingdings" panose="05000000000000000000" pitchFamily="2" charset="2"/>
              </a:rPr>
              <a:t> in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semicondictor’s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depletion</a:t>
            </a:r>
            <a:r>
              <a:rPr lang="es-ES" sz="1600" b="1" spc="300" dirty="0">
                <a:sym typeface="Wingdings" panose="05000000000000000000" pitchFamily="2" charset="2"/>
              </a:rPr>
              <a:t> región” (DON’T GET THIS :/)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Higher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accuracy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with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BUT </a:t>
            </a:r>
            <a:r>
              <a:rPr lang="es-ES" sz="1600" b="1" spc="300" dirty="0" err="1">
                <a:sym typeface="Wingdings" panose="05000000000000000000" pitchFamily="2" charset="2"/>
              </a:rPr>
              <a:t>increase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difficulty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solve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equation</a:t>
            </a:r>
            <a:r>
              <a:rPr lang="es-ES" sz="1600" b="1" spc="300" dirty="0">
                <a:sym typeface="Wingdings" panose="05000000000000000000" pitchFamily="2" charset="2"/>
              </a:rPr>
              <a:t>  Single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preferred</a:t>
            </a:r>
            <a:r>
              <a:rPr lang="es-ES" sz="1600" b="1" spc="300" dirty="0">
                <a:sym typeface="Wingdings" panose="05000000000000000000" pitchFamily="2" charset="2"/>
              </a:rPr>
              <a:t>!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5CADA7-6592-4145-95ED-4D07AB02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5" y="4271804"/>
            <a:ext cx="6134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0071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266</TotalTime>
  <Words>391</Words>
  <Application>Microsoft Office PowerPoint</Application>
  <PresentationFormat>Panorámica</PresentationFormat>
  <Paragraphs>83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Montserrat Medium</vt:lpstr>
      <vt:lpstr>Wingdings</vt:lpstr>
      <vt:lpstr>AAU PowerPoint</vt:lpstr>
      <vt:lpstr>Presentación de PowerPoint</vt:lpstr>
      <vt:lpstr>Bypass diodes vs MICs</vt:lpstr>
      <vt:lpstr>Bypass diodes vs MICs</vt:lpstr>
      <vt:lpstr>Bypass diodes vs MICs</vt:lpstr>
      <vt:lpstr>Limitations of single diode PV model </vt:lpstr>
      <vt:lpstr>Limitations of single diode PV model </vt:lpstr>
      <vt:lpstr>Limitations of single diode PV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estefania ruiz arenaza</cp:lastModifiedBy>
  <cp:revision>493</cp:revision>
  <cp:lastPrinted>2017-03-09T03:48:56Z</cp:lastPrinted>
  <dcterms:created xsi:type="dcterms:W3CDTF">2016-11-10T06:07:03Z</dcterms:created>
  <dcterms:modified xsi:type="dcterms:W3CDTF">2019-01-08T17:56:51Z</dcterms:modified>
</cp:coreProperties>
</file>