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sldIdLst>
    <p:sldId id="288" r:id="rId2"/>
    <p:sldId id="293" r:id="rId3"/>
    <p:sldId id="292" r:id="rId4"/>
    <p:sldId id="290" r:id="rId5"/>
    <p:sldId id="291" r:id="rId6"/>
    <p:sldId id="294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6" autoAdjust="0"/>
    <p:restoredTop sz="94670" autoAdjust="0"/>
  </p:normalViewPr>
  <p:slideViewPr>
    <p:cSldViewPr snapToGrid="0">
      <p:cViewPr>
        <p:scale>
          <a:sx n="150" d="100"/>
          <a:sy n="150" d="100"/>
        </p:scale>
        <p:origin x="18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68F6-4D1E-4653-A481-BA4D48911AF3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0AEA6-427A-4307-932A-69B5D4CF2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0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0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0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1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325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0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5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2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3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5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3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1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AD96-66FF-43CF-9A3A-634BBCBA8A70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n@et.aau.d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675" y="564086"/>
            <a:ext cx="3837008" cy="4046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 descr="b7e003ca-74ec-41df-b861-67c46449f7fc@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143125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kstboks 2"/>
          <p:cNvSpPr txBox="1"/>
          <p:nvPr/>
        </p:nvSpPr>
        <p:spPr>
          <a:xfrm>
            <a:off x="5676617" y="1131812"/>
            <a:ext cx="29897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group characterizes </a:t>
            </a:r>
            <a:r>
              <a:rPr lang="en-US" dirty="0" smtClean="0"/>
              <a:t>one capacitor and one inductor</a:t>
            </a:r>
          </a:p>
          <a:p>
            <a:endParaRPr lang="en-US" dirty="0" smtClean="0"/>
          </a:p>
          <a:p>
            <a:r>
              <a:rPr lang="en-US" dirty="0" smtClean="0"/>
              <a:t>Send </a:t>
            </a:r>
            <a:endParaRPr lang="en-US" dirty="0"/>
          </a:p>
          <a:p>
            <a:endParaRPr lang="en-US" dirty="0" smtClean="0"/>
          </a:p>
          <a:p>
            <a:r>
              <a:rPr lang="en-US" sz="1400" dirty="0" smtClean="0"/>
              <a:t>1: electrical circuit model (Inductor: L,ESR</a:t>
            </a:r>
          </a:p>
          <a:p>
            <a:r>
              <a:rPr lang="en-US" sz="1400" dirty="0" smtClean="0"/>
              <a:t>Capacitor: C, ESR, ESL)</a:t>
            </a:r>
          </a:p>
          <a:p>
            <a:r>
              <a:rPr lang="en-US" sz="1400" dirty="0" smtClean="0"/>
              <a:t>2: measured model parameters</a:t>
            </a:r>
          </a:p>
          <a:p>
            <a:r>
              <a:rPr lang="en-US" sz="1400" dirty="0" smtClean="0"/>
              <a:t>3: plot of impedance Z=f(Hz): include amplitude and angle plot as function of frequency on a logarithmic scale.</a:t>
            </a:r>
          </a:p>
          <a:p>
            <a:r>
              <a:rPr lang="en-US" sz="1400" dirty="0" smtClean="0"/>
              <a:t>4: picture of inductor and capacitor</a:t>
            </a:r>
          </a:p>
          <a:p>
            <a:r>
              <a:rPr lang="en-US" sz="1400" dirty="0" smtClean="0"/>
              <a:t>5: picture of  measurement setup</a:t>
            </a:r>
          </a:p>
          <a:p>
            <a:r>
              <a:rPr lang="en-US" sz="1400" dirty="0" smtClean="0"/>
              <a:t>6: type of instruments used</a:t>
            </a:r>
          </a:p>
          <a:p>
            <a:endParaRPr lang="en-US" dirty="0"/>
          </a:p>
          <a:p>
            <a:r>
              <a:rPr lang="en-US" dirty="0" smtClean="0"/>
              <a:t>to</a:t>
            </a:r>
          </a:p>
          <a:p>
            <a:r>
              <a:rPr lang="en-US" dirty="0" smtClean="0">
                <a:hlinkClick r:id="rId3"/>
              </a:rPr>
              <a:t>smn@et.aau.dk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675" y="636512"/>
            <a:ext cx="5505450" cy="495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Electrical circuit model </a:t>
            </a:r>
            <a:endParaRPr lang="en-US" dirty="0"/>
          </a:p>
        </p:txBody>
      </p:sp>
      <p:sp>
        <p:nvSpPr>
          <p:cNvPr id="29" name="Tekstboks 2"/>
          <p:cNvSpPr txBox="1"/>
          <p:nvPr/>
        </p:nvSpPr>
        <p:spPr>
          <a:xfrm>
            <a:off x="447672" y="1711234"/>
            <a:ext cx="368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model of a Capacitor:</a:t>
            </a:r>
          </a:p>
        </p:txBody>
      </p:sp>
      <p:grpSp>
        <p:nvGrpSpPr>
          <p:cNvPr id="34" name="Gruppe 33"/>
          <p:cNvGrpSpPr/>
          <p:nvPr/>
        </p:nvGrpSpPr>
        <p:grpSpPr>
          <a:xfrm>
            <a:off x="947339" y="2154838"/>
            <a:ext cx="1838328" cy="472177"/>
            <a:chOff x="947339" y="2154838"/>
            <a:chExt cx="1838328" cy="472177"/>
          </a:xfrm>
        </p:grpSpPr>
        <p:grpSp>
          <p:nvGrpSpPr>
            <p:cNvPr id="28" name="Gruppe 27"/>
            <p:cNvGrpSpPr/>
            <p:nvPr/>
          </p:nvGrpSpPr>
          <p:grpSpPr>
            <a:xfrm>
              <a:off x="947339" y="2449216"/>
              <a:ext cx="1838328" cy="177799"/>
              <a:chOff x="798114" y="2806700"/>
              <a:chExt cx="1838328" cy="177799"/>
            </a:xfrm>
          </p:grpSpPr>
          <p:grpSp>
            <p:nvGrpSpPr>
              <p:cNvPr id="12" name="Gruppe 11"/>
              <p:cNvGrpSpPr/>
              <p:nvPr/>
            </p:nvGrpSpPr>
            <p:grpSpPr>
              <a:xfrm>
                <a:off x="1981200" y="2806700"/>
                <a:ext cx="361950" cy="177799"/>
                <a:chOff x="1724025" y="2085975"/>
                <a:chExt cx="1371600" cy="409575"/>
              </a:xfrm>
            </p:grpSpPr>
            <p:sp>
              <p:nvSpPr>
                <p:cNvPr id="5" name="Bue 4"/>
                <p:cNvSpPr/>
                <p:nvPr/>
              </p:nvSpPr>
              <p:spPr>
                <a:xfrm>
                  <a:off x="1724025" y="2085975"/>
                  <a:ext cx="342900" cy="409575"/>
                </a:xfrm>
                <a:prstGeom prst="arc">
                  <a:avLst>
                    <a:gd name="adj1" fmla="val 10824256"/>
                    <a:gd name="adj2" fmla="val 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Bue 8"/>
                <p:cNvSpPr/>
                <p:nvPr/>
              </p:nvSpPr>
              <p:spPr>
                <a:xfrm>
                  <a:off x="2066925" y="2085975"/>
                  <a:ext cx="342900" cy="409575"/>
                </a:xfrm>
                <a:prstGeom prst="arc">
                  <a:avLst>
                    <a:gd name="adj1" fmla="val 10824256"/>
                    <a:gd name="adj2" fmla="val 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Bue 9"/>
                <p:cNvSpPr/>
                <p:nvPr/>
              </p:nvSpPr>
              <p:spPr>
                <a:xfrm>
                  <a:off x="2409825" y="2085975"/>
                  <a:ext cx="342900" cy="409575"/>
                </a:xfrm>
                <a:prstGeom prst="arc">
                  <a:avLst>
                    <a:gd name="adj1" fmla="val 10824256"/>
                    <a:gd name="adj2" fmla="val 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Bue 10"/>
                <p:cNvSpPr/>
                <p:nvPr/>
              </p:nvSpPr>
              <p:spPr>
                <a:xfrm>
                  <a:off x="2752725" y="2085975"/>
                  <a:ext cx="342900" cy="409575"/>
                </a:xfrm>
                <a:prstGeom prst="arc">
                  <a:avLst>
                    <a:gd name="adj1" fmla="val 10824256"/>
                    <a:gd name="adj2" fmla="val 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4" name="Lige forbindelse 13"/>
              <p:cNvCxnSpPr/>
              <p:nvPr/>
            </p:nvCxnSpPr>
            <p:spPr>
              <a:xfrm>
                <a:off x="1098550" y="2819398"/>
                <a:ext cx="0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Lige forbindelse 16"/>
              <p:cNvCxnSpPr/>
              <p:nvPr/>
            </p:nvCxnSpPr>
            <p:spPr>
              <a:xfrm>
                <a:off x="1136650" y="2819397"/>
                <a:ext cx="0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Lige forbindelse 20"/>
              <p:cNvCxnSpPr/>
              <p:nvPr/>
            </p:nvCxnSpPr>
            <p:spPr>
              <a:xfrm>
                <a:off x="798114" y="2895597"/>
                <a:ext cx="293292" cy="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Lige forbindelse 23"/>
              <p:cNvCxnSpPr/>
              <p:nvPr/>
            </p:nvCxnSpPr>
            <p:spPr>
              <a:xfrm>
                <a:off x="1136649" y="2895597"/>
                <a:ext cx="293292" cy="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ktangel 24"/>
              <p:cNvSpPr/>
              <p:nvPr/>
            </p:nvSpPr>
            <p:spPr>
              <a:xfrm>
                <a:off x="1435894" y="2826939"/>
                <a:ext cx="252016" cy="13731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Lige forbindelse 25"/>
              <p:cNvCxnSpPr/>
              <p:nvPr/>
            </p:nvCxnSpPr>
            <p:spPr>
              <a:xfrm>
                <a:off x="1687909" y="2895189"/>
                <a:ext cx="293292" cy="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Lige forbindelse 26"/>
              <p:cNvCxnSpPr/>
              <p:nvPr/>
            </p:nvCxnSpPr>
            <p:spPr>
              <a:xfrm>
                <a:off x="2343150" y="2896748"/>
                <a:ext cx="293292" cy="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kstfelt 31"/>
                <p:cNvSpPr txBox="1"/>
                <p:nvPr/>
              </p:nvSpPr>
              <p:spPr>
                <a:xfrm>
                  <a:off x="1077391" y="2154838"/>
                  <a:ext cx="3921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a-DK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" name="Tekstfelt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91" y="2154838"/>
                  <a:ext cx="39215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kstboks 2"/>
          <p:cNvSpPr txBox="1"/>
          <p:nvPr/>
        </p:nvSpPr>
        <p:spPr>
          <a:xfrm>
            <a:off x="447672" y="3256055"/>
            <a:ext cx="368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model of an Inductor:</a:t>
            </a:r>
          </a:p>
        </p:txBody>
      </p:sp>
      <p:grpSp>
        <p:nvGrpSpPr>
          <p:cNvPr id="41" name="Gruppe 40"/>
          <p:cNvGrpSpPr/>
          <p:nvPr/>
        </p:nvGrpSpPr>
        <p:grpSpPr>
          <a:xfrm>
            <a:off x="2014857" y="4045145"/>
            <a:ext cx="361950" cy="177799"/>
            <a:chOff x="1724025" y="2085975"/>
            <a:chExt cx="1371600" cy="409575"/>
          </a:xfrm>
        </p:grpSpPr>
        <p:sp>
          <p:nvSpPr>
            <p:cNvPr id="49" name="Bue 48"/>
            <p:cNvSpPr/>
            <p:nvPr/>
          </p:nvSpPr>
          <p:spPr>
            <a:xfrm>
              <a:off x="1724025" y="2085975"/>
              <a:ext cx="342900" cy="409575"/>
            </a:xfrm>
            <a:prstGeom prst="arc">
              <a:avLst>
                <a:gd name="adj1" fmla="val 1082425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Bue 49"/>
            <p:cNvSpPr/>
            <p:nvPr/>
          </p:nvSpPr>
          <p:spPr>
            <a:xfrm>
              <a:off x="2066925" y="2085975"/>
              <a:ext cx="342900" cy="409575"/>
            </a:xfrm>
            <a:prstGeom prst="arc">
              <a:avLst>
                <a:gd name="adj1" fmla="val 1082425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Bue 50"/>
            <p:cNvSpPr/>
            <p:nvPr/>
          </p:nvSpPr>
          <p:spPr>
            <a:xfrm>
              <a:off x="2409825" y="2085975"/>
              <a:ext cx="342900" cy="409575"/>
            </a:xfrm>
            <a:prstGeom prst="arc">
              <a:avLst>
                <a:gd name="adj1" fmla="val 1082425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Bue 51"/>
            <p:cNvSpPr/>
            <p:nvPr/>
          </p:nvSpPr>
          <p:spPr>
            <a:xfrm>
              <a:off x="2752725" y="2085975"/>
              <a:ext cx="342900" cy="409575"/>
            </a:xfrm>
            <a:prstGeom prst="arc">
              <a:avLst>
                <a:gd name="adj1" fmla="val 1082425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Rektangel 45"/>
          <p:cNvSpPr/>
          <p:nvPr/>
        </p:nvSpPr>
        <p:spPr>
          <a:xfrm>
            <a:off x="1469551" y="4065384"/>
            <a:ext cx="252016" cy="1373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Lige forbindelse 46"/>
          <p:cNvCxnSpPr/>
          <p:nvPr/>
        </p:nvCxnSpPr>
        <p:spPr>
          <a:xfrm>
            <a:off x="1721566" y="4133634"/>
            <a:ext cx="293292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Lige forbindelse 47"/>
          <p:cNvCxnSpPr/>
          <p:nvPr/>
        </p:nvCxnSpPr>
        <p:spPr>
          <a:xfrm>
            <a:off x="2376807" y="4135193"/>
            <a:ext cx="293292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ge forbindelse 53"/>
          <p:cNvCxnSpPr/>
          <p:nvPr/>
        </p:nvCxnSpPr>
        <p:spPr>
          <a:xfrm>
            <a:off x="1176258" y="4132886"/>
            <a:ext cx="293292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kstfelt 66"/>
              <p:cNvSpPr txBox="1"/>
              <p:nvPr/>
            </p:nvSpPr>
            <p:spPr>
              <a:xfrm>
                <a:off x="1440777" y="2154833"/>
                <a:ext cx="5829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67" name="Tekstfelt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77" y="2154833"/>
                <a:ext cx="582915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kstfelt 67"/>
              <p:cNvSpPr txBox="1"/>
              <p:nvPr/>
            </p:nvSpPr>
            <p:spPr>
              <a:xfrm>
                <a:off x="2095955" y="2165745"/>
                <a:ext cx="493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𝐸𝑆𝐿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68" name="Tekstfelt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955" y="2165745"/>
                <a:ext cx="493981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kstfelt 68"/>
              <p:cNvSpPr txBox="1"/>
              <p:nvPr/>
            </p:nvSpPr>
            <p:spPr>
              <a:xfrm>
                <a:off x="1330047" y="3735555"/>
                <a:ext cx="5745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69" name="Tekstfelt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47" y="3735555"/>
                <a:ext cx="574581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kstfelt 69"/>
              <p:cNvSpPr txBox="1"/>
              <p:nvPr/>
            </p:nvSpPr>
            <p:spPr>
              <a:xfrm>
                <a:off x="2017645" y="3735555"/>
                <a:ext cx="3160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70" name="Tekstfelt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45" y="3735555"/>
                <a:ext cx="316048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19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674" y="636512"/>
            <a:ext cx="6086475" cy="49530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smtClean="0"/>
              <a:t>Measured </a:t>
            </a:r>
            <a:r>
              <a:rPr lang="en-US" dirty="0"/>
              <a:t>model parameters</a:t>
            </a:r>
            <a:br>
              <a:rPr lang="en-US" dirty="0"/>
            </a:br>
            <a:r>
              <a:rPr lang="en-US" dirty="0"/>
              <a:t> </a:t>
            </a:r>
            <a:endParaRPr lang="en-US" dirty="0"/>
          </a:p>
        </p:txBody>
      </p:sp>
      <p:sp>
        <p:nvSpPr>
          <p:cNvPr id="29" name="Tekstboks 2"/>
          <p:cNvSpPr txBox="1"/>
          <p:nvPr/>
        </p:nvSpPr>
        <p:spPr>
          <a:xfrm>
            <a:off x="447672" y="1711234"/>
            <a:ext cx="414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Capacitor parameters (from figure):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kstfelt 31"/>
              <p:cNvSpPr txBox="1"/>
              <p:nvPr/>
            </p:nvSpPr>
            <p:spPr>
              <a:xfrm>
                <a:off x="779306" y="2107623"/>
                <a:ext cx="3926844" cy="1220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a-DK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2·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201 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𝑢𝐹</m:t>
                      </m:r>
                      <m:r>
                        <a:rPr lang="da-DK" sz="1200" i="1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da-DK" sz="1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1200" i="1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da-DK" sz="1200" i="1"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da-DK" sz="12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da-DK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da-DK" sz="12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da-DK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2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=60 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@ 40 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da-DK" sz="1200" b="0" dirty="0" smtClean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𝐸𝑆𝐿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a-DK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</a:rPr>
                                <m:t>2·</m:t>
                              </m:r>
                              <m:r>
                                <m:rPr>
                                  <m:sty m:val="p"/>
                                </m:rPr>
                                <a:rPr lang="el-GR" sz="12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da-DK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a-DK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da-DK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a-DK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=78.8 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𝑛𝐻</m:t>
                      </m:r>
                      <m:r>
                        <a:rPr lang="da-DK" sz="1200" i="1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da-DK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da-DK" sz="1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200" i="1"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da-DK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</p:txBody>
          </p:sp>
        </mc:Choice>
        <mc:Fallback>
          <p:sp>
            <p:nvSpPr>
              <p:cNvPr id="32" name="Tekstfel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06" y="2107623"/>
                <a:ext cx="3926844" cy="1220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kstboks 2"/>
          <p:cNvSpPr txBox="1"/>
          <p:nvPr/>
        </p:nvSpPr>
        <p:spPr>
          <a:xfrm>
            <a:off x="447672" y="3256055"/>
            <a:ext cx="431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Inductor parameters (from figure):</a:t>
            </a:r>
          </a:p>
          <a:p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kstfelt 68"/>
              <p:cNvSpPr txBox="1"/>
              <p:nvPr/>
            </p:nvSpPr>
            <p:spPr>
              <a:xfrm>
                <a:off x="1101959" y="3758156"/>
                <a:ext cx="3206006" cy="66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da-DK" sz="1200" b="0" i="0" smtClean="0">
                          <a:latin typeface="Cambria Math" panose="02040503050406030204" pitchFamily="18" charset="0"/>
                        </a:rPr>
                        <m:t>=0.15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 @ 10 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GB" sz="12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num>
                        <m:den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2·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=1.1 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𝑚𝐻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da-DK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=70)</m:t>
                      </m:r>
                    </m:oMath>
                  </m:oMathPara>
                </a14:m>
                <a:endParaRPr lang="en-GB" sz="1200" dirty="0" smtClean="0"/>
              </a:p>
            </p:txBody>
          </p:sp>
        </mc:Choice>
        <mc:Fallback>
          <p:sp>
            <p:nvSpPr>
              <p:cNvPr id="69" name="Tekstfelt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59" y="3758156"/>
                <a:ext cx="3206006" cy="666401"/>
              </a:xfrm>
              <a:prstGeom prst="rect">
                <a:avLst/>
              </a:prstGeom>
              <a:blipFill rotWithShape="0">
                <a:blip r:embed="rId3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673" y="636511"/>
            <a:ext cx="8479043" cy="9025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3/4. Plot </a:t>
            </a:r>
            <a:r>
              <a:rPr lang="en-US" dirty="0"/>
              <a:t>of impedance Z=f(Hz</a:t>
            </a:r>
            <a:r>
              <a:rPr lang="en-US" dirty="0" smtClean="0"/>
              <a:t>) including amplitude </a:t>
            </a:r>
            <a:r>
              <a:rPr lang="en-US" dirty="0"/>
              <a:t>and </a:t>
            </a:r>
            <a:r>
              <a:rPr lang="en-US" dirty="0" smtClean="0"/>
              <a:t>angle</a:t>
            </a:r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48" y="2679826"/>
            <a:ext cx="5142367" cy="385677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7" y="2994433"/>
            <a:ext cx="1768421" cy="3137026"/>
          </a:xfrm>
          <a:prstGeom prst="rect">
            <a:avLst/>
          </a:prstGeom>
        </p:spPr>
      </p:pic>
      <p:sp>
        <p:nvSpPr>
          <p:cNvPr id="7" name="Tekstboks 2"/>
          <p:cNvSpPr txBox="1"/>
          <p:nvPr/>
        </p:nvSpPr>
        <p:spPr>
          <a:xfrm>
            <a:off x="447672" y="1711234"/>
            <a:ext cx="3686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Inductor measurement: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Frequency: 20Hz – 2MHz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Inductor type: 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673" y="636511"/>
            <a:ext cx="8479043" cy="9025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3/4. Plot </a:t>
            </a:r>
            <a:r>
              <a:rPr lang="en-US" dirty="0"/>
              <a:t>of impedance Z=f(Hz</a:t>
            </a:r>
            <a:r>
              <a:rPr lang="en-US" dirty="0" smtClean="0"/>
              <a:t>) including amplitude </a:t>
            </a:r>
            <a:r>
              <a:rPr lang="en-US" dirty="0"/>
              <a:t>and </a:t>
            </a:r>
            <a:r>
              <a:rPr lang="en-US" dirty="0" smtClean="0"/>
              <a:t>angle</a:t>
            </a:r>
            <a:endParaRPr lang="en-US" dirty="0"/>
          </a:p>
        </p:txBody>
      </p:sp>
      <p:sp>
        <p:nvSpPr>
          <p:cNvPr id="7" name="Tekstboks 2"/>
          <p:cNvSpPr txBox="1"/>
          <p:nvPr/>
        </p:nvSpPr>
        <p:spPr>
          <a:xfrm>
            <a:off x="447672" y="1711234"/>
            <a:ext cx="4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Capacitor measurement: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Frequency: 20Hz – 2MHz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Capacitor type: </a:t>
            </a:r>
            <a:r>
              <a:rPr lang="en-US" dirty="0" err="1" smtClean="0"/>
              <a:t>CapXon</a:t>
            </a:r>
            <a:r>
              <a:rPr lang="en-US" dirty="0" smtClean="0"/>
              <a:t> 220 </a:t>
            </a:r>
            <a:r>
              <a:rPr lang="en-US" dirty="0" err="1" smtClean="0"/>
              <a:t>uF</a:t>
            </a:r>
            <a:r>
              <a:rPr lang="en-US" dirty="0" smtClean="0"/>
              <a:t>, 50V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18" y="2676524"/>
            <a:ext cx="5130800" cy="3848099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0" y="3083708"/>
            <a:ext cx="2551527" cy="29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673" y="636511"/>
            <a:ext cx="8479043" cy="902578"/>
          </a:xfrm>
        </p:spPr>
        <p:txBody>
          <a:bodyPr>
            <a:normAutofit/>
          </a:bodyPr>
          <a:lstStyle/>
          <a:p>
            <a:r>
              <a:rPr lang="en-GB" dirty="0" smtClean="0"/>
              <a:t>6. </a:t>
            </a:r>
            <a:r>
              <a:rPr lang="en-GB" dirty="0"/>
              <a:t>T</a:t>
            </a:r>
            <a:r>
              <a:rPr lang="en-GB" dirty="0" smtClean="0"/>
              <a:t>ype </a:t>
            </a:r>
            <a:r>
              <a:rPr lang="en-GB" dirty="0"/>
              <a:t>of instruments used</a:t>
            </a:r>
          </a:p>
        </p:txBody>
      </p:sp>
      <p:sp>
        <p:nvSpPr>
          <p:cNvPr id="7" name="Tekstboks 2"/>
          <p:cNvSpPr txBox="1"/>
          <p:nvPr/>
        </p:nvSpPr>
        <p:spPr>
          <a:xfrm>
            <a:off x="447672" y="1711234"/>
            <a:ext cx="632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Agilent E4980A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PC with </a:t>
            </a:r>
            <a:r>
              <a:rPr lang="en-US" dirty="0" err="1" smtClean="0"/>
              <a:t>LabView</a:t>
            </a:r>
            <a:r>
              <a:rPr lang="en-US" dirty="0" smtClean="0"/>
              <a:t> for controlling</a:t>
            </a:r>
            <a:r>
              <a:rPr lang="en-US" dirty="0" smtClean="0"/>
              <a:t> the frequency sweep</a:t>
            </a:r>
          </a:p>
        </p:txBody>
      </p:sp>
      <p:pic>
        <p:nvPicPr>
          <p:cNvPr id="9218" name="Picture 2" descr="http://www.hensleytech.com/sites/default/files/imagecache/product_full/Agilent-E498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35" y="2806709"/>
            <a:ext cx="6016625" cy="370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4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3847</TotalTime>
  <Words>178</Words>
  <Application>Microsoft Office PowerPoint</Application>
  <PresentationFormat>Skærmshow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Trebuchet MS</vt:lpstr>
      <vt:lpstr>Wingdings 3</vt:lpstr>
      <vt:lpstr>Facet</vt:lpstr>
      <vt:lpstr> Exercise  </vt:lpstr>
      <vt:lpstr>1. Electrical circuit model </vt:lpstr>
      <vt:lpstr>2. Measured model parameters  </vt:lpstr>
      <vt:lpstr>3/4. Plot of impedance Z=f(Hz) including amplitude and angle</vt:lpstr>
      <vt:lpstr>3/4. Plot of impedance Z=f(Hz) including amplitude and angle</vt:lpstr>
      <vt:lpstr>6. Type of instruments used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and Current mode control</dc:title>
  <dc:creator>Stig Munk-Nielsen</dc:creator>
  <cp:lastModifiedBy>Thomas Poulsen</cp:lastModifiedBy>
  <cp:revision>111</cp:revision>
  <cp:lastPrinted>2013-11-14T18:38:40Z</cp:lastPrinted>
  <dcterms:created xsi:type="dcterms:W3CDTF">2013-10-24T19:43:49Z</dcterms:created>
  <dcterms:modified xsi:type="dcterms:W3CDTF">2013-11-17T14:23:23Z</dcterms:modified>
</cp:coreProperties>
</file>