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76" r:id="rId3"/>
    <p:sldId id="270" r:id="rId4"/>
    <p:sldId id="271"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278" r:id="rId25"/>
    <p:sldId id="279" r:id="rId26"/>
    <p:sldId id="280" r:id="rId27"/>
    <p:sldId id="281" r:id="rId28"/>
    <p:sldId id="282" r:id="rId29"/>
    <p:sldId id="260" r:id="rId30"/>
  </p:sldIdLst>
  <p:sldSz cx="9144000" cy="5143500" type="screen16x9"/>
  <p:notesSz cx="6858000" cy="9144000"/>
  <p:defaultTex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1A52"/>
    <a:srgbClr val="54616E"/>
    <a:srgbClr val="594FB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522" y="-46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xMode val="edge"/>
          <c:yMode val="edge"/>
          <c:x val="0"/>
          <c:y val="0"/>
          <c:w val="0.94403032195789471"/>
          <c:h val="0.93956956657273627"/>
        </c:manualLayout>
      </c:layout>
      <c:lineChart>
        <c:grouping val="standard"/>
        <c:ser>
          <c:idx val="0"/>
          <c:order val="0"/>
          <c:tx>
            <c:v>Colonna Q</c:v>
          </c:tx>
          <c:spPr>
            <a:ln w="31683" cap="rnd">
              <a:solidFill>
                <a:srgbClr val="004586"/>
              </a:solidFill>
              <a:prstDash val="solid"/>
              <a:round/>
            </a:ln>
          </c:spPr>
          <c:marker>
            <c:symbol val="none"/>
          </c:marker>
          <c:cat>
            <c:strLit>
              <c:ptCount val="7"/>
              <c:pt idx="0">
                <c:v>30 kV</c:v>
              </c:pt>
              <c:pt idx="1">
                <c:v>42 kV</c:v>
              </c:pt>
              <c:pt idx="2">
                <c:v>50 kV</c:v>
              </c:pt>
              <c:pt idx="3">
                <c:v>53 kV</c:v>
              </c:pt>
              <c:pt idx="4">
                <c:v>54 kV</c:v>
              </c:pt>
              <c:pt idx="5">
                <c:v>55 kV</c:v>
              </c:pt>
              <c:pt idx="6">
                <c:v>56 kV</c:v>
              </c:pt>
            </c:strLit>
          </c:cat>
          <c:val>
            <c:numLit>
              <c:formatCode>General</c:formatCode>
              <c:ptCount val="7"/>
              <c:pt idx="0">
                <c:v>0</c:v>
              </c:pt>
              <c:pt idx="1">
                <c:v>1</c:v>
              </c:pt>
              <c:pt idx="2">
                <c:v>0</c:v>
              </c:pt>
              <c:pt idx="3">
                <c:v>0</c:v>
              </c:pt>
              <c:pt idx="4">
                <c:v>0.2</c:v>
              </c:pt>
              <c:pt idx="5">
                <c:v>0.5</c:v>
              </c:pt>
              <c:pt idx="6">
                <c:v>9.0900000000000036E-2</c:v>
              </c:pt>
            </c:numLit>
          </c:val>
        </c:ser>
        <c:dLbls/>
        <c:marker val="1"/>
        <c:axId val="58805632"/>
        <c:axId val="58803328"/>
      </c:lineChart>
      <c:valAx>
        <c:axId val="58803328"/>
        <c:scaling>
          <c:orientation val="minMax"/>
          <c:max val="1"/>
        </c:scaling>
        <c:axPos val="l"/>
        <c:majorGridlines>
          <c:spPr>
            <a:ln w="6345" cap="flat">
              <a:solidFill>
                <a:srgbClr val="B3B3B3"/>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ru-RU" sz="900" b="0" i="0" u="none" strike="noStrike" kern="1200" baseline="0">
                    <a:solidFill>
                      <a:srgbClr val="000000"/>
                    </a:solidFill>
                    <a:latin typeface="Calibri"/>
                    <a:ea typeface=""/>
                    <a:cs typeface=""/>
                  </a:defRPr>
                </a:pPr>
                <a:r>
                  <a:rPr lang="ru-RU" sz="900" b="0" i="0" u="none" strike="noStrike" kern="1200" cap="none" spc="0" baseline="0">
                    <a:solidFill>
                      <a:srgbClr val="000000"/>
                    </a:solidFill>
                    <a:uFillTx/>
                    <a:latin typeface="Calibri"/>
                    <a:ea typeface=""/>
                    <a:cs typeface=""/>
                  </a:rPr>
                  <a:t>Breakdown probability</a:t>
                </a:r>
              </a:p>
            </c:rich>
          </c:tx>
          <c:layout/>
          <c:spPr>
            <a:noFill/>
            <a:ln>
              <a:noFill/>
            </a:ln>
          </c:spPr>
        </c:title>
        <c:numFmt formatCode="[$-1000809]0.00%" sourceLinked="0"/>
        <c:majorTickMark val="none"/>
        <c:tickLblPos val="nextTo"/>
        <c:spPr>
          <a:noFill/>
          <a:ln w="6345" cap="flat">
            <a:solidFill>
              <a:srgbClr val="B3B3B3"/>
            </a:solidFill>
            <a:prstDash val="solid"/>
            <a:round/>
          </a:ln>
        </c:spPr>
        <c:txPr>
          <a:bodyPr lIns="0" tIns="0" rIns="0" bIns="0"/>
          <a:lstStyle/>
          <a:p>
            <a:pPr marL="0" marR="0" indent="0" defTabSz="914400" fontAlgn="auto" hangingPunct="1">
              <a:lnSpc>
                <a:spcPct val="100000"/>
              </a:lnSpc>
              <a:spcBef>
                <a:spcPts val="0"/>
              </a:spcBef>
              <a:spcAft>
                <a:spcPts val="0"/>
              </a:spcAft>
              <a:tabLst/>
              <a:defRPr lang="ru-RU" sz="800" b="0" i="0" u="none" strike="noStrike" kern="1200" baseline="0">
                <a:solidFill>
                  <a:srgbClr val="000000"/>
                </a:solidFill>
                <a:latin typeface="Calibri"/>
                <a:ea typeface=""/>
                <a:cs typeface=""/>
              </a:defRPr>
            </a:pPr>
            <a:endParaRPr lang="en-US"/>
          </a:p>
        </c:txPr>
        <c:crossAx val="58805632"/>
        <c:crossesAt val="0"/>
        <c:crossBetween val="between"/>
      </c:valAx>
      <c:catAx>
        <c:axId val="58805632"/>
        <c:scaling>
          <c:orientation val="minMax"/>
        </c:scaling>
        <c:axPos val="b"/>
        <c:title>
          <c:tx>
            <c:rich>
              <a:bodyPr lIns="0" tIns="0" rIns="0" bIns="0"/>
              <a:lstStyle/>
              <a:p>
                <a:pPr marL="0" marR="0" indent="0" algn="ctr" defTabSz="914400" fontAlgn="auto" hangingPunct="1">
                  <a:lnSpc>
                    <a:spcPct val="100000"/>
                  </a:lnSpc>
                  <a:spcBef>
                    <a:spcPts val="0"/>
                  </a:spcBef>
                  <a:spcAft>
                    <a:spcPts val="0"/>
                  </a:spcAft>
                  <a:tabLst/>
                  <a:defRPr lang="ru-RU" sz="900" b="0" i="0" u="none" strike="noStrike" kern="1200" baseline="0">
                    <a:solidFill>
                      <a:srgbClr val="000000"/>
                    </a:solidFill>
                    <a:latin typeface="Calibri"/>
                    <a:ea typeface=""/>
                    <a:cs typeface=""/>
                  </a:defRPr>
                </a:pPr>
                <a:r>
                  <a:rPr lang="ru-RU" sz="900" b="0" i="0" u="none" strike="noStrike" kern="1200" cap="none" spc="0" baseline="0">
                    <a:solidFill>
                      <a:srgbClr val="000000"/>
                    </a:solidFill>
                    <a:uFillTx/>
                    <a:latin typeface="Calibri"/>
                    <a:ea typeface=""/>
                    <a:cs typeface=""/>
                  </a:rPr>
                  <a:t>Voltage</a:t>
                </a:r>
              </a:p>
            </c:rich>
          </c:tx>
          <c:layout/>
          <c:spPr>
            <a:noFill/>
            <a:ln>
              <a:noFill/>
            </a:ln>
          </c:spPr>
        </c:title>
        <c:numFmt formatCode="General" sourceLinked="0"/>
        <c:majorTickMark val="none"/>
        <c:tickLblPos val="nextTo"/>
        <c:spPr>
          <a:noFill/>
          <a:ln w="6345" cap="flat">
            <a:solidFill>
              <a:srgbClr val="B3B3B3"/>
            </a:solidFill>
            <a:prstDash val="solid"/>
            <a:round/>
          </a:ln>
        </c:spPr>
        <c:txPr>
          <a:bodyPr lIns="0" tIns="0" rIns="0" bIns="0"/>
          <a:lstStyle/>
          <a:p>
            <a:pPr marL="0" marR="0" indent="0" defTabSz="914400" fontAlgn="auto" hangingPunct="1">
              <a:lnSpc>
                <a:spcPct val="100000"/>
              </a:lnSpc>
              <a:spcBef>
                <a:spcPts val="0"/>
              </a:spcBef>
              <a:spcAft>
                <a:spcPts val="0"/>
              </a:spcAft>
              <a:tabLst/>
              <a:defRPr lang="ru-RU" sz="800" b="0" i="0" u="none" strike="noStrike" kern="1200" baseline="0">
                <a:solidFill>
                  <a:srgbClr val="000000"/>
                </a:solidFill>
                <a:latin typeface="Calibri"/>
                <a:ea typeface=""/>
                <a:cs typeface=""/>
              </a:defRPr>
            </a:pPr>
            <a:endParaRPr lang="en-US"/>
          </a:p>
        </c:txPr>
        <c:crossAx val="58803328"/>
        <c:crossesAt val="0"/>
        <c:auto val="1"/>
        <c:lblAlgn val="ctr"/>
        <c:lblOffset val="100"/>
      </c:catAx>
      <c:spPr>
        <a:noFill/>
        <a:ln w="9528">
          <a:solidFill>
            <a:srgbClr val="B3B3B3"/>
          </a:solidFill>
          <a:prstDash val="solid"/>
        </a:ln>
      </c:spPr>
    </c:plotArea>
    <c:plotVisOnly val="1"/>
    <c:dispBlanksAs val="gap"/>
  </c:chart>
  <c:spPr>
    <a:noFill/>
    <a:ln>
      <a:noFill/>
    </a:ln>
  </c:spPr>
  <c:txPr>
    <a:bodyPr lIns="0" tIns="0" rIns="0" bIns="0"/>
    <a:lstStyle/>
    <a:p>
      <a:pPr marL="0" marR="0" indent="0" defTabSz="914400" fontAlgn="auto" hangingPunct="1">
        <a:lnSpc>
          <a:spcPct val="100000"/>
        </a:lnSpc>
        <a:spcBef>
          <a:spcPts val="0"/>
        </a:spcBef>
        <a:spcAft>
          <a:spcPts val="0"/>
        </a:spcAft>
        <a:tabLst/>
        <a:defRPr lang="ru-RU" sz="1000" b="0" i="0" u="none" strike="noStrike" kern="1200" baseline="0">
          <a:solidFill>
            <a:srgbClr val="000000"/>
          </a:solidFill>
          <a:latin typeface="Calibri"/>
          <a:ea typeface=""/>
          <a:cs typeface=""/>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6C8879F-0CCB-40CC-8D13-2C355755BF12}" type="datetimeFigureOut">
              <a:rPr lang="da-DK"/>
              <a:pPr>
                <a:defRPr/>
              </a:pPr>
              <a:t>27-11-2013</a:t>
            </a:fld>
            <a:endParaRPr lang="da-DK"/>
          </a:p>
        </p:txBody>
      </p:sp>
      <p:sp>
        <p:nvSpPr>
          <p:cNvPr id="4" name="Pladsholder til diasbille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a-DK" noProof="0"/>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noProof="0" smtClean="0"/>
              <a:t>Klik for at redigere i master</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endParaRPr lang="da-DK" noProof="0"/>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9FD2AF4-9EDC-484C-9E7C-842B75E88999}" type="slidenum">
              <a:rPr lang="da-DK"/>
              <a:pPr/>
              <a:t>‹#›</a:t>
            </a:fld>
            <a:endParaRPr lang="da-DK"/>
          </a:p>
        </p:txBody>
      </p:sp>
    </p:spTree>
    <p:extLst>
      <p:ext uri="{BB962C8B-B14F-4D97-AF65-F5344CB8AC3E}">
        <p14:creationId xmlns:p14="http://schemas.microsoft.com/office/powerpoint/2010/main" xmlns="" val="2790331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page White">
    <p:spTree>
      <p:nvGrpSpPr>
        <p:cNvPr id="1" name=""/>
        <p:cNvGrpSpPr/>
        <p:nvPr/>
      </p:nvGrpSpPr>
      <p:grpSpPr>
        <a:xfrm>
          <a:off x="0" y="0"/>
          <a:ext cx="0" cy="0"/>
          <a:chOff x="0" y="0"/>
          <a:chExt cx="0" cy="0"/>
        </a:xfrm>
      </p:grpSpPr>
      <p:pic>
        <p:nvPicPr>
          <p:cNvPr id="5" name="Picture 2" descr="\\ADM.AAU.DK\Users\beni\Desktop\Designguide TEKNAT\Powerpoint\Baggrunde\powerpoint_hvid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25425" y="-92075"/>
            <a:ext cx="9591675" cy="539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Billede 4"/>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805238" y="4084638"/>
            <a:ext cx="1531937"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ctrTitle"/>
          </p:nvPr>
        </p:nvSpPr>
        <p:spPr>
          <a:xfrm>
            <a:off x="685800" y="1253210"/>
            <a:ext cx="7772400" cy="1102519"/>
          </a:xfrm>
        </p:spPr>
        <p:txBody>
          <a:bodyPr>
            <a:normAutofit/>
          </a:bodyPr>
          <a:lstStyle>
            <a:lvl1pPr>
              <a:defRPr sz="4400" b="1" i="0" cap="all" spc="200" baseline="0">
                <a:solidFill>
                  <a:srgbClr val="211A52"/>
                </a:solidFill>
              </a:defRPr>
            </a:lvl1pPr>
          </a:lstStyle>
          <a:p>
            <a:r>
              <a:rPr lang="da-DK" smtClean="0"/>
              <a:t>Klik for at redigere i master</a:t>
            </a:r>
            <a:endParaRPr lang="da-DK" dirty="0"/>
          </a:p>
        </p:txBody>
      </p:sp>
      <p:sp>
        <p:nvSpPr>
          <p:cNvPr id="3" name="Undertitel 2"/>
          <p:cNvSpPr>
            <a:spLocks noGrp="1"/>
          </p:cNvSpPr>
          <p:nvPr>
            <p:ph type="subTitle" idx="1"/>
          </p:nvPr>
        </p:nvSpPr>
        <p:spPr>
          <a:xfrm>
            <a:off x="1371600" y="2529924"/>
            <a:ext cx="6400800" cy="609737"/>
          </a:xfrm>
          <a:solidFill>
            <a:srgbClr val="211A52"/>
          </a:solidFill>
        </p:spPr>
        <p:txBody>
          <a:bodyPr lIns="108000" tIns="180000" rIns="72000" bIns="180000" anchor="ctr">
            <a:spAutoFit/>
          </a:bodyPr>
          <a:lstStyle>
            <a:lvl1pPr marL="0" indent="0" algn="ctr">
              <a:buNone/>
              <a:defRPr sz="1600" cap="all" spc="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
        <p:nvSpPr>
          <p:cNvPr id="13" name="Pladsholder til tekst 12"/>
          <p:cNvSpPr>
            <a:spLocks noGrp="1"/>
          </p:cNvSpPr>
          <p:nvPr>
            <p:ph type="body" sz="quarter" idx="10"/>
          </p:nvPr>
        </p:nvSpPr>
        <p:spPr>
          <a:xfrm>
            <a:off x="1370296" y="3247704"/>
            <a:ext cx="6400800" cy="548182"/>
          </a:xfrm>
          <a:solidFill>
            <a:srgbClr val="211A52"/>
          </a:solidFill>
        </p:spPr>
        <p:txBody>
          <a:bodyPr tIns="180000" bIns="180000" anchor="ctr">
            <a:spAutoFit/>
          </a:bodyPr>
          <a:lstStyle>
            <a:lvl1pPr marL="0" indent="0" algn="ctr">
              <a:buNone/>
              <a:defRPr sz="1200" cap="all" spc="100" baseline="0">
                <a:solidFill>
                  <a:schemeClr val="bg1"/>
                </a:solidFill>
              </a:defRPr>
            </a:lvl1pPr>
          </a:lstStyle>
          <a:p>
            <a:pPr lvl="0"/>
            <a:r>
              <a:rPr lang="da-DK" smtClean="0"/>
              <a:t>Klik for at redigere i master</a:t>
            </a:r>
          </a:p>
        </p:txBody>
      </p:sp>
    </p:spTree>
    <p:extLst>
      <p:ext uri="{BB962C8B-B14F-4D97-AF65-F5344CB8AC3E}">
        <p14:creationId xmlns:p14="http://schemas.microsoft.com/office/powerpoint/2010/main" xmlns="" val="342379797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Frontpage with image">
    <p:spTree>
      <p:nvGrpSpPr>
        <p:cNvPr id="1" name=""/>
        <p:cNvGrpSpPr/>
        <p:nvPr/>
      </p:nvGrpSpPr>
      <p:grpSpPr>
        <a:xfrm>
          <a:off x="0" y="0"/>
          <a:ext cx="0" cy="0"/>
          <a:chOff x="0" y="0"/>
          <a:chExt cx="0" cy="0"/>
        </a:xfrm>
      </p:grpSpPr>
      <p:sp>
        <p:nvSpPr>
          <p:cNvPr id="5" name="Undertitel 2"/>
          <p:cNvSpPr txBox="1">
            <a:spLocks/>
          </p:cNvSpPr>
          <p:nvPr userDrawn="1"/>
        </p:nvSpPr>
        <p:spPr>
          <a:xfrm>
            <a:off x="1381125" y="3251200"/>
            <a:ext cx="6400800" cy="547688"/>
          </a:xfrm>
          <a:prstGeom prst="rect">
            <a:avLst/>
          </a:prstGeom>
          <a:solidFill>
            <a:schemeClr val="bg1"/>
          </a:solidFill>
        </p:spPr>
        <p:txBody>
          <a:bodyPr lIns="108000" tIns="180000" rIns="72000" bIns="180000" anchor="ctr">
            <a:spAutoFit/>
          </a:bodyPr>
          <a:lstStyle>
            <a:lvl1pPr marL="0" indent="0" algn="ctr" defTabSz="914400" rtl="0" eaLnBrk="1" latinLnBrk="0" hangingPunct="1">
              <a:spcBef>
                <a:spcPct val="20000"/>
              </a:spcBef>
              <a:buFont typeface="Arial" pitchFamily="34" charset="0"/>
              <a:buNone/>
              <a:defRPr sz="1600" kern="1200" cap="none" spc="200" baseline="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da-DK" sz="1200" cap="all" dirty="0" err="1" smtClean="0">
                <a:solidFill>
                  <a:srgbClr val="211A52"/>
                </a:solidFill>
              </a:rPr>
              <a:t>Name</a:t>
            </a:r>
            <a:r>
              <a:rPr lang="da-DK" sz="1200" cap="all" dirty="0" smtClean="0">
                <a:solidFill>
                  <a:srgbClr val="211A52"/>
                </a:solidFill>
              </a:rPr>
              <a:t> &amp; </a:t>
            </a:r>
            <a:r>
              <a:rPr lang="da-DK" sz="1200" cap="all" dirty="0" err="1" smtClean="0">
                <a:solidFill>
                  <a:srgbClr val="211A52"/>
                </a:solidFill>
              </a:rPr>
              <a:t>department</a:t>
            </a:r>
            <a:endParaRPr lang="da-DK" sz="1200" cap="all" dirty="0" smtClean="0">
              <a:solidFill>
                <a:srgbClr val="211A52"/>
              </a:solidFill>
            </a:endParaRPr>
          </a:p>
        </p:txBody>
      </p:sp>
      <p:pic>
        <p:nvPicPr>
          <p:cNvPr id="6" name="Billede 4"/>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898900" y="4048125"/>
            <a:ext cx="1365250"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Pladsholder til billede 7"/>
          <p:cNvSpPr>
            <a:spLocks noGrp="1"/>
          </p:cNvSpPr>
          <p:nvPr>
            <p:ph type="pic" sz="quarter" idx="10"/>
          </p:nvPr>
        </p:nvSpPr>
        <p:spPr>
          <a:xfrm>
            <a:off x="0" y="0"/>
            <a:ext cx="9144000" cy="5143500"/>
          </a:xfrm>
          <a:blipFill>
            <a:blip r:embed="rId3"/>
            <a:stretch>
              <a:fillRect/>
            </a:stretch>
          </a:blipFill>
        </p:spPr>
        <p:txBody>
          <a:bodyPr rtlCol="0">
            <a:normAutofit/>
          </a:bodyPr>
          <a:lstStyle>
            <a:lvl1pPr algn="ctr">
              <a:defRPr sz="1400" baseline="0"/>
            </a:lvl1pPr>
          </a:lstStyle>
          <a:p>
            <a:pPr lvl="0"/>
            <a:endParaRPr lang="da-DK" noProof="0" dirty="0" smtClean="0"/>
          </a:p>
          <a:p>
            <a:pPr lvl="0"/>
            <a:endParaRPr lang="da-DK" noProof="0" dirty="0" smtClean="0"/>
          </a:p>
          <a:p>
            <a:pPr lvl="0"/>
            <a:r>
              <a:rPr lang="da-DK" noProof="0" dirty="0" smtClean="0"/>
              <a:t>!!</a:t>
            </a:r>
            <a:r>
              <a:rPr lang="da-DK" noProof="0" dirty="0" err="1" smtClean="0"/>
              <a:t>Click</a:t>
            </a:r>
            <a:r>
              <a:rPr lang="da-DK" noProof="0" dirty="0" smtClean="0"/>
              <a:t> on the image </a:t>
            </a:r>
            <a:r>
              <a:rPr lang="da-DK" noProof="0" dirty="0" err="1" smtClean="0"/>
              <a:t>icon</a:t>
            </a:r>
            <a:r>
              <a:rPr lang="da-DK" noProof="0" dirty="0" smtClean="0"/>
              <a:t> to </a:t>
            </a:r>
            <a:r>
              <a:rPr lang="da-DK" noProof="0" dirty="0" err="1" smtClean="0"/>
              <a:t>change</a:t>
            </a:r>
            <a:r>
              <a:rPr lang="da-DK" noProof="0" dirty="0" smtClean="0"/>
              <a:t> the </a:t>
            </a:r>
            <a:r>
              <a:rPr lang="da-DK" noProof="0" dirty="0" err="1" smtClean="0"/>
              <a:t>photo</a:t>
            </a:r>
            <a:r>
              <a:rPr lang="da-DK" noProof="0" dirty="0" smtClean="0"/>
              <a:t>!!</a:t>
            </a:r>
            <a:endParaRPr lang="da-DK" noProof="0" dirty="0"/>
          </a:p>
        </p:txBody>
      </p:sp>
      <p:sp>
        <p:nvSpPr>
          <p:cNvPr id="2" name="Titel 1"/>
          <p:cNvSpPr>
            <a:spLocks noGrp="1"/>
          </p:cNvSpPr>
          <p:nvPr>
            <p:ph type="ctrTitle"/>
          </p:nvPr>
        </p:nvSpPr>
        <p:spPr>
          <a:xfrm>
            <a:off x="1370296" y="1491631"/>
            <a:ext cx="6400800" cy="864098"/>
          </a:xfrm>
          <a:noFill/>
        </p:spPr>
        <p:txBody>
          <a:bodyPr>
            <a:normAutofit/>
          </a:bodyPr>
          <a:lstStyle>
            <a:lvl1pPr>
              <a:defRPr sz="3600" b="1" i="0" cap="all" spc="200" baseline="0">
                <a:solidFill>
                  <a:srgbClr val="211A52"/>
                </a:solidFill>
              </a:defRPr>
            </a:lvl1pPr>
          </a:lstStyle>
          <a:p>
            <a:r>
              <a:rPr lang="da-DK" smtClean="0"/>
              <a:t>Klik for at redigere i master</a:t>
            </a:r>
            <a:endParaRPr lang="da-DK" dirty="0"/>
          </a:p>
        </p:txBody>
      </p:sp>
      <p:sp>
        <p:nvSpPr>
          <p:cNvPr id="3" name="Undertitel 2"/>
          <p:cNvSpPr>
            <a:spLocks noGrp="1"/>
          </p:cNvSpPr>
          <p:nvPr>
            <p:ph type="subTitle" idx="1"/>
          </p:nvPr>
        </p:nvSpPr>
        <p:spPr>
          <a:xfrm>
            <a:off x="1371600" y="2529924"/>
            <a:ext cx="6400800" cy="609737"/>
          </a:xfrm>
          <a:solidFill>
            <a:schemeClr val="bg1"/>
          </a:solidFill>
        </p:spPr>
        <p:txBody>
          <a:bodyPr lIns="108000" tIns="180000" rIns="72000" bIns="180000" anchor="ctr">
            <a:spAutoFit/>
          </a:bodyPr>
          <a:lstStyle>
            <a:lvl1pPr marL="0" indent="0" algn="ctr">
              <a:buNone/>
              <a:defRPr sz="1600" cap="all" spc="200" baseline="0">
                <a:solidFill>
                  <a:srgbClr val="211A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Tree>
    <p:extLst>
      <p:ext uri="{BB962C8B-B14F-4D97-AF65-F5344CB8AC3E}">
        <p14:creationId xmlns:p14="http://schemas.microsoft.com/office/powerpoint/2010/main" xmlns="" val="150080636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e end Blue">
    <p:spTree>
      <p:nvGrpSpPr>
        <p:cNvPr id="1" name=""/>
        <p:cNvGrpSpPr/>
        <p:nvPr/>
      </p:nvGrpSpPr>
      <p:grpSpPr>
        <a:xfrm>
          <a:off x="0" y="0"/>
          <a:ext cx="0" cy="0"/>
          <a:chOff x="0" y="0"/>
          <a:chExt cx="0" cy="0"/>
        </a:xfrm>
      </p:grpSpPr>
      <p:pic>
        <p:nvPicPr>
          <p:cNvPr id="2" name="Picture 3" descr="\\ADM.AAU.DK\Users\beni\Desktop\Designguide TEKNAT\Powerpoint\Baggrunde\powerpoint_blaa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7950" y="-20638"/>
            <a:ext cx="9307513" cy="5235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Billede 4"/>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30550" y="1347788"/>
            <a:ext cx="2830513" cy="185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026056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e end">
    <p:spTree>
      <p:nvGrpSpPr>
        <p:cNvPr id="1" name=""/>
        <p:cNvGrpSpPr/>
        <p:nvPr/>
      </p:nvGrpSpPr>
      <p:grpSpPr>
        <a:xfrm>
          <a:off x="0" y="0"/>
          <a:ext cx="0" cy="0"/>
          <a:chOff x="0" y="0"/>
          <a:chExt cx="0" cy="0"/>
        </a:xfrm>
      </p:grpSpPr>
      <p:pic>
        <p:nvPicPr>
          <p:cNvPr id="2" name="Picture 2" descr="\\ADM.AAU.DK\Users\beni\Desktop\Designguide TEKNAT\Powerpoint\Baggrunde\powerpoint_hvid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25425" y="-92075"/>
            <a:ext cx="9591675" cy="539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AutoShape 4"/>
          <p:cNvSpPr>
            <a:spLocks noChangeAspect="1" noChangeArrowheads="1" noTextEdit="1"/>
          </p:cNvSpPr>
          <p:nvPr userDrawn="1"/>
        </p:nvSpPr>
        <p:spPr bwMode="auto">
          <a:xfrm>
            <a:off x="3133725" y="1708150"/>
            <a:ext cx="2921000" cy="153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a-DK"/>
          </a:p>
        </p:txBody>
      </p:sp>
      <p:pic>
        <p:nvPicPr>
          <p:cNvPr id="4" name="Billede 5"/>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246438" y="1517650"/>
            <a:ext cx="2649537"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362687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dias">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457200" y="1200152"/>
            <a:ext cx="8229600" cy="3099791"/>
          </a:xfrm>
          <a:solidFill>
            <a:schemeClr val="bg1"/>
          </a:solidFill>
        </p:spPr>
        <p:txBody>
          <a:bodyPr>
            <a:normAutofit/>
          </a:bodyPr>
          <a:lstStyle>
            <a:lvl1pPr marL="0" indent="0">
              <a:buClr>
                <a:schemeClr val="tx2">
                  <a:lumMod val="50000"/>
                </a:schemeClr>
              </a:buClr>
              <a:buFont typeface="Arial Black" pitchFamily="34" charset="0"/>
              <a:buNone/>
              <a:defRPr sz="1600" cap="none" spc="200" baseline="0">
                <a:solidFill>
                  <a:srgbClr val="211A52"/>
                </a:solidFill>
              </a:defRPr>
            </a:lvl1pPr>
            <a:lvl2pPr marL="742950" indent="-285750">
              <a:buFont typeface="Arial" pitchFamily="34" charset="0"/>
              <a:buChar char="•"/>
              <a:defRPr sz="1600" cap="none" spc="200" baseline="0">
                <a:solidFill>
                  <a:srgbClr val="211A52"/>
                </a:solidFill>
              </a:defRPr>
            </a:lvl2pPr>
            <a:lvl3pPr marL="1200150" indent="-285750">
              <a:buFont typeface="Arial" pitchFamily="34" charset="0"/>
              <a:buChar char="•"/>
              <a:defRPr sz="1600" cap="none" spc="200" baseline="0">
                <a:solidFill>
                  <a:srgbClr val="211A52"/>
                </a:solidFill>
              </a:defRPr>
            </a:lvl3pPr>
            <a:lvl4pPr marL="1657350" indent="-285750">
              <a:buFont typeface="Arial" pitchFamily="34" charset="0"/>
              <a:buChar char="•"/>
              <a:defRPr sz="1600" cap="none" spc="200" baseline="0">
                <a:solidFill>
                  <a:srgbClr val="211A52"/>
                </a:solidFill>
              </a:defRPr>
            </a:lvl4pPr>
            <a:lvl5pPr marL="2114550" indent="-285750">
              <a:buFont typeface="Arial" pitchFamily="34" charset="0"/>
              <a:buChar char="•"/>
              <a:defRPr sz="1600" cap="none" spc="200" baseline="0">
                <a:solidFill>
                  <a:srgbClr val="211A52"/>
                </a:solidFill>
              </a:defRPr>
            </a:lvl5pPr>
          </a:lstStyle>
          <a:p>
            <a:pPr lvl="0"/>
            <a:r>
              <a:rPr lang="da-DK" noProof="0" smtClean="0"/>
              <a:t>Klik for at redigere i master</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endParaRPr lang="da-DK" dirty="0"/>
          </a:p>
        </p:txBody>
      </p:sp>
      <p:sp>
        <p:nvSpPr>
          <p:cNvPr id="7" name="Titel 6"/>
          <p:cNvSpPr>
            <a:spLocks noGrp="1"/>
          </p:cNvSpPr>
          <p:nvPr>
            <p:ph type="title"/>
          </p:nvPr>
        </p:nvSpPr>
        <p:spPr>
          <a:xfrm>
            <a:off x="443957" y="249492"/>
            <a:ext cx="8229600" cy="857250"/>
          </a:xfrm>
          <a:solidFill>
            <a:schemeClr val="bg1"/>
          </a:solidFill>
        </p:spPr>
        <p:txBody>
          <a:bodyPr>
            <a:normAutofit/>
          </a:bodyPr>
          <a:lstStyle>
            <a:lvl1pPr algn="l">
              <a:defRPr sz="2400" b="1" i="0" kern="0" cap="none" spc="100" baseline="0">
                <a:solidFill>
                  <a:srgbClr val="211A52"/>
                </a:solidFill>
              </a:defRPr>
            </a:lvl1pPr>
          </a:lstStyle>
          <a:p>
            <a:r>
              <a:rPr lang="da-DK" smtClean="0"/>
              <a:t>Klik for at redigere i master</a:t>
            </a:r>
            <a:endParaRPr lang="da-DK" dirty="0"/>
          </a:p>
        </p:txBody>
      </p:sp>
      <p:sp>
        <p:nvSpPr>
          <p:cNvPr id="4" name="Pladsholder til sidefod 4"/>
          <p:cNvSpPr>
            <a:spLocks noGrp="1"/>
          </p:cNvSpPr>
          <p:nvPr>
            <p:ph type="ftr" sz="quarter" idx="10"/>
          </p:nvPr>
        </p:nvSpPr>
        <p:spPr>
          <a:xfrm>
            <a:off x="468313" y="4354513"/>
            <a:ext cx="8280400" cy="687387"/>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A6A6A6"/>
                </a:solidFill>
              </a:defRPr>
            </a:lvl1pPr>
          </a:lstStyle>
          <a:p>
            <a:r>
              <a:rPr lang="da-DK"/>
              <a:t> (EDIT IN MASTER) PRESENTATION TITAL – PAGE </a:t>
            </a:r>
            <a:fld id="{5FB96E75-34CE-4623-B9CD-34D80B7774AF}" type="slidenum">
              <a:rPr lang="da-DK"/>
              <a:pPr/>
              <a:t>‹#›</a:t>
            </a:fld>
            <a:r>
              <a:rPr lang="da-DK"/>
              <a:t> - DATE</a:t>
            </a:r>
          </a:p>
          <a:p>
            <a:endParaRPr lang="da-DK"/>
          </a:p>
          <a:p>
            <a:r>
              <a:rPr lang="da-DK"/>
              <a:t>DEPARTMENT/UNIT</a:t>
            </a:r>
          </a:p>
          <a:p>
            <a:r>
              <a:rPr lang="da-DK" b="0"/>
              <a:t>AALBORG UNIVERSITET</a:t>
            </a:r>
          </a:p>
        </p:txBody>
      </p:sp>
    </p:spTree>
    <p:extLst>
      <p:ext uri="{BB962C8B-B14F-4D97-AF65-F5344CB8AC3E}">
        <p14:creationId xmlns:p14="http://schemas.microsoft.com/office/powerpoint/2010/main" xmlns="" val="358689657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dias - 2 column">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457200" y="1200152"/>
            <a:ext cx="4042792" cy="3099791"/>
          </a:xfrm>
          <a:solidFill>
            <a:schemeClr val="bg1"/>
          </a:solidFill>
        </p:spPr>
        <p:txBody>
          <a:bodyPr>
            <a:normAutofit/>
          </a:bodyPr>
          <a:lstStyle>
            <a:lvl1pPr marL="0" indent="0">
              <a:buClr>
                <a:schemeClr val="tx2">
                  <a:lumMod val="50000"/>
                </a:schemeClr>
              </a:buClr>
              <a:buFont typeface="Arial Black" pitchFamily="34" charset="0"/>
              <a:buNone/>
              <a:defRPr sz="1600" cap="none" spc="200" baseline="0">
                <a:solidFill>
                  <a:srgbClr val="211A52"/>
                </a:solidFill>
              </a:defRPr>
            </a:lvl1pPr>
            <a:lvl2pPr marL="742950" indent="-285750">
              <a:buFont typeface="Arial" pitchFamily="34" charset="0"/>
              <a:buChar char="•"/>
              <a:defRPr sz="1600" cap="none" spc="200" baseline="0">
                <a:solidFill>
                  <a:srgbClr val="211A52"/>
                </a:solidFill>
              </a:defRPr>
            </a:lvl2pPr>
            <a:lvl3pPr marL="1200150" indent="-285750">
              <a:buFont typeface="Arial" pitchFamily="34" charset="0"/>
              <a:buChar char="•"/>
              <a:defRPr sz="1600" cap="none" spc="200" baseline="0">
                <a:solidFill>
                  <a:srgbClr val="211A52"/>
                </a:solidFill>
              </a:defRPr>
            </a:lvl3pPr>
            <a:lvl4pPr marL="1657350" indent="-285750">
              <a:buFont typeface="Arial" pitchFamily="34" charset="0"/>
              <a:buChar char="•"/>
              <a:defRPr sz="1600" cap="none" spc="200" baseline="0">
                <a:solidFill>
                  <a:srgbClr val="211A52"/>
                </a:solidFill>
              </a:defRPr>
            </a:lvl4pPr>
            <a:lvl5pPr marL="2114550" indent="-285750">
              <a:buFont typeface="Arial" pitchFamily="34" charset="0"/>
              <a:buChar char="•"/>
              <a:defRPr sz="1600" cap="none" spc="200" baseline="0">
                <a:solidFill>
                  <a:srgbClr val="211A52"/>
                </a:solidFill>
              </a:defRPr>
            </a:lvl5pPr>
          </a:lstStyle>
          <a:p>
            <a:pPr lvl="0"/>
            <a:r>
              <a:rPr lang="da-DK" noProof="0" smtClean="0"/>
              <a:t>Klik for at redigere i master</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endParaRPr lang="da-DK" dirty="0"/>
          </a:p>
        </p:txBody>
      </p:sp>
      <p:sp>
        <p:nvSpPr>
          <p:cNvPr id="7" name="Titel 6"/>
          <p:cNvSpPr>
            <a:spLocks noGrp="1"/>
          </p:cNvSpPr>
          <p:nvPr>
            <p:ph type="title"/>
          </p:nvPr>
        </p:nvSpPr>
        <p:spPr>
          <a:xfrm>
            <a:off x="443957" y="249492"/>
            <a:ext cx="8229600" cy="857250"/>
          </a:xfrm>
          <a:solidFill>
            <a:schemeClr val="bg1"/>
          </a:solidFill>
        </p:spPr>
        <p:txBody>
          <a:bodyPr>
            <a:normAutofit/>
          </a:bodyPr>
          <a:lstStyle>
            <a:lvl1pPr algn="l">
              <a:defRPr sz="2400" b="1" i="0" kern="0" cap="none" spc="100" baseline="0">
                <a:solidFill>
                  <a:srgbClr val="211A52"/>
                </a:solidFill>
              </a:defRPr>
            </a:lvl1pPr>
          </a:lstStyle>
          <a:p>
            <a:r>
              <a:rPr lang="da-DK" smtClean="0"/>
              <a:t>Klik for at redigere i master</a:t>
            </a:r>
            <a:endParaRPr lang="da-DK" dirty="0"/>
          </a:p>
        </p:txBody>
      </p:sp>
      <p:sp>
        <p:nvSpPr>
          <p:cNvPr id="5" name="Pladsholder til indhold 2"/>
          <p:cNvSpPr>
            <a:spLocks noGrp="1"/>
          </p:cNvSpPr>
          <p:nvPr>
            <p:ph idx="10"/>
          </p:nvPr>
        </p:nvSpPr>
        <p:spPr>
          <a:xfrm>
            <a:off x="4716016" y="1200152"/>
            <a:ext cx="3898776" cy="3099791"/>
          </a:xfrm>
          <a:solidFill>
            <a:schemeClr val="bg1"/>
          </a:solidFill>
        </p:spPr>
        <p:txBody>
          <a:bodyPr>
            <a:normAutofit/>
          </a:bodyPr>
          <a:lstStyle>
            <a:lvl1pPr marL="0" indent="0">
              <a:buClr>
                <a:schemeClr val="tx2">
                  <a:lumMod val="50000"/>
                </a:schemeClr>
              </a:buClr>
              <a:buFont typeface="Arial Black" pitchFamily="34" charset="0"/>
              <a:buNone/>
              <a:defRPr sz="1600" cap="none" spc="200" baseline="0">
                <a:solidFill>
                  <a:srgbClr val="211A52"/>
                </a:solidFill>
              </a:defRPr>
            </a:lvl1pPr>
            <a:lvl2pPr marL="742950" indent="-285750">
              <a:buFont typeface="Arial" pitchFamily="34" charset="0"/>
              <a:buChar char="•"/>
              <a:defRPr sz="1600" cap="none" spc="200" baseline="0">
                <a:solidFill>
                  <a:srgbClr val="211A52"/>
                </a:solidFill>
              </a:defRPr>
            </a:lvl2pPr>
            <a:lvl3pPr marL="1200150" indent="-285750">
              <a:buFont typeface="Arial" pitchFamily="34" charset="0"/>
              <a:buChar char="•"/>
              <a:defRPr sz="1600" cap="none" spc="200" baseline="0">
                <a:solidFill>
                  <a:srgbClr val="211A52"/>
                </a:solidFill>
              </a:defRPr>
            </a:lvl3pPr>
            <a:lvl4pPr marL="1657350" indent="-285750">
              <a:buFont typeface="Arial" pitchFamily="34" charset="0"/>
              <a:buChar char="•"/>
              <a:defRPr sz="1600" cap="none" spc="200" baseline="0">
                <a:solidFill>
                  <a:srgbClr val="211A52"/>
                </a:solidFill>
              </a:defRPr>
            </a:lvl4pPr>
            <a:lvl5pPr marL="2114550" indent="-285750">
              <a:buFont typeface="Arial" pitchFamily="34" charset="0"/>
              <a:buChar char="•"/>
              <a:defRPr sz="1600" cap="none" spc="200" baseline="0">
                <a:solidFill>
                  <a:srgbClr val="211A52"/>
                </a:solidFill>
              </a:defRPr>
            </a:lvl5pPr>
          </a:lstStyle>
          <a:p>
            <a:pPr lvl="0"/>
            <a:r>
              <a:rPr lang="da-DK" noProof="0" smtClean="0"/>
              <a:t>Klik for at redigere i master</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endParaRPr lang="da-DK" dirty="0"/>
          </a:p>
        </p:txBody>
      </p:sp>
      <p:sp>
        <p:nvSpPr>
          <p:cNvPr id="6" name="Pladsholder til sidefod 4"/>
          <p:cNvSpPr>
            <a:spLocks noGrp="1"/>
          </p:cNvSpPr>
          <p:nvPr>
            <p:ph type="ftr" sz="quarter" idx="11"/>
          </p:nvPr>
        </p:nvSpPr>
        <p:spPr>
          <a:xfrm>
            <a:off x="468313" y="4354513"/>
            <a:ext cx="8280400" cy="687387"/>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A6A6A6"/>
                </a:solidFill>
              </a:defRPr>
            </a:lvl1pPr>
          </a:lstStyle>
          <a:p>
            <a:r>
              <a:rPr lang="da-DK"/>
              <a:t> (EDIT IN MASTER) PRESENTATION TITAL – PAGE </a:t>
            </a:r>
            <a:fld id="{59B6DC6E-C34E-499D-8367-50A77844C6C9}" type="slidenum">
              <a:rPr lang="da-DK"/>
              <a:pPr/>
              <a:t>‹#›</a:t>
            </a:fld>
            <a:r>
              <a:rPr lang="da-DK"/>
              <a:t> - DATE</a:t>
            </a:r>
          </a:p>
          <a:p>
            <a:endParaRPr lang="da-DK"/>
          </a:p>
          <a:p>
            <a:r>
              <a:rPr lang="da-DK"/>
              <a:t>DEPARTMENT/UNIT</a:t>
            </a:r>
          </a:p>
          <a:p>
            <a:r>
              <a:rPr lang="da-DK" b="0"/>
              <a:t>AALBORG UNIVERSITET</a:t>
            </a:r>
          </a:p>
        </p:txBody>
      </p:sp>
    </p:spTree>
    <p:extLst>
      <p:ext uri="{BB962C8B-B14F-4D97-AF65-F5344CB8AC3E}">
        <p14:creationId xmlns:p14="http://schemas.microsoft.com/office/powerpoint/2010/main" xmlns="" val="170248984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page Blue">
    <p:spTree>
      <p:nvGrpSpPr>
        <p:cNvPr id="1" name=""/>
        <p:cNvGrpSpPr/>
        <p:nvPr/>
      </p:nvGrpSpPr>
      <p:grpSpPr>
        <a:xfrm>
          <a:off x="0" y="0"/>
          <a:ext cx="0" cy="0"/>
          <a:chOff x="0" y="0"/>
          <a:chExt cx="0" cy="0"/>
        </a:xfrm>
      </p:grpSpPr>
      <p:pic>
        <p:nvPicPr>
          <p:cNvPr id="5" name="Picture 3" descr="\\ADM.AAU.DK\Users\beni\Desktop\Designguide TEKNAT\Powerpoint\Baggrunde\powerpoint_blaa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7950" y="-20638"/>
            <a:ext cx="9307513" cy="5235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Billede 4"/>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854450" y="4113213"/>
            <a:ext cx="1382713"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ctrTitle"/>
          </p:nvPr>
        </p:nvSpPr>
        <p:spPr>
          <a:xfrm>
            <a:off x="1370296" y="1253210"/>
            <a:ext cx="6400800" cy="1102519"/>
          </a:xfrm>
          <a:noFill/>
        </p:spPr>
        <p:txBody>
          <a:bodyPr>
            <a:normAutofit/>
          </a:bodyPr>
          <a:lstStyle>
            <a:lvl1pPr>
              <a:defRPr sz="4400" b="1" i="0" cap="all" spc="200" baseline="0">
                <a:solidFill>
                  <a:schemeClr val="bg1"/>
                </a:solidFill>
              </a:defRPr>
            </a:lvl1pPr>
          </a:lstStyle>
          <a:p>
            <a:r>
              <a:rPr lang="da-DK" smtClean="0"/>
              <a:t>Klik for at redigere i master</a:t>
            </a:r>
            <a:endParaRPr lang="da-DK" dirty="0"/>
          </a:p>
        </p:txBody>
      </p:sp>
      <p:sp>
        <p:nvSpPr>
          <p:cNvPr id="3" name="Undertitel 2"/>
          <p:cNvSpPr>
            <a:spLocks noGrp="1"/>
          </p:cNvSpPr>
          <p:nvPr>
            <p:ph type="subTitle" idx="1"/>
          </p:nvPr>
        </p:nvSpPr>
        <p:spPr>
          <a:xfrm>
            <a:off x="1371600" y="2529924"/>
            <a:ext cx="6400800" cy="609737"/>
          </a:xfrm>
          <a:solidFill>
            <a:schemeClr val="bg1"/>
          </a:solidFill>
        </p:spPr>
        <p:txBody>
          <a:bodyPr lIns="108000" tIns="180000" rIns="72000" bIns="180000" anchor="ctr">
            <a:spAutoFit/>
          </a:bodyPr>
          <a:lstStyle>
            <a:lvl1pPr marL="0" indent="0" algn="ctr">
              <a:buNone/>
              <a:defRPr sz="1600" cap="all" spc="200" baseline="0">
                <a:solidFill>
                  <a:srgbClr val="211A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
        <p:nvSpPr>
          <p:cNvPr id="8" name="Pladsholder til tekst 12"/>
          <p:cNvSpPr>
            <a:spLocks noGrp="1"/>
          </p:cNvSpPr>
          <p:nvPr>
            <p:ph type="body" sz="quarter" idx="10"/>
          </p:nvPr>
        </p:nvSpPr>
        <p:spPr>
          <a:xfrm>
            <a:off x="1355862" y="3291830"/>
            <a:ext cx="6400800" cy="548182"/>
          </a:xfrm>
          <a:solidFill>
            <a:schemeClr val="bg1"/>
          </a:solidFill>
        </p:spPr>
        <p:txBody>
          <a:bodyPr tIns="180000" bIns="180000" anchor="ctr">
            <a:spAutoFit/>
          </a:bodyPr>
          <a:lstStyle>
            <a:lvl1pPr marL="0" indent="0" algn="ctr">
              <a:buNone/>
              <a:defRPr sz="3200" spc="100" baseline="0">
                <a:solidFill>
                  <a:srgbClr val="211A52"/>
                </a:solidFill>
              </a:defRPr>
            </a:lvl1pPr>
          </a:lstStyle>
          <a:p>
            <a:pPr lvl="0"/>
            <a:r>
              <a:rPr lang="da-DK" smtClean="0"/>
              <a:t>Klik for at redigere i master</a:t>
            </a:r>
          </a:p>
        </p:txBody>
      </p:sp>
    </p:spTree>
    <p:extLst>
      <p:ext uri="{BB962C8B-B14F-4D97-AF65-F5344CB8AC3E}">
        <p14:creationId xmlns:p14="http://schemas.microsoft.com/office/powerpoint/2010/main" xmlns="" val="159762205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as">
    <p:spTree>
      <p:nvGrpSpPr>
        <p:cNvPr id="1" name=""/>
        <p:cNvGrpSpPr/>
        <p:nvPr/>
      </p:nvGrpSpPr>
      <p:grpSpPr>
        <a:xfrm>
          <a:off x="0" y="0"/>
          <a:ext cx="0" cy="0"/>
          <a:chOff x="0" y="0"/>
          <a:chExt cx="0" cy="0"/>
        </a:xfrm>
      </p:grpSpPr>
      <p:pic>
        <p:nvPicPr>
          <p:cNvPr id="4" name="Picture 3" descr="\\ADM.AAU.DK\Users\beni\Desktop\Designguide TEKNAT\Powerpoint\Baggrunde\powerpoint_blaa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7950" y="-20638"/>
            <a:ext cx="9307513" cy="5235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Billede 4"/>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854450" y="4011613"/>
            <a:ext cx="1382713" cy="90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ctrTitle"/>
          </p:nvPr>
        </p:nvSpPr>
        <p:spPr>
          <a:xfrm>
            <a:off x="1370296" y="1253210"/>
            <a:ext cx="6400800" cy="1102519"/>
          </a:xfrm>
          <a:noFill/>
        </p:spPr>
        <p:txBody>
          <a:bodyPr>
            <a:normAutofit/>
          </a:bodyPr>
          <a:lstStyle>
            <a:lvl1pPr>
              <a:defRPr sz="4400" b="1" i="0" cap="all" spc="200" baseline="0">
                <a:solidFill>
                  <a:schemeClr val="bg1"/>
                </a:solidFill>
              </a:defRPr>
            </a:lvl1pPr>
          </a:lstStyle>
          <a:p>
            <a:r>
              <a:rPr lang="da-DK" smtClean="0"/>
              <a:t>Klik for at redigere i master</a:t>
            </a:r>
            <a:endParaRPr lang="da-DK" dirty="0"/>
          </a:p>
        </p:txBody>
      </p:sp>
      <p:sp>
        <p:nvSpPr>
          <p:cNvPr id="3" name="Undertitel 2"/>
          <p:cNvSpPr>
            <a:spLocks noGrp="1"/>
          </p:cNvSpPr>
          <p:nvPr>
            <p:ph type="subTitle" idx="1"/>
          </p:nvPr>
        </p:nvSpPr>
        <p:spPr>
          <a:xfrm>
            <a:off x="1371600" y="2529924"/>
            <a:ext cx="6400800" cy="609737"/>
          </a:xfrm>
          <a:solidFill>
            <a:schemeClr val="bg1"/>
          </a:solidFill>
        </p:spPr>
        <p:txBody>
          <a:bodyPr lIns="108000" tIns="180000" rIns="72000" bIns="180000" anchor="ctr">
            <a:spAutoFit/>
          </a:bodyPr>
          <a:lstStyle>
            <a:lvl1pPr marL="0" indent="0" algn="ctr">
              <a:buNone/>
              <a:defRPr sz="1600" cap="all" spc="200" baseline="0">
                <a:solidFill>
                  <a:srgbClr val="211A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Tree>
    <p:extLst>
      <p:ext uri="{BB962C8B-B14F-4D97-AF65-F5344CB8AC3E}">
        <p14:creationId xmlns:p14="http://schemas.microsoft.com/office/powerpoint/2010/main" xmlns="" val="381311176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dias blue ">
    <p:spTree>
      <p:nvGrpSpPr>
        <p:cNvPr id="1" name=""/>
        <p:cNvGrpSpPr/>
        <p:nvPr/>
      </p:nvGrpSpPr>
      <p:grpSpPr>
        <a:xfrm>
          <a:off x="0" y="0"/>
          <a:ext cx="0" cy="0"/>
          <a:chOff x="0" y="0"/>
          <a:chExt cx="0" cy="0"/>
        </a:xfrm>
      </p:grpSpPr>
      <p:pic>
        <p:nvPicPr>
          <p:cNvPr id="3" name="Picture 3" descr="\\ADM.AAU.DK\Users\beni\Desktop\Designguide TEKNAT\Powerpoint\Baggrunde\powerpoint_blaa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7950" y="-20638"/>
            <a:ext cx="9307513" cy="5235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object 3"/>
          <p:cNvSpPr txBox="1"/>
          <p:nvPr userDrawn="1"/>
        </p:nvSpPr>
        <p:spPr>
          <a:xfrm>
            <a:off x="3454400" y="2755900"/>
            <a:ext cx="2474913" cy="374650"/>
          </a:xfrm>
          <a:prstGeom prst="rect">
            <a:avLst/>
          </a:prstGeom>
        </p:spPr>
        <p:txBody>
          <a:bodyPr lIns="0" tIns="0" rIns="0" bIns="0"/>
          <a:lstStyle/>
          <a:p>
            <a:pPr marL="12700" fontAlgn="auto">
              <a:lnSpc>
                <a:spcPts val="1905"/>
              </a:lnSpc>
              <a:spcBef>
                <a:spcPts val="0"/>
              </a:spcBef>
              <a:spcAft>
                <a:spcPts val="0"/>
              </a:spcAft>
              <a:defRPr/>
            </a:pPr>
            <a:r>
              <a:rPr lang="da-DK" sz="1600" i="1" kern="0" cap="all" spc="200" dirty="0">
                <a:solidFill>
                  <a:schemeClr val="bg1"/>
                </a:solidFill>
                <a:latin typeface="+mn-lt"/>
                <a:cs typeface="Arial"/>
              </a:rPr>
              <a:t>- </a:t>
            </a:r>
            <a:r>
              <a:rPr lang="da-DK" sz="1600" i="1" kern="0" cap="all" spc="200" dirty="0" err="1">
                <a:solidFill>
                  <a:schemeClr val="bg1"/>
                </a:solidFill>
                <a:latin typeface="+mn-lt"/>
                <a:cs typeface="Arial"/>
              </a:rPr>
              <a:t>peter</a:t>
            </a:r>
            <a:r>
              <a:rPr lang="da-DK" sz="1600" i="1" kern="0" cap="all" spc="200" dirty="0">
                <a:solidFill>
                  <a:schemeClr val="bg1"/>
                </a:solidFill>
                <a:latin typeface="+mn-lt"/>
                <a:cs typeface="Arial"/>
              </a:rPr>
              <a:t> person</a:t>
            </a:r>
            <a:endParaRPr lang="da-DK" sz="1600" kern="0" cap="all" spc="200" dirty="0">
              <a:solidFill>
                <a:schemeClr val="bg1"/>
              </a:solidFill>
              <a:latin typeface="+mn-lt"/>
              <a:cs typeface="Arial"/>
            </a:endParaRPr>
          </a:p>
        </p:txBody>
      </p:sp>
      <p:sp>
        <p:nvSpPr>
          <p:cNvPr id="6" name="Undertitel 2"/>
          <p:cNvSpPr>
            <a:spLocks noGrp="1"/>
          </p:cNvSpPr>
          <p:nvPr>
            <p:ph type="subTitle" idx="1"/>
          </p:nvPr>
        </p:nvSpPr>
        <p:spPr>
          <a:xfrm>
            <a:off x="1345343" y="1933550"/>
            <a:ext cx="6400800" cy="671292"/>
          </a:xfrm>
          <a:noFill/>
        </p:spPr>
        <p:txBody>
          <a:bodyPr lIns="108000" tIns="180000" rIns="72000" bIns="180000" anchor="ctr">
            <a:spAutoFit/>
          </a:bodyPr>
          <a:lstStyle>
            <a:lvl1pPr marL="12700" marR="12700" indent="0" algn="ctr">
              <a:lnSpc>
                <a:spcPts val="2400"/>
              </a:lnSpc>
              <a:spcBef>
                <a:spcPts val="240"/>
              </a:spcBef>
              <a:buNone/>
              <a:tabLst>
                <a:tab pos="478155" algn="l"/>
                <a:tab pos="1471930" algn="l"/>
                <a:tab pos="1749425" algn="l"/>
                <a:tab pos="2316480" algn="l"/>
                <a:tab pos="4469130" algn="l"/>
              </a:tabLst>
              <a:defRPr sz="2400" b="1" i="0" u="none" cap="all" spc="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Tree>
    <p:extLst>
      <p:ext uri="{BB962C8B-B14F-4D97-AF65-F5344CB8AC3E}">
        <p14:creationId xmlns:p14="http://schemas.microsoft.com/office/powerpoint/2010/main" xmlns="" val="329282533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dias white ">
    <p:spTree>
      <p:nvGrpSpPr>
        <p:cNvPr id="1" name=""/>
        <p:cNvGrpSpPr/>
        <p:nvPr/>
      </p:nvGrpSpPr>
      <p:grpSpPr>
        <a:xfrm>
          <a:off x="0" y="0"/>
          <a:ext cx="0" cy="0"/>
          <a:chOff x="0" y="0"/>
          <a:chExt cx="0" cy="0"/>
        </a:xfrm>
      </p:grpSpPr>
      <p:pic>
        <p:nvPicPr>
          <p:cNvPr id="3" name="Picture 2" descr="\\ADM.AAU.DK\Users\beni\Desktop\Designguide TEKNAT\Powerpoint\Baggrunde\powerpoint_hvidbg_wide.jp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25425" y="-92075"/>
            <a:ext cx="9591675" cy="539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object 3"/>
          <p:cNvSpPr txBox="1"/>
          <p:nvPr userDrawn="1"/>
        </p:nvSpPr>
        <p:spPr>
          <a:xfrm>
            <a:off x="3454400" y="2755900"/>
            <a:ext cx="2474913" cy="374650"/>
          </a:xfrm>
          <a:prstGeom prst="rect">
            <a:avLst/>
          </a:prstGeom>
        </p:spPr>
        <p:txBody>
          <a:bodyPr lIns="0" tIns="0" rIns="0" bIns="0"/>
          <a:lstStyle/>
          <a:p>
            <a:pPr marL="12700" fontAlgn="auto">
              <a:lnSpc>
                <a:spcPts val="1905"/>
              </a:lnSpc>
              <a:spcBef>
                <a:spcPts val="0"/>
              </a:spcBef>
              <a:spcAft>
                <a:spcPts val="0"/>
              </a:spcAft>
              <a:defRPr/>
            </a:pPr>
            <a:r>
              <a:rPr lang="da-DK" sz="1600" i="1" kern="0" cap="all" spc="200" dirty="0">
                <a:solidFill>
                  <a:srgbClr val="211A52"/>
                </a:solidFill>
                <a:latin typeface="+mn-lt"/>
                <a:cs typeface="Arial"/>
              </a:rPr>
              <a:t>- Peter person</a:t>
            </a:r>
            <a:endParaRPr lang="da-DK" sz="1600" kern="0" cap="all" spc="200" dirty="0">
              <a:solidFill>
                <a:srgbClr val="211A52"/>
              </a:solidFill>
              <a:latin typeface="+mn-lt"/>
              <a:cs typeface="Arial"/>
            </a:endParaRPr>
          </a:p>
        </p:txBody>
      </p:sp>
      <p:sp>
        <p:nvSpPr>
          <p:cNvPr id="6" name="Undertitel 2"/>
          <p:cNvSpPr>
            <a:spLocks noGrp="1"/>
          </p:cNvSpPr>
          <p:nvPr>
            <p:ph type="subTitle" idx="1"/>
          </p:nvPr>
        </p:nvSpPr>
        <p:spPr>
          <a:xfrm>
            <a:off x="1345343" y="1933550"/>
            <a:ext cx="6400800" cy="671292"/>
          </a:xfrm>
          <a:noFill/>
        </p:spPr>
        <p:txBody>
          <a:bodyPr lIns="108000" tIns="180000" rIns="72000" bIns="180000" anchor="ctr">
            <a:spAutoFit/>
          </a:bodyPr>
          <a:lstStyle>
            <a:lvl1pPr marL="12700" marR="12700" indent="0" algn="ctr">
              <a:lnSpc>
                <a:spcPts val="2400"/>
              </a:lnSpc>
              <a:spcBef>
                <a:spcPts val="240"/>
              </a:spcBef>
              <a:buNone/>
              <a:tabLst>
                <a:tab pos="478155" algn="l"/>
                <a:tab pos="1471930" algn="l"/>
                <a:tab pos="1749425" algn="l"/>
                <a:tab pos="2316480" algn="l"/>
                <a:tab pos="4469130" algn="l"/>
              </a:tabLst>
              <a:defRPr sz="2400" b="1" i="0" u="none" cap="all" spc="200" baseline="0">
                <a:solidFill>
                  <a:srgbClr val="211A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Tree>
    <p:extLst>
      <p:ext uri="{BB962C8B-B14F-4D97-AF65-F5344CB8AC3E}">
        <p14:creationId xmlns:p14="http://schemas.microsoft.com/office/powerpoint/2010/main" xmlns="" val="305311455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dias image">
    <p:spTree>
      <p:nvGrpSpPr>
        <p:cNvPr id="1" name=""/>
        <p:cNvGrpSpPr/>
        <p:nvPr/>
      </p:nvGrpSpPr>
      <p:grpSpPr>
        <a:xfrm>
          <a:off x="0" y="0"/>
          <a:ext cx="0" cy="0"/>
          <a:chOff x="0" y="0"/>
          <a:chExt cx="0" cy="0"/>
        </a:xfrm>
      </p:grpSpPr>
      <p:sp>
        <p:nvSpPr>
          <p:cNvPr id="4" name="object 3"/>
          <p:cNvSpPr txBox="1"/>
          <p:nvPr userDrawn="1"/>
        </p:nvSpPr>
        <p:spPr>
          <a:xfrm>
            <a:off x="3454400" y="2755900"/>
            <a:ext cx="2474913" cy="374650"/>
          </a:xfrm>
          <a:prstGeom prst="rect">
            <a:avLst/>
          </a:prstGeom>
        </p:spPr>
        <p:txBody>
          <a:bodyPr lIns="0" tIns="0" rIns="0" bIns="0"/>
          <a:lstStyle/>
          <a:p>
            <a:pPr marL="12700" fontAlgn="auto">
              <a:lnSpc>
                <a:spcPts val="1905"/>
              </a:lnSpc>
              <a:spcBef>
                <a:spcPts val="0"/>
              </a:spcBef>
              <a:spcAft>
                <a:spcPts val="0"/>
              </a:spcAft>
              <a:defRPr/>
            </a:pPr>
            <a:r>
              <a:rPr lang="da-DK" sz="1600" i="1" kern="0" cap="all" spc="200" dirty="0">
                <a:solidFill>
                  <a:schemeClr val="bg1"/>
                </a:solidFill>
                <a:latin typeface="+mn-lt"/>
                <a:cs typeface="Arial"/>
              </a:rPr>
              <a:t>- Peter person </a:t>
            </a:r>
            <a:endParaRPr lang="da-DK" sz="1600" kern="0" cap="all" spc="200" dirty="0">
              <a:solidFill>
                <a:schemeClr val="bg1"/>
              </a:solidFill>
              <a:latin typeface="+mn-lt"/>
              <a:cs typeface="Arial"/>
            </a:endParaRPr>
          </a:p>
        </p:txBody>
      </p:sp>
      <p:sp>
        <p:nvSpPr>
          <p:cNvPr id="7" name="Pladsholder til billede 7"/>
          <p:cNvSpPr>
            <a:spLocks noGrp="1"/>
          </p:cNvSpPr>
          <p:nvPr>
            <p:ph type="pic" sz="quarter" idx="10"/>
          </p:nvPr>
        </p:nvSpPr>
        <p:spPr>
          <a:xfrm>
            <a:off x="0" y="0"/>
            <a:ext cx="9144000" cy="5143500"/>
          </a:xfrm>
          <a:blipFill>
            <a:blip r:embed="rId2" cstate="print"/>
            <a:stretch>
              <a:fillRect/>
            </a:stretch>
          </a:blipFill>
        </p:spPr>
        <p:txBody>
          <a:bodyPr rtlCol="0">
            <a:normAutofit/>
          </a:bodyPr>
          <a:lstStyle>
            <a:lvl1pPr algn="ctr">
              <a:defRPr sz="1400" baseline="0"/>
            </a:lvl1pPr>
          </a:lstStyle>
          <a:p>
            <a:pPr lvl="0"/>
            <a:endParaRPr lang="da-DK" noProof="0" dirty="0" smtClean="0"/>
          </a:p>
          <a:p>
            <a:pPr lvl="0"/>
            <a:endParaRPr lang="da-DK" noProof="0" dirty="0" smtClean="0"/>
          </a:p>
          <a:p>
            <a:pPr lvl="0"/>
            <a:r>
              <a:rPr lang="da-DK" noProof="0" dirty="0" smtClean="0"/>
              <a:t>!!</a:t>
            </a:r>
            <a:r>
              <a:rPr lang="da-DK" noProof="0" dirty="0" err="1" smtClean="0"/>
              <a:t>Click</a:t>
            </a:r>
            <a:r>
              <a:rPr lang="da-DK" noProof="0" dirty="0" smtClean="0"/>
              <a:t> on the image </a:t>
            </a:r>
            <a:r>
              <a:rPr lang="da-DK" noProof="0" dirty="0" err="1" smtClean="0"/>
              <a:t>icon</a:t>
            </a:r>
            <a:r>
              <a:rPr lang="da-DK" noProof="0" dirty="0" smtClean="0"/>
              <a:t> to </a:t>
            </a:r>
            <a:r>
              <a:rPr lang="da-DK" noProof="0" dirty="0" err="1" smtClean="0"/>
              <a:t>change</a:t>
            </a:r>
            <a:r>
              <a:rPr lang="da-DK" noProof="0" dirty="0" smtClean="0"/>
              <a:t> the </a:t>
            </a:r>
            <a:r>
              <a:rPr lang="da-DK" noProof="0" dirty="0" err="1" smtClean="0"/>
              <a:t>photo</a:t>
            </a:r>
            <a:r>
              <a:rPr lang="da-DK" noProof="0" dirty="0" smtClean="0"/>
              <a:t>!!</a:t>
            </a:r>
            <a:endParaRPr lang="da-DK" noProof="0" dirty="0"/>
          </a:p>
        </p:txBody>
      </p:sp>
      <p:sp>
        <p:nvSpPr>
          <p:cNvPr id="6" name="Undertitel 2"/>
          <p:cNvSpPr>
            <a:spLocks noGrp="1"/>
          </p:cNvSpPr>
          <p:nvPr>
            <p:ph type="subTitle" idx="1"/>
          </p:nvPr>
        </p:nvSpPr>
        <p:spPr>
          <a:xfrm>
            <a:off x="1345343" y="1933550"/>
            <a:ext cx="6400800" cy="671292"/>
          </a:xfrm>
          <a:noFill/>
        </p:spPr>
        <p:txBody>
          <a:bodyPr lIns="108000" tIns="180000" rIns="72000" bIns="180000" anchor="ctr">
            <a:spAutoFit/>
          </a:bodyPr>
          <a:lstStyle>
            <a:lvl1pPr marL="12700" marR="12700" indent="0" algn="ctr">
              <a:lnSpc>
                <a:spcPts val="2400"/>
              </a:lnSpc>
              <a:spcBef>
                <a:spcPts val="240"/>
              </a:spcBef>
              <a:buNone/>
              <a:tabLst>
                <a:tab pos="478155" algn="l"/>
                <a:tab pos="1471930" algn="l"/>
                <a:tab pos="1749425" algn="l"/>
                <a:tab pos="2316480" algn="l"/>
                <a:tab pos="4469130" algn="l"/>
              </a:tabLst>
              <a:defRPr sz="2400" b="1" i="0" u="none" cap="all" spc="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Tree>
    <p:extLst>
      <p:ext uri="{BB962C8B-B14F-4D97-AF65-F5344CB8AC3E}">
        <p14:creationId xmlns:p14="http://schemas.microsoft.com/office/powerpoint/2010/main" xmlns="" val="395814072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rontpage with image">
    <p:spTree>
      <p:nvGrpSpPr>
        <p:cNvPr id="1" name=""/>
        <p:cNvGrpSpPr/>
        <p:nvPr/>
      </p:nvGrpSpPr>
      <p:grpSpPr>
        <a:xfrm>
          <a:off x="0" y="0"/>
          <a:ext cx="0" cy="0"/>
          <a:chOff x="0" y="0"/>
          <a:chExt cx="0" cy="0"/>
        </a:xfrm>
      </p:grpSpPr>
      <p:sp>
        <p:nvSpPr>
          <p:cNvPr id="5" name="Undertitel 2"/>
          <p:cNvSpPr txBox="1">
            <a:spLocks/>
          </p:cNvSpPr>
          <p:nvPr userDrawn="1"/>
        </p:nvSpPr>
        <p:spPr>
          <a:xfrm>
            <a:off x="1381125" y="3251200"/>
            <a:ext cx="6400800" cy="547688"/>
          </a:xfrm>
          <a:prstGeom prst="rect">
            <a:avLst/>
          </a:prstGeom>
          <a:solidFill>
            <a:schemeClr val="bg1"/>
          </a:solidFill>
        </p:spPr>
        <p:txBody>
          <a:bodyPr lIns="108000" tIns="180000" rIns="72000" bIns="180000" anchor="ctr">
            <a:spAutoFit/>
          </a:bodyPr>
          <a:lstStyle>
            <a:lvl1pPr marL="0" indent="0" algn="ctr" defTabSz="914400" rtl="0" eaLnBrk="1" latinLnBrk="0" hangingPunct="1">
              <a:spcBef>
                <a:spcPct val="20000"/>
              </a:spcBef>
              <a:buFont typeface="Arial" pitchFamily="34" charset="0"/>
              <a:buNone/>
              <a:defRPr sz="1600" kern="1200" cap="none" spc="200" baseline="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da-DK" sz="1200" cap="all" dirty="0" err="1" smtClean="0">
                <a:solidFill>
                  <a:srgbClr val="211A52"/>
                </a:solidFill>
              </a:rPr>
              <a:t>Name</a:t>
            </a:r>
            <a:r>
              <a:rPr lang="da-DK" sz="1200" cap="all" dirty="0" smtClean="0">
                <a:solidFill>
                  <a:srgbClr val="211A52"/>
                </a:solidFill>
              </a:rPr>
              <a:t> &amp; </a:t>
            </a:r>
            <a:r>
              <a:rPr lang="da-DK" sz="1200" cap="all" dirty="0" err="1" smtClean="0">
                <a:solidFill>
                  <a:srgbClr val="211A52"/>
                </a:solidFill>
              </a:rPr>
              <a:t>department</a:t>
            </a:r>
            <a:endParaRPr lang="da-DK" sz="1200" cap="all" dirty="0" smtClean="0">
              <a:solidFill>
                <a:srgbClr val="211A52"/>
              </a:solidFill>
            </a:endParaRPr>
          </a:p>
        </p:txBody>
      </p:sp>
      <p:pic>
        <p:nvPicPr>
          <p:cNvPr id="6" name="Billede 4"/>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854450" y="4113213"/>
            <a:ext cx="1382713"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Pladsholder til billede 7"/>
          <p:cNvSpPr>
            <a:spLocks noGrp="1"/>
          </p:cNvSpPr>
          <p:nvPr>
            <p:ph type="pic" sz="quarter" idx="10"/>
          </p:nvPr>
        </p:nvSpPr>
        <p:spPr>
          <a:xfrm>
            <a:off x="0" y="0"/>
            <a:ext cx="9144000" cy="5143500"/>
          </a:xfrm>
          <a:blipFill>
            <a:blip r:embed="rId3" cstate="print"/>
            <a:stretch>
              <a:fillRect/>
            </a:stretch>
          </a:blipFill>
        </p:spPr>
        <p:txBody>
          <a:bodyPr rtlCol="0">
            <a:normAutofit/>
          </a:bodyPr>
          <a:lstStyle>
            <a:lvl1pPr algn="ctr">
              <a:defRPr sz="1400" baseline="0"/>
            </a:lvl1pPr>
          </a:lstStyle>
          <a:p>
            <a:pPr lvl="0"/>
            <a:endParaRPr lang="da-DK" noProof="0" dirty="0" smtClean="0"/>
          </a:p>
          <a:p>
            <a:pPr lvl="0"/>
            <a:endParaRPr lang="da-DK" noProof="0" dirty="0" smtClean="0"/>
          </a:p>
          <a:p>
            <a:pPr lvl="0"/>
            <a:r>
              <a:rPr lang="da-DK" noProof="0" dirty="0" smtClean="0"/>
              <a:t>!!</a:t>
            </a:r>
            <a:r>
              <a:rPr lang="da-DK" noProof="0" dirty="0" err="1" smtClean="0"/>
              <a:t>Click</a:t>
            </a:r>
            <a:r>
              <a:rPr lang="da-DK" noProof="0" dirty="0" smtClean="0"/>
              <a:t> on the image </a:t>
            </a:r>
            <a:r>
              <a:rPr lang="da-DK" noProof="0" dirty="0" err="1" smtClean="0"/>
              <a:t>icon</a:t>
            </a:r>
            <a:r>
              <a:rPr lang="da-DK" noProof="0" dirty="0" smtClean="0"/>
              <a:t> to </a:t>
            </a:r>
            <a:r>
              <a:rPr lang="da-DK" noProof="0" dirty="0" err="1" smtClean="0"/>
              <a:t>change</a:t>
            </a:r>
            <a:r>
              <a:rPr lang="da-DK" noProof="0" dirty="0" smtClean="0"/>
              <a:t> the </a:t>
            </a:r>
            <a:r>
              <a:rPr lang="da-DK" noProof="0" dirty="0" err="1" smtClean="0"/>
              <a:t>photo</a:t>
            </a:r>
            <a:r>
              <a:rPr lang="da-DK" noProof="0" dirty="0" smtClean="0"/>
              <a:t>!!</a:t>
            </a:r>
            <a:endParaRPr lang="da-DK" noProof="0" dirty="0"/>
          </a:p>
        </p:txBody>
      </p:sp>
      <p:sp>
        <p:nvSpPr>
          <p:cNvPr id="2" name="Titel 1"/>
          <p:cNvSpPr>
            <a:spLocks noGrp="1"/>
          </p:cNvSpPr>
          <p:nvPr>
            <p:ph type="ctrTitle"/>
          </p:nvPr>
        </p:nvSpPr>
        <p:spPr>
          <a:xfrm>
            <a:off x="1370296" y="1491631"/>
            <a:ext cx="6400800" cy="864098"/>
          </a:xfrm>
          <a:noFill/>
        </p:spPr>
        <p:txBody>
          <a:bodyPr>
            <a:normAutofit/>
          </a:bodyPr>
          <a:lstStyle>
            <a:lvl1pPr>
              <a:defRPr sz="3600" b="1" i="0" cap="all" spc="200" baseline="0">
                <a:solidFill>
                  <a:schemeClr val="bg1"/>
                </a:solidFill>
              </a:defRPr>
            </a:lvl1pPr>
          </a:lstStyle>
          <a:p>
            <a:r>
              <a:rPr lang="da-DK" smtClean="0"/>
              <a:t>Klik for at redigere i master</a:t>
            </a:r>
            <a:endParaRPr lang="da-DK" dirty="0"/>
          </a:p>
        </p:txBody>
      </p:sp>
      <p:sp>
        <p:nvSpPr>
          <p:cNvPr id="3" name="Undertitel 2"/>
          <p:cNvSpPr>
            <a:spLocks noGrp="1"/>
          </p:cNvSpPr>
          <p:nvPr>
            <p:ph type="subTitle" idx="1"/>
          </p:nvPr>
        </p:nvSpPr>
        <p:spPr>
          <a:xfrm>
            <a:off x="1371600" y="2529924"/>
            <a:ext cx="6400800" cy="609737"/>
          </a:xfrm>
          <a:solidFill>
            <a:schemeClr val="bg1"/>
          </a:solidFill>
        </p:spPr>
        <p:txBody>
          <a:bodyPr lIns="108000" tIns="180000" rIns="72000" bIns="180000" anchor="ctr">
            <a:spAutoFit/>
          </a:bodyPr>
          <a:lstStyle>
            <a:lvl1pPr marL="0" indent="0" algn="ctr">
              <a:buNone/>
              <a:defRPr sz="1600" cap="all" spc="200" baseline="0">
                <a:solidFill>
                  <a:srgbClr val="211A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smtClean="0"/>
          </a:p>
        </p:txBody>
      </p:sp>
    </p:spTree>
    <p:extLst>
      <p:ext uri="{BB962C8B-B14F-4D97-AF65-F5344CB8AC3E}">
        <p14:creationId xmlns:p14="http://schemas.microsoft.com/office/powerpoint/2010/main" xmlns="" val="240463370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Pladsholder til titel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smtClean="0"/>
              <a:t>Click to edit</a:t>
            </a:r>
          </a:p>
        </p:txBody>
      </p:sp>
      <p:sp>
        <p:nvSpPr>
          <p:cNvPr id="1027" name="Pladsholder til tekst 2"/>
          <p:cNvSpPr>
            <a:spLocks noGrp="1"/>
          </p:cNvSpPr>
          <p:nvPr>
            <p:ph type="body" idx="1"/>
          </p:nvPr>
        </p:nvSpPr>
        <p:spPr bwMode="auto">
          <a:xfrm>
            <a:off x="457200" y="1200150"/>
            <a:ext cx="8229600" cy="315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smtClean="0"/>
              <a:t>Click to edit</a:t>
            </a:r>
          </a:p>
          <a:p>
            <a:pPr lvl="1"/>
            <a:r>
              <a:rPr lang="da-DK" smtClean="0"/>
              <a:t>Second level</a:t>
            </a:r>
          </a:p>
          <a:p>
            <a:pPr lvl="2"/>
            <a:r>
              <a:rPr lang="da-DK" smtClean="0"/>
              <a:t>Third level</a:t>
            </a:r>
          </a:p>
          <a:p>
            <a:pPr lvl="3"/>
            <a:r>
              <a:rPr lang="da-DK" smtClean="0"/>
              <a:t>Fourth level</a:t>
            </a:r>
          </a:p>
          <a:p>
            <a:pPr lvl="4"/>
            <a:r>
              <a:rPr lang="da-DK" smtClean="0"/>
              <a:t>Fifth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med">
    <p:fade/>
  </p:transition>
  <p:timing>
    <p:tnLst>
      <p:par>
        <p:cTn id="1" dur="indefinite" restart="never" nodeType="tmRoot"/>
      </p:par>
    </p:tnLst>
  </p:timing>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267494"/>
            <a:ext cx="7774632" cy="1103188"/>
          </a:xfrm>
        </p:spPr>
        <p:txBody>
          <a:bodyPr rtlCol="0">
            <a:normAutofit fontScale="90000"/>
          </a:bodyPr>
          <a:lstStyle/>
          <a:p>
            <a:pPr fontAlgn="auto">
              <a:spcAft>
                <a:spcPts val="0"/>
              </a:spcAft>
              <a:defRPr/>
            </a:pPr>
            <a:r>
              <a:rPr lang="en-US" cap="small" dirty="0"/>
              <a:t>Inductive voltage </a:t>
            </a:r>
            <a:r>
              <a:rPr lang="en-US" cap="small" dirty="0" smtClean="0"/>
              <a:t>transformer</a:t>
            </a:r>
            <a:endParaRPr lang="da-DK" dirty="0"/>
          </a:p>
        </p:txBody>
      </p:sp>
      <p:sp>
        <p:nvSpPr>
          <p:cNvPr id="3" name="Undertitel 2"/>
          <p:cNvSpPr>
            <a:spLocks noGrp="1"/>
          </p:cNvSpPr>
          <p:nvPr>
            <p:ph type="subTitle" idx="1"/>
          </p:nvPr>
        </p:nvSpPr>
        <p:spPr>
          <a:xfrm>
            <a:off x="1370013" y="1711370"/>
            <a:ext cx="6400800" cy="609737"/>
          </a:xfrm>
        </p:spPr>
        <p:txBody>
          <a:bodyPr rtlCol="0"/>
          <a:lstStyle/>
          <a:p>
            <a:pPr fontAlgn="auto">
              <a:spcAft>
                <a:spcPts val="0"/>
              </a:spcAft>
              <a:defRPr/>
            </a:pPr>
            <a:r>
              <a:rPr lang="en-US" cap="small" dirty="0" smtClean="0"/>
              <a:t>Group 3</a:t>
            </a:r>
            <a:endParaRPr lang="da-DK" dirty="0"/>
          </a:p>
        </p:txBody>
      </p:sp>
      <p:sp>
        <p:nvSpPr>
          <p:cNvPr id="4" name="Pladsholder til tekst 3"/>
          <p:cNvSpPr>
            <a:spLocks noGrp="1"/>
          </p:cNvSpPr>
          <p:nvPr>
            <p:ph type="body" sz="quarter" idx="10"/>
          </p:nvPr>
        </p:nvSpPr>
        <p:spPr>
          <a:xfrm>
            <a:off x="1370013" y="2334503"/>
            <a:ext cx="6400800" cy="1656177"/>
          </a:xfrm>
        </p:spPr>
        <p:txBody>
          <a:bodyPr rtlCol="0"/>
          <a:lstStyle/>
          <a:p>
            <a:pPr fontAlgn="auto">
              <a:spcAft>
                <a:spcPts val="0"/>
              </a:spcAft>
              <a:defRPr/>
            </a:pPr>
            <a:r>
              <a:rPr lang="da-DK" dirty="0" smtClean="0"/>
              <a:t>				</a:t>
            </a:r>
            <a:r>
              <a:rPr lang="en-US" sz="1000" dirty="0" err="1" smtClean="0"/>
              <a:t>Anubhav</a:t>
            </a:r>
            <a:r>
              <a:rPr lang="da-DK" sz="1000" dirty="0" smtClean="0"/>
              <a:t> </a:t>
            </a:r>
            <a:r>
              <a:rPr lang="da-DK" sz="1000" dirty="0" err="1" smtClean="0"/>
              <a:t>sabharwal</a:t>
            </a:r>
            <a:r>
              <a:rPr lang="da-DK" sz="1000" dirty="0"/>
              <a:t> </a:t>
            </a:r>
            <a:endParaRPr lang="da-DK" sz="1000" dirty="0" smtClean="0"/>
          </a:p>
          <a:p>
            <a:pPr fontAlgn="auto">
              <a:spcAft>
                <a:spcPts val="0"/>
              </a:spcAft>
              <a:defRPr/>
            </a:pPr>
            <a:r>
              <a:rPr lang="da-DK" sz="1000" dirty="0" smtClean="0"/>
              <a:t>			    Mario </a:t>
            </a:r>
            <a:r>
              <a:rPr lang="da-DK" sz="1000" dirty="0" err="1" smtClean="0"/>
              <a:t>Zaja</a:t>
            </a:r>
            <a:endParaRPr lang="da-DK" sz="1000" dirty="0" smtClean="0"/>
          </a:p>
          <a:p>
            <a:pPr fontAlgn="auto">
              <a:spcAft>
                <a:spcPts val="0"/>
              </a:spcAft>
              <a:defRPr/>
            </a:pPr>
            <a:r>
              <a:rPr lang="da-DK" sz="1000" dirty="0" smtClean="0"/>
              <a:t>			      </a:t>
            </a:r>
            <a:r>
              <a:rPr lang="da-DK" sz="1000" dirty="0" err="1" smtClean="0"/>
              <a:t>Matei</a:t>
            </a:r>
            <a:r>
              <a:rPr lang="da-DK" sz="1000" dirty="0" smtClean="0"/>
              <a:t> </a:t>
            </a:r>
            <a:r>
              <a:rPr lang="da-DK" sz="1000" dirty="0" err="1" smtClean="0"/>
              <a:t>OpRea</a:t>
            </a:r>
            <a:endParaRPr lang="da-DK" sz="1000" dirty="0" smtClean="0"/>
          </a:p>
          <a:p>
            <a:pPr fontAlgn="auto">
              <a:spcAft>
                <a:spcPts val="0"/>
              </a:spcAft>
              <a:defRPr/>
            </a:pPr>
            <a:r>
              <a:rPr lang="da-DK" sz="1000" dirty="0" smtClean="0"/>
              <a:t>				  Volodymyr Myagkov</a:t>
            </a:r>
          </a:p>
          <a:p>
            <a:pPr fontAlgn="auto">
              <a:spcAft>
                <a:spcPts val="0"/>
              </a:spcAft>
              <a:defRPr/>
            </a:pPr>
            <a:r>
              <a:rPr lang="da-DK" sz="1000" dirty="0"/>
              <a:t>	</a:t>
            </a:r>
            <a:r>
              <a:rPr lang="da-DK" sz="1000" dirty="0" smtClean="0"/>
              <a:t>		                 </a:t>
            </a:r>
            <a:r>
              <a:rPr lang="da-DK" sz="1000" dirty="0" err="1" smtClean="0"/>
              <a:t>Riccardo</a:t>
            </a:r>
            <a:r>
              <a:rPr lang="da-DK" sz="1000" dirty="0" smtClean="0"/>
              <a:t> </a:t>
            </a:r>
            <a:r>
              <a:rPr lang="da-DK" sz="1000" dirty="0" err="1" smtClean="0"/>
              <a:t>carollo</a:t>
            </a:r>
            <a:endParaRPr lang="da-DK" sz="1000" dirty="0" smtClean="0"/>
          </a:p>
          <a:p>
            <a:pPr fontAlgn="auto">
              <a:spcAft>
                <a:spcPts val="0"/>
              </a:spcAft>
              <a:defRPr/>
            </a:pPr>
            <a:r>
              <a:rPr lang="da-DK" sz="1000" dirty="0" smtClean="0"/>
              <a:t>				   David Martinez </a:t>
            </a:r>
            <a:r>
              <a:rPr lang="da-DK" sz="1000" dirty="0" err="1" smtClean="0"/>
              <a:t>perez</a:t>
            </a:r>
            <a:endParaRPr lang="da-DK" sz="1000" dirty="0" smtClean="0"/>
          </a:p>
          <a:p>
            <a:pPr fontAlgn="auto">
              <a:spcAft>
                <a:spcPts val="0"/>
              </a:spcAft>
              <a:defRPr/>
            </a:pPr>
            <a:r>
              <a:rPr lang="da-DK" sz="1000" dirty="0" smtClean="0"/>
              <a:t>2013</a:t>
            </a:r>
            <a:endParaRPr lang="da-DK" sz="1000" dirty="0"/>
          </a:p>
        </p:txBody>
      </p:sp>
      <p:sp>
        <p:nvSpPr>
          <p:cNvPr id="6" name="Rectangle 1"/>
          <p:cNvSpPr>
            <a:spLocks noChangeArrowheads="1"/>
          </p:cNvSpPr>
          <p:nvPr/>
        </p:nvSpPr>
        <p:spPr bwMode="auto">
          <a:xfrm>
            <a:off x="1406310" y="2997055"/>
            <a:ext cx="3106687" cy="573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a:lnSpc>
                <a:spcPct val="150000"/>
              </a:lnSpc>
              <a:spcAft>
                <a:spcPts val="600"/>
              </a:spcAft>
            </a:pPr>
            <a:r>
              <a:rPr lang="en-US" sz="1050" dirty="0" smtClean="0">
                <a:solidFill>
                  <a:schemeClr val="bg1"/>
                </a:solidFill>
              </a:rPr>
              <a:t>Coordinator: </a:t>
            </a:r>
            <a:endParaRPr lang="da-DK" sz="105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50" dirty="0">
                <a:solidFill>
                  <a:schemeClr val="bg1"/>
                </a:solidFill>
              </a:rPr>
              <a:t> </a:t>
            </a:r>
            <a:r>
              <a:rPr lang="en-US" sz="1050" dirty="0" smtClean="0">
                <a:solidFill>
                  <a:schemeClr val="bg1"/>
                </a:solidFill>
              </a:rPr>
              <a:t>           </a:t>
            </a:r>
            <a:r>
              <a:rPr kumimoji="0" lang="en-US" sz="1050" b="0" i="0" u="none" strike="noStrike" cap="none" normalizeH="0" baseline="0" dirty="0" smtClean="0">
                <a:ln>
                  <a:noFill/>
                </a:ln>
                <a:solidFill>
                  <a:schemeClr val="bg1"/>
                </a:solidFill>
                <a:effectLst/>
              </a:rPr>
              <a:t>Claus </a:t>
            </a:r>
            <a:r>
              <a:rPr kumimoji="0" lang="en-US" sz="1050" b="0" i="0" u="none" strike="noStrike" cap="none" normalizeH="0" baseline="0" dirty="0" err="1" smtClean="0">
                <a:ln>
                  <a:noFill/>
                </a:ln>
                <a:solidFill>
                  <a:schemeClr val="bg1"/>
                </a:solidFill>
                <a:effectLst/>
              </a:rPr>
              <a:t>Leth</a:t>
            </a:r>
            <a:r>
              <a:rPr kumimoji="0" lang="en-US" sz="1050" b="0" i="0" u="none" strike="noStrike" cap="none" normalizeH="0" baseline="0" dirty="0" smtClean="0">
                <a:ln>
                  <a:noFill/>
                </a:ln>
                <a:solidFill>
                  <a:schemeClr val="bg1"/>
                </a:solidFill>
                <a:effectLst/>
              </a:rPr>
              <a:t> </a:t>
            </a:r>
            <a:r>
              <a:rPr kumimoji="0" lang="en-US" sz="1050" b="0" i="0" u="none" strike="noStrike" cap="none" normalizeH="0" baseline="0" dirty="0" err="1" smtClean="0">
                <a:ln>
                  <a:noFill/>
                </a:ln>
                <a:solidFill>
                  <a:schemeClr val="bg1"/>
                </a:solidFill>
                <a:effectLst/>
              </a:rPr>
              <a:t>Bak</a:t>
            </a:r>
            <a:endParaRPr kumimoji="0" lang="en-US" sz="1050" b="0" i="0" u="none" strike="noStrike" cap="none" normalizeH="0" baseline="0" dirty="0" smtClean="0">
              <a:ln>
                <a:noFill/>
              </a:ln>
              <a:solidFill>
                <a:schemeClr val="bg1"/>
              </a:solidFill>
              <a:effectLst/>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p:cNvPicPr>
            <a:picLocks noChangeAspect="1"/>
          </p:cNvPicPr>
          <p:nvPr/>
        </p:nvPicPr>
        <p:blipFill>
          <a:blip r:embed="rId2" cstate="print"/>
          <a:stretch>
            <a:fillRect/>
          </a:stretch>
        </p:blipFill>
        <p:spPr>
          <a:xfrm>
            <a:off x="7084829" y="4480781"/>
            <a:ext cx="1728192" cy="460445"/>
          </a:xfrm>
          <a:prstGeom prst="rect">
            <a:avLst/>
          </a:prstGeom>
        </p:spPr>
      </p:pic>
      <p:sp>
        <p:nvSpPr>
          <p:cNvPr id="7" name="TextBox 6"/>
          <p:cNvSpPr txBox="1"/>
          <p:nvPr/>
        </p:nvSpPr>
        <p:spPr>
          <a:xfrm>
            <a:off x="359999" y="123480"/>
            <a:ext cx="8102516" cy="956517"/>
          </a:xfrm>
          <a:prstGeom prst="rect">
            <a:avLst/>
          </a:prstGeom>
          <a:noFill/>
          <a:ln cap="flat">
            <a:noFill/>
          </a:ln>
        </p:spPr>
        <p:txBody>
          <a:bodyPr vert="horz" wrap="square" lIns="90004" tIns="44997" rIns="90004" bIns="44997" anchor="t" anchorCtr="1" compatLnSpc="0">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200" b="0" i="0" u="none" strike="noStrike" kern="1200" cap="none" spc="0" baseline="0">
                <a:solidFill>
                  <a:srgbClr val="211A52"/>
                </a:solidFill>
                <a:uFillTx/>
                <a:latin typeface="Arial" pitchFamily="18"/>
                <a:ea typeface="SimSun" pitchFamily="2"/>
                <a:cs typeface="Tahoma" pitchFamily="2"/>
              </a:rPr>
              <a:t>Results – what to expect</a:t>
            </a:r>
          </a:p>
        </p:txBody>
      </p:sp>
      <p:sp>
        <p:nvSpPr>
          <p:cNvPr id="8" name="TextBox 7"/>
          <p:cNvSpPr txBox="1"/>
          <p:nvPr/>
        </p:nvSpPr>
        <p:spPr>
          <a:xfrm>
            <a:off x="159480" y="1079997"/>
            <a:ext cx="5600517" cy="1259997"/>
          </a:xfrm>
          <a:prstGeom prst="rect">
            <a:avLst/>
          </a:prstGeom>
          <a:noFill/>
          <a:ln cap="flat">
            <a:noFill/>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700" b="0" i="0" u="none" strike="noStrike" kern="0" cap="none" spc="0" baseline="0">
                <a:solidFill>
                  <a:srgbClr val="000000"/>
                </a:solidFill>
                <a:uFillTx/>
                <a:latin typeface="Times-Roman" pitchFamily="16"/>
                <a:ea typeface="Times-Roman" pitchFamily="16"/>
                <a:cs typeface="Times-Roman" pitchFamily="16"/>
              </a:defRPr>
            </a:pPr>
            <a:r>
              <a:rPr lang="en-GB" sz="1600" b="0" i="0" u="none" strike="noStrike" kern="1200" cap="none" spc="0" baseline="0" dirty="0">
                <a:solidFill>
                  <a:srgbClr val="211A52"/>
                </a:solidFill>
                <a:uFillTx/>
                <a:latin typeface="Arial" pitchFamily="34"/>
                <a:ea typeface="Times-Roman" pitchFamily="18"/>
                <a:cs typeface="Times-Roman" pitchFamily="18"/>
              </a:rPr>
              <a:t>The most commonly used distribution</a:t>
            </a:r>
            <a:br>
              <a:rPr lang="en-GB" sz="1600" b="0" i="0" u="none" strike="noStrike" kern="1200" cap="none" spc="0" baseline="0" dirty="0">
                <a:solidFill>
                  <a:srgbClr val="211A52"/>
                </a:solidFill>
                <a:uFillTx/>
                <a:latin typeface="Arial" pitchFamily="34"/>
                <a:ea typeface="Times-Roman" pitchFamily="18"/>
                <a:cs typeface="Times-Roman" pitchFamily="18"/>
              </a:rPr>
            </a:br>
            <a:r>
              <a:rPr lang="en-GB" sz="1600" b="0" i="0" u="none" strike="noStrike" kern="1200" cap="none" spc="0" baseline="0" dirty="0">
                <a:solidFill>
                  <a:srgbClr val="211A52"/>
                </a:solidFill>
                <a:uFillTx/>
                <a:latin typeface="Arial" pitchFamily="34"/>
                <a:ea typeface="Times-Roman" pitchFamily="18"/>
                <a:cs typeface="Times-Roman" pitchFamily="18"/>
              </a:rPr>
              <a:t> function is the normal (Gaussian) Distribution</a:t>
            </a:r>
          </a:p>
          <a:p>
            <a:pPr marL="0" marR="0" lvl="0" indent="0" algn="l" defTabSz="914400" rtl="0" fontAlgn="auto" hangingPunct="0">
              <a:lnSpc>
                <a:spcPct val="100000"/>
              </a:lnSpc>
              <a:spcBef>
                <a:spcPts val="0"/>
              </a:spcBef>
              <a:spcAft>
                <a:spcPts val="0"/>
              </a:spcAft>
              <a:buNone/>
              <a:tabLst/>
              <a:defRPr sz="700" b="0" i="0" u="none" strike="noStrike" kern="0" cap="none" spc="0" baseline="0">
                <a:solidFill>
                  <a:srgbClr val="000000"/>
                </a:solidFill>
                <a:uFillTx/>
              </a:defRPr>
            </a:pPr>
            <a:endParaRPr lang="en-GB" sz="700" b="0" i="0" u="none" strike="noStrike" kern="1200" cap="none" spc="0" baseline="0" dirty="0">
              <a:solidFill>
                <a:srgbClr val="211A52"/>
              </a:solidFill>
              <a:uFillTx/>
              <a:latin typeface="Arial" pitchFamily="34"/>
              <a:ea typeface="SimSun" pitchFamily="2"/>
              <a:cs typeface="Verdana" pitchFamily="34"/>
            </a:endParaRPr>
          </a:p>
        </p:txBody>
      </p:sp>
      <p:pic>
        <p:nvPicPr>
          <p:cNvPr id="9" name="Рисунок 8"/>
          <p:cNvPicPr>
            <a:picLocks noChangeAspect="1"/>
          </p:cNvPicPr>
          <p:nvPr/>
        </p:nvPicPr>
        <p:blipFill>
          <a:blip r:embed="rId3">
            <a:clrChange>
              <a:clrFrom>
                <a:srgbClr val="FFFFFF"/>
              </a:clrFrom>
              <a:clrTo>
                <a:srgbClr val="FFFFFF">
                  <a:alpha val="0"/>
                </a:srgbClr>
              </a:clrTo>
            </a:clrChange>
            <a:lum bright="-50000"/>
            <a:alphaModFix/>
          </a:blip>
          <a:srcRect/>
          <a:stretch>
            <a:fillRect/>
          </a:stretch>
        </p:blipFill>
        <p:spPr>
          <a:xfrm>
            <a:off x="5759997" y="2700003"/>
            <a:ext cx="2471760" cy="2340004"/>
          </a:xfrm>
          <a:prstGeom prst="rect">
            <a:avLst/>
          </a:prstGeom>
          <a:noFill/>
          <a:ln cap="flat">
            <a:noFill/>
          </a:ln>
        </p:spPr>
      </p:pic>
      <p:pic>
        <p:nvPicPr>
          <p:cNvPr id="10" name="Рисунок 9"/>
          <p:cNvPicPr>
            <a:picLocks noChangeAspect="1"/>
          </p:cNvPicPr>
          <p:nvPr/>
        </p:nvPicPr>
        <p:blipFill>
          <a:blip r:embed="rId4">
            <a:clrChange>
              <a:clrFrom>
                <a:srgbClr val="FFFFFF"/>
              </a:clrFrom>
              <a:clrTo>
                <a:srgbClr val="FFFFFF">
                  <a:alpha val="0"/>
                </a:srgbClr>
              </a:clrTo>
            </a:clrChange>
            <a:lum bright="-50000"/>
            <a:alphaModFix/>
          </a:blip>
          <a:srcRect/>
          <a:stretch>
            <a:fillRect/>
          </a:stretch>
        </p:blipFill>
        <p:spPr>
          <a:xfrm>
            <a:off x="1079997" y="3060003"/>
            <a:ext cx="2012758" cy="539998"/>
          </a:xfrm>
          <a:prstGeom prst="rect">
            <a:avLst/>
          </a:prstGeom>
          <a:noFill/>
          <a:ln cap="flat">
            <a:noFill/>
          </a:ln>
        </p:spPr>
      </p:pic>
      <p:pic>
        <p:nvPicPr>
          <p:cNvPr id="11" name="Рисунок 10"/>
          <p:cNvPicPr>
            <a:picLocks noChangeAspect="1"/>
          </p:cNvPicPr>
          <p:nvPr/>
        </p:nvPicPr>
        <p:blipFill>
          <a:blip r:embed="rId5">
            <a:clrChange>
              <a:clrFrom>
                <a:srgbClr val="FFFFFF"/>
              </a:clrFrom>
              <a:clrTo>
                <a:srgbClr val="FFFFFF">
                  <a:alpha val="0"/>
                </a:srgbClr>
              </a:clrTo>
            </a:clrChange>
            <a:lum bright="-50000"/>
            <a:alphaModFix/>
          </a:blip>
          <a:srcRect/>
          <a:stretch>
            <a:fillRect/>
          </a:stretch>
        </p:blipFill>
        <p:spPr>
          <a:xfrm>
            <a:off x="5759997" y="602278"/>
            <a:ext cx="2467078" cy="2097715"/>
          </a:xfrm>
          <a:prstGeom prst="rect">
            <a:avLst/>
          </a:prstGeom>
          <a:noFill/>
          <a:ln cap="flat">
            <a:noFill/>
          </a:ln>
        </p:spPr>
      </p:pic>
      <p:sp>
        <p:nvSpPr>
          <p:cNvPr id="12" name="TextBox 11"/>
          <p:cNvSpPr txBox="1"/>
          <p:nvPr/>
        </p:nvSpPr>
        <p:spPr>
          <a:xfrm>
            <a:off x="159480" y="2520004"/>
            <a:ext cx="5600517" cy="1259997"/>
          </a:xfrm>
          <a:prstGeom prst="rect">
            <a:avLst/>
          </a:prstGeom>
          <a:noFill/>
          <a:ln cap="flat">
            <a:noFill/>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600" b="0" i="1" u="none" strike="noStrike" kern="0" cap="none" spc="0" baseline="0">
                <a:solidFill>
                  <a:srgbClr val="000000"/>
                </a:solidFill>
                <a:uFillTx/>
                <a:latin typeface="Times-Roman" pitchFamily="16"/>
                <a:ea typeface="Times-Roman" pitchFamily="16"/>
                <a:cs typeface="Times-Roman" pitchFamily="16"/>
              </a:defRPr>
            </a:pPr>
            <a:r>
              <a:rPr lang="en-GB" sz="1600" b="0" i="1" u="none" strike="noStrike" kern="1200" cap="none" spc="0" baseline="0">
                <a:solidFill>
                  <a:srgbClr val="211A52"/>
                </a:solidFill>
                <a:uFillTx/>
                <a:latin typeface="Arial" pitchFamily="34"/>
                <a:ea typeface="Times-Roman" pitchFamily="18"/>
                <a:cs typeface="Times-Roman" pitchFamily="18"/>
              </a:rPr>
              <a:t> </a:t>
            </a:r>
            <a:r>
              <a:rPr lang="en-GB" sz="1600" b="0" i="0" u="none" strike="noStrike" kern="1200" cap="none" spc="0" baseline="0">
                <a:solidFill>
                  <a:srgbClr val="211A52"/>
                </a:solidFill>
                <a:uFillTx/>
                <a:latin typeface="Arial" pitchFamily="34"/>
                <a:ea typeface="Times-Roman" pitchFamily="18"/>
                <a:cs typeface="Times-Roman" pitchFamily="18"/>
              </a:rPr>
              <a:t>When the applied voltage </a:t>
            </a:r>
            <a:r>
              <a:rPr lang="en-GB" sz="1600" b="0" i="0" u="none" strike="noStrike" kern="1200" cap="none" spc="0" baseline="0">
                <a:solidFill>
                  <a:srgbClr val="211A52"/>
                </a:solidFill>
                <a:uFillTx/>
                <a:latin typeface="Arial" pitchFamily="34"/>
                <a:ea typeface="LW-FINAL" pitchFamily="18"/>
                <a:cs typeface="LW-FINAL" pitchFamily="18"/>
              </a:rPr>
              <a:t>V</a:t>
            </a:r>
            <a:r>
              <a:rPr lang="en-GB" sz="1600" b="0" i="0" u="none" strike="noStrike" kern="1200" cap="none" spc="0" baseline="0">
                <a:solidFill>
                  <a:srgbClr val="211A52"/>
                </a:solidFill>
                <a:uFillTx/>
                <a:latin typeface="Arial" pitchFamily="34"/>
                <a:ea typeface="Times-Roman" pitchFamily="18"/>
                <a:cs typeface="Times-Roman" pitchFamily="18"/>
              </a:rPr>
              <a:t> becomes the variable</a:t>
            </a:r>
          </a:p>
          <a:p>
            <a:pPr marL="0" marR="0" lvl="0" indent="0" algn="l" defTabSz="914400" rtl="0" fontAlgn="auto" hangingPunct="0">
              <a:lnSpc>
                <a:spcPct val="100000"/>
              </a:lnSpc>
              <a:spcBef>
                <a:spcPts val="0"/>
              </a:spcBef>
              <a:spcAft>
                <a:spcPts val="0"/>
              </a:spcAft>
              <a:buNone/>
              <a:tabLst/>
              <a:defRPr sz="1600" b="0" i="1" u="none" strike="noStrike" kern="0" cap="none" spc="0" baseline="0">
                <a:solidFill>
                  <a:srgbClr val="000000"/>
                </a:solidFill>
                <a:uFillTx/>
              </a:defRPr>
            </a:pPr>
            <a:endParaRPr lang="en-GB" sz="1600" b="0" i="1" u="none" strike="noStrike" kern="1200" cap="none" spc="0" baseline="0">
              <a:solidFill>
                <a:srgbClr val="211A52"/>
              </a:solidFill>
              <a:uFillTx/>
              <a:latin typeface="Arial" pitchFamily="34"/>
              <a:ea typeface="SimSun" pitchFamily="2"/>
              <a:cs typeface="Verdana" pitchFamily="34"/>
            </a:endParaRPr>
          </a:p>
        </p:txBody>
      </p:sp>
      <p:sp>
        <p:nvSpPr>
          <p:cNvPr id="13" name="TextBox 12"/>
          <p:cNvSpPr txBox="1"/>
          <p:nvPr/>
        </p:nvSpPr>
        <p:spPr>
          <a:xfrm>
            <a:off x="159480" y="3780001"/>
            <a:ext cx="6140516" cy="1259997"/>
          </a:xfrm>
          <a:prstGeom prst="rect">
            <a:avLst/>
          </a:prstGeom>
          <a:noFill/>
          <a:ln cap="flat">
            <a:noFill/>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600" b="0" i="0" u="none" strike="noStrike" kern="0" cap="none" spc="0" baseline="0">
                <a:solidFill>
                  <a:srgbClr val="000000"/>
                </a:solidFill>
                <a:uFillTx/>
                <a:latin typeface="Arial" pitchFamily="34"/>
                <a:ea typeface="Times-Roman" pitchFamily="16"/>
                <a:cs typeface="Times-Roman" pitchFamily="16"/>
              </a:defRPr>
            </a:pPr>
            <a:r>
              <a:rPr lang="en-GB" sz="1600" b="0" i="0" u="none" strike="noStrike" kern="1200" cap="none" spc="0" baseline="0">
                <a:solidFill>
                  <a:srgbClr val="211A52"/>
                </a:solidFill>
                <a:uFillTx/>
                <a:latin typeface="Arial" pitchFamily="34"/>
                <a:ea typeface="LW-FINAL" pitchFamily="18"/>
                <a:cs typeface="LW-FINAL" pitchFamily="18"/>
              </a:rPr>
              <a:t>V</a:t>
            </a:r>
            <a:r>
              <a:rPr lang="en-GB" sz="1600" b="0" i="0" u="none" strike="noStrike" kern="1200" cap="none" spc="0" baseline="0">
                <a:solidFill>
                  <a:srgbClr val="211A52"/>
                </a:solidFill>
                <a:uFillTx/>
                <a:latin typeface="Arial" pitchFamily="34"/>
                <a:ea typeface="Times-Roman" pitchFamily="18"/>
                <a:cs typeface="Times-Roman" pitchFamily="18"/>
              </a:rPr>
              <a:t>50 is the voltage which leads to 50% probability of discharge.</a:t>
            </a:r>
          </a:p>
          <a:p>
            <a:pPr marL="0" marR="0" lvl="0" indent="0" algn="l" defTabSz="914400" rtl="0" fontAlgn="auto" hangingPunct="0">
              <a:lnSpc>
                <a:spcPct val="100000"/>
              </a:lnSpc>
              <a:spcBef>
                <a:spcPts val="0"/>
              </a:spcBef>
              <a:spcAft>
                <a:spcPts val="0"/>
              </a:spcAft>
              <a:buNone/>
              <a:tabLst/>
              <a:defRPr sz="1600" b="0" i="0" u="none" strike="noStrike" kern="0" cap="none" spc="0" baseline="0">
                <a:solidFill>
                  <a:srgbClr val="000000"/>
                </a:solidFill>
                <a:uFillTx/>
                <a:latin typeface="Arial" pitchFamily="34"/>
                <a:ea typeface="Times-Italic" pitchFamily="16"/>
                <a:cs typeface="Times-Italic" pitchFamily="16"/>
              </a:defRPr>
            </a:pPr>
            <a:r>
              <a:rPr lang="en-GB" sz="1600" b="0" i="0" u="none" strike="noStrike" kern="1200" cap="none" spc="0" baseline="0">
                <a:solidFill>
                  <a:srgbClr val="211A52"/>
                </a:solidFill>
                <a:uFillTx/>
                <a:latin typeface="Arial" pitchFamily="34"/>
                <a:ea typeface="Times-Italic" pitchFamily="18"/>
                <a:cs typeface="Times-Italic" pitchFamily="18"/>
              </a:rPr>
              <a:t>Knowledge of </a:t>
            </a:r>
            <a:r>
              <a:rPr lang="en-GB" sz="1600" b="0" i="0" u="none" strike="noStrike" kern="1200" cap="none" spc="0" baseline="0">
                <a:solidFill>
                  <a:srgbClr val="211A52"/>
                </a:solidFill>
                <a:uFillTx/>
                <a:latin typeface="Arial" pitchFamily="34"/>
                <a:ea typeface="LW-FINAL" pitchFamily="18"/>
                <a:cs typeface="LW-FINAL" pitchFamily="18"/>
              </a:rPr>
              <a:t>V</a:t>
            </a:r>
            <a:r>
              <a:rPr lang="en-GB" sz="1600" b="0" i="0" u="none" strike="noStrike" kern="1200" cap="none" spc="0" baseline="0">
                <a:solidFill>
                  <a:srgbClr val="211A52"/>
                </a:solidFill>
                <a:uFillTx/>
                <a:latin typeface="Arial" pitchFamily="34"/>
                <a:ea typeface="Times-Roman" pitchFamily="18"/>
                <a:cs typeface="Times-Roman" pitchFamily="18"/>
              </a:rPr>
              <a:t>50</a:t>
            </a:r>
            <a:r>
              <a:rPr lang="en-GB" sz="1600" b="0" i="0" u="none" strike="noStrike" kern="1200" cap="none" spc="0" baseline="0">
                <a:solidFill>
                  <a:srgbClr val="211A52"/>
                </a:solidFill>
                <a:uFillTx/>
                <a:latin typeface="Arial" pitchFamily="34"/>
                <a:ea typeface="LW-FINAL" pitchFamily="18"/>
                <a:cs typeface="LW-FINAL" pitchFamily="18"/>
              </a:rPr>
              <a:t> </a:t>
            </a:r>
            <a:r>
              <a:rPr lang="en-GB" sz="1600" b="0" i="0" u="none" strike="noStrike" kern="1200" cap="none" spc="0" baseline="0">
                <a:solidFill>
                  <a:srgbClr val="211A52"/>
                </a:solidFill>
                <a:uFillTx/>
                <a:latin typeface="Arial" pitchFamily="34"/>
                <a:ea typeface="Times-Italic" pitchFamily="18"/>
                <a:cs typeface="Times-Italic" pitchFamily="18"/>
              </a:rPr>
              <a:t>allows us to calculate the value of the probability of discharge</a:t>
            </a:r>
            <a:r>
              <a:rPr lang="en-GB" sz="1600" b="0" i="0" u="none" strike="noStrike" kern="1200" cap="none" spc="0" baseline="0">
                <a:solidFill>
                  <a:srgbClr val="211A52"/>
                </a:solidFill>
                <a:uFillTx/>
                <a:latin typeface="Arial" pitchFamily="34"/>
                <a:ea typeface="LW-FINAL" pitchFamily="18"/>
                <a:cs typeface="LW-FINAL" pitchFamily="18"/>
              </a:rPr>
              <a:t> </a:t>
            </a:r>
            <a:r>
              <a:rPr lang="en-GB" sz="1600" b="0" i="0" u="none" strike="noStrike" kern="1200" cap="none" spc="0" baseline="0">
                <a:solidFill>
                  <a:srgbClr val="211A52"/>
                </a:solidFill>
                <a:uFillTx/>
                <a:latin typeface="Arial" pitchFamily="34"/>
                <a:ea typeface="Times-Italic" pitchFamily="18"/>
                <a:cs typeface="Times-Italic" pitchFamily="18"/>
              </a:rPr>
              <a:t>for any applied voltage.</a:t>
            </a:r>
          </a:p>
          <a:p>
            <a:pPr marL="0" marR="0" lvl="0" indent="0" algn="l" defTabSz="914400" rtl="0" fontAlgn="auto" hangingPunct="0">
              <a:lnSpc>
                <a:spcPct val="100000"/>
              </a:lnSpc>
              <a:spcBef>
                <a:spcPts val="0"/>
              </a:spcBef>
              <a:spcAft>
                <a:spcPts val="0"/>
              </a:spcAft>
              <a:buNone/>
              <a:tabLst/>
              <a:defRPr sz="1600" b="0" i="0" u="none" strike="noStrike" kern="0" cap="none" spc="0" baseline="0">
                <a:solidFill>
                  <a:srgbClr val="000000"/>
                </a:solidFill>
                <a:uFillTx/>
                <a:latin typeface="Arial" pitchFamily="34"/>
              </a:defRPr>
            </a:pPr>
            <a:endParaRPr lang="en-GB" sz="1600" b="0" i="0" u="none" strike="noStrike" kern="1200" cap="none" spc="0" baseline="0">
              <a:solidFill>
                <a:srgbClr val="211A52"/>
              </a:solidFill>
              <a:uFillTx/>
              <a:latin typeface="Arial" pitchFamily="34"/>
              <a:ea typeface="SimSun" pitchFamily="2"/>
              <a:cs typeface="Verdana" pitchFamily="34"/>
            </a:endParaRPr>
          </a:p>
        </p:txBody>
      </p:sp>
      <p:pic>
        <p:nvPicPr>
          <p:cNvPr id="14" name="Рисунок 13"/>
          <p:cNvPicPr>
            <a:picLocks noChangeAspect="1"/>
          </p:cNvPicPr>
          <p:nvPr/>
        </p:nvPicPr>
        <p:blipFill>
          <a:blip r:embed="rId6">
            <a:clrChange>
              <a:clrFrom>
                <a:srgbClr val="FFFFFF"/>
              </a:clrFrom>
              <a:clrTo>
                <a:srgbClr val="FFFFFF">
                  <a:alpha val="0"/>
                </a:srgbClr>
              </a:clrTo>
            </a:clrChange>
            <a:lum bright="-50000"/>
            <a:alphaModFix/>
          </a:blip>
          <a:srcRect/>
          <a:stretch>
            <a:fillRect/>
          </a:stretch>
        </p:blipFill>
        <p:spPr>
          <a:xfrm>
            <a:off x="1259997" y="1799996"/>
            <a:ext cx="2238122" cy="551876"/>
          </a:xfrm>
          <a:prstGeom prst="rect">
            <a:avLst/>
          </a:prstGeom>
          <a:noFill/>
          <a:ln cap="flat">
            <a:noFill/>
          </a:ln>
        </p:spPr>
      </p:pic>
      <p:sp>
        <p:nvSpPr>
          <p:cNvPr id="15" name="Footer Placeholder 3"/>
          <p:cNvSpPr>
            <a:spLocks noGrp="1"/>
          </p:cNvSpPr>
          <p:nvPr>
            <p:ph type="ftr" sz="quarter" idx="10"/>
          </p:nvPr>
        </p:nvSpPr>
        <p:spPr>
          <a:xfrm>
            <a:off x="3429000" y="4806950"/>
            <a:ext cx="1676400" cy="336550"/>
          </a:xfrm>
        </p:spPr>
        <p:txBody>
          <a:bodyPr/>
          <a:lstStyle/>
          <a:p>
            <a:r>
              <a:rPr lang="da-DK" dirty="0" smtClean="0"/>
              <a:t>PAGE 10</a:t>
            </a:r>
          </a:p>
        </p:txBody>
      </p:sp>
    </p:spTree>
    <p:extLst>
      <p:ext uri="{BB962C8B-B14F-4D97-AF65-F5344CB8AC3E}">
        <p14:creationId xmlns:p14="http://schemas.microsoft.com/office/powerpoint/2010/main" xmlns="" val="59249947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p:cNvPicPr>
            <a:picLocks noChangeAspect="1"/>
          </p:cNvPicPr>
          <p:nvPr/>
        </p:nvPicPr>
        <p:blipFill>
          <a:blip r:embed="rId2" cstate="print"/>
          <a:stretch>
            <a:fillRect/>
          </a:stretch>
        </p:blipFill>
        <p:spPr>
          <a:xfrm>
            <a:off x="7084829" y="4480781"/>
            <a:ext cx="1728192" cy="460445"/>
          </a:xfrm>
          <a:prstGeom prst="rect">
            <a:avLst/>
          </a:prstGeom>
        </p:spPr>
      </p:pic>
      <p:sp>
        <p:nvSpPr>
          <p:cNvPr id="7" name="TextBox 6"/>
          <p:cNvSpPr txBox="1"/>
          <p:nvPr/>
        </p:nvSpPr>
        <p:spPr>
          <a:xfrm>
            <a:off x="359999" y="303480"/>
            <a:ext cx="8102516" cy="956517"/>
          </a:xfrm>
          <a:prstGeom prst="rect">
            <a:avLst/>
          </a:prstGeom>
          <a:noFill/>
          <a:ln cap="flat">
            <a:noFill/>
          </a:ln>
        </p:spPr>
        <p:txBody>
          <a:bodyPr vert="horz" wrap="square" lIns="90004" tIns="44997" rIns="90004" bIns="44997" anchor="t" anchorCtr="1" compatLnSpc="0">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200" b="0" i="0" u="none" strike="noStrike" kern="1200" cap="none" spc="0" baseline="0">
                <a:solidFill>
                  <a:srgbClr val="211A52"/>
                </a:solidFill>
                <a:uFillTx/>
                <a:latin typeface="Arial" pitchFamily="18"/>
                <a:ea typeface="SimSun" pitchFamily="2"/>
                <a:cs typeface="Tahoma" pitchFamily="2"/>
              </a:rPr>
              <a:t>Our results and conclusion</a:t>
            </a:r>
          </a:p>
        </p:txBody>
      </p:sp>
      <p:sp>
        <p:nvSpPr>
          <p:cNvPr id="8" name="TextBox 7"/>
          <p:cNvSpPr txBox="1"/>
          <p:nvPr/>
        </p:nvSpPr>
        <p:spPr>
          <a:xfrm>
            <a:off x="4320000" y="2520004"/>
            <a:ext cx="4320000" cy="1680475"/>
          </a:xfrm>
          <a:prstGeom prst="rect">
            <a:avLst/>
          </a:prstGeom>
          <a:noFill/>
          <a:ln cap="flat">
            <a:noFill/>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211A52"/>
                </a:solidFill>
                <a:uFillTx/>
                <a:latin typeface="Arial" pitchFamily="34"/>
                <a:ea typeface="SimSun" pitchFamily="2"/>
                <a:cs typeface="Tahoma" pitchFamily="2"/>
              </a:rPr>
              <a:t>A statistic distribution of the breakdown probability can not be provided with those data.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211A52"/>
                </a:solidFill>
                <a:uFillTx/>
                <a:latin typeface="Arial" pitchFamily="34"/>
                <a:ea typeface="SimSun" pitchFamily="2"/>
                <a:cs typeface="Tahoma" pitchFamily="2"/>
              </a:rPr>
              <a:t>The reason for this behaviour can be found in the different test conditions occurred during the test measurements.</a:t>
            </a:r>
            <a:br>
              <a:rPr lang="en-GB" sz="1600" b="0" i="0" u="none" strike="noStrike" kern="1200" cap="none" spc="0" baseline="0">
                <a:solidFill>
                  <a:srgbClr val="211A52"/>
                </a:solidFill>
                <a:uFillTx/>
                <a:latin typeface="Arial" pitchFamily="34"/>
                <a:ea typeface="SimSun" pitchFamily="2"/>
                <a:cs typeface="Tahoma" pitchFamily="2"/>
              </a:rPr>
            </a:br>
            <a:endParaRPr lang="en-GB" sz="1600" b="0" i="0" u="none" strike="noStrike" kern="1200" cap="none" spc="0" baseline="0">
              <a:solidFill>
                <a:srgbClr val="211A52"/>
              </a:solidFill>
              <a:uFillTx/>
              <a:latin typeface="Arial" pitchFamily="34"/>
              <a:ea typeface="SimSun" pitchFamily="2"/>
              <a:cs typeface="Tahoma" pitchFamily="2"/>
            </a:endParaRPr>
          </a:p>
        </p:txBody>
      </p:sp>
      <p:pic>
        <p:nvPicPr>
          <p:cNvPr id="9" name="Рисунок 8"/>
          <p:cNvPicPr>
            <a:picLocks noChangeAspect="1"/>
          </p:cNvPicPr>
          <p:nvPr/>
        </p:nvPicPr>
        <p:blipFill>
          <a:blip r:embed="rId3">
            <a:clrChange>
              <a:clrFrom>
                <a:srgbClr val="FFFFFF"/>
              </a:clrFrom>
              <a:clrTo>
                <a:srgbClr val="FFFFFF">
                  <a:alpha val="0"/>
                </a:srgbClr>
              </a:clrTo>
            </a:clrChange>
            <a:lum bright="-50000"/>
            <a:alphaModFix/>
          </a:blip>
          <a:srcRect/>
          <a:stretch>
            <a:fillRect/>
          </a:stretch>
        </p:blipFill>
        <p:spPr>
          <a:xfrm>
            <a:off x="179999" y="719998"/>
            <a:ext cx="3600001" cy="4423675"/>
          </a:xfrm>
          <a:prstGeom prst="rect">
            <a:avLst/>
          </a:prstGeom>
          <a:noFill/>
          <a:ln cap="flat">
            <a:noFill/>
          </a:ln>
        </p:spPr>
      </p:pic>
      <p:graphicFrame>
        <p:nvGraphicFramePr>
          <p:cNvPr id="10" name="Диаграмма 9"/>
          <p:cNvGraphicFramePr/>
          <p:nvPr>
            <p:extLst>
              <p:ext uri="{D42A27DB-BD31-4B8C-83A1-F6EECF244321}">
                <p14:modId xmlns:p14="http://schemas.microsoft.com/office/powerpoint/2010/main" xmlns="" val="3154160594"/>
              </p:ext>
            </p:extLst>
          </p:nvPr>
        </p:nvGraphicFramePr>
        <p:xfrm>
          <a:off x="4350239" y="719998"/>
          <a:ext cx="4109761" cy="1619996"/>
        </p:xfrm>
        <a:graphic>
          <a:graphicData uri="http://schemas.openxmlformats.org/drawingml/2006/chart">
            <c:chart xmlns:c="http://schemas.openxmlformats.org/drawingml/2006/chart" xmlns:r="http://schemas.openxmlformats.org/officeDocument/2006/relationships" r:id="rId4"/>
          </a:graphicData>
        </a:graphic>
      </p:graphicFrame>
      <p:sp>
        <p:nvSpPr>
          <p:cNvPr id="11" name="Footer Placeholder 3"/>
          <p:cNvSpPr>
            <a:spLocks noGrp="1"/>
          </p:cNvSpPr>
          <p:nvPr>
            <p:ph type="ftr" sz="quarter" idx="10"/>
          </p:nvPr>
        </p:nvSpPr>
        <p:spPr>
          <a:xfrm>
            <a:off x="3429000" y="4806950"/>
            <a:ext cx="1676400" cy="336550"/>
          </a:xfrm>
        </p:spPr>
        <p:txBody>
          <a:bodyPr/>
          <a:lstStyle/>
          <a:p>
            <a:r>
              <a:rPr lang="da-DK" dirty="0" smtClean="0"/>
              <a:t>PAGE 11</a:t>
            </a:r>
          </a:p>
        </p:txBody>
      </p:sp>
    </p:spTree>
    <p:extLst>
      <p:ext uri="{BB962C8B-B14F-4D97-AF65-F5344CB8AC3E}">
        <p14:creationId xmlns:p14="http://schemas.microsoft.com/office/powerpoint/2010/main" xmlns="" val="427045785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850900"/>
          </a:xfrm>
        </p:spPr>
        <p:txBody>
          <a:bodyPr/>
          <a:lstStyle/>
          <a:p>
            <a:pPr algn="ctr" eaLnBrk="1" hangingPunct="1"/>
            <a:r>
              <a:rPr lang="es-ES" dirty="0" err="1" smtClean="0"/>
              <a:t>Dielectric</a:t>
            </a:r>
            <a:r>
              <a:rPr lang="es-ES" dirty="0" smtClean="0"/>
              <a:t> </a:t>
            </a:r>
            <a:r>
              <a:rPr lang="es-ES" dirty="0" err="1" smtClean="0"/>
              <a:t>loss</a:t>
            </a:r>
            <a:r>
              <a:rPr lang="es-ES" dirty="0" smtClean="0"/>
              <a:t> </a:t>
            </a:r>
            <a:r>
              <a:rPr lang="es-ES" dirty="0" err="1" smtClean="0"/>
              <a:t>angle</a:t>
            </a:r>
            <a:endParaRPr lang="es-ES" dirty="0" smtClean="0"/>
          </a:p>
        </p:txBody>
      </p:sp>
      <p:sp>
        <p:nvSpPr>
          <p:cNvPr id="7" name="Rectangle 3"/>
          <p:cNvSpPr txBox="1">
            <a:spLocks noChangeArrowheads="1"/>
          </p:cNvSpPr>
          <p:nvPr/>
        </p:nvSpPr>
        <p:spPr bwMode="auto">
          <a:xfrm>
            <a:off x="473242" y="1125539"/>
            <a:ext cx="8339779" cy="357981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Clr>
                <a:schemeClr val="tx2">
                  <a:lumMod val="50000"/>
                </a:schemeClr>
              </a:buClr>
              <a:buFont typeface="Arial Black" pitchFamily="34" charset="0"/>
              <a:buNone/>
              <a:defRPr sz="1600" kern="1200" cap="none" spc="200" baseline="0">
                <a:solidFill>
                  <a:srgbClr val="211A5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2pPr>
            <a:lvl3pPr marL="12001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3pPr>
            <a:lvl4pPr marL="16573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4pPr>
            <a:lvl5pPr marL="21145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smtClean="0"/>
              <a:t>When</a:t>
            </a:r>
            <a:r>
              <a:rPr lang="es-ES" sz="2000" dirty="0" smtClean="0"/>
              <a:t> </a:t>
            </a:r>
            <a:r>
              <a:rPr lang="es-ES" sz="2000" dirty="0" err="1" smtClean="0"/>
              <a:t>an</a:t>
            </a:r>
            <a:r>
              <a:rPr lang="es-ES" sz="2000" dirty="0" smtClean="0"/>
              <a:t> </a:t>
            </a:r>
            <a:r>
              <a:rPr lang="es-ES" sz="2000" dirty="0" err="1" smtClean="0"/>
              <a:t>electric</a:t>
            </a:r>
            <a:r>
              <a:rPr lang="es-ES" sz="2000" dirty="0" smtClean="0"/>
              <a:t> </a:t>
            </a:r>
            <a:r>
              <a:rPr lang="es-ES" sz="2000" dirty="0" err="1" smtClean="0"/>
              <a:t>field</a:t>
            </a:r>
            <a:r>
              <a:rPr lang="es-ES" sz="2000" dirty="0" smtClean="0"/>
              <a:t> </a:t>
            </a:r>
            <a:r>
              <a:rPr lang="es-ES" sz="2000" dirty="0" err="1" smtClean="0"/>
              <a:t>is</a:t>
            </a:r>
            <a:r>
              <a:rPr lang="es-ES" sz="2000" dirty="0" smtClean="0"/>
              <a:t> </a:t>
            </a:r>
            <a:r>
              <a:rPr lang="es-ES" sz="2000" dirty="0" err="1" smtClean="0"/>
              <a:t>applied</a:t>
            </a:r>
            <a:r>
              <a:rPr lang="es-ES" sz="2000" dirty="0" smtClean="0"/>
              <a:t> </a:t>
            </a:r>
            <a:r>
              <a:rPr lang="es-ES" sz="2000" dirty="0" err="1" smtClean="0"/>
              <a:t>to</a:t>
            </a:r>
            <a:r>
              <a:rPr lang="es-ES" sz="2000" dirty="0" smtClean="0"/>
              <a:t> a </a:t>
            </a:r>
            <a:r>
              <a:rPr lang="es-ES" sz="2000" dirty="0" err="1" smtClean="0"/>
              <a:t>dielectric</a:t>
            </a:r>
            <a:r>
              <a:rPr lang="es-ES" sz="2000" dirty="0" smtClean="0"/>
              <a:t>, </a:t>
            </a:r>
            <a:r>
              <a:rPr lang="es-ES" sz="2000" dirty="0" err="1" smtClean="0"/>
              <a:t>several</a:t>
            </a:r>
            <a:r>
              <a:rPr lang="es-ES" sz="2000" dirty="0" smtClean="0"/>
              <a:t> </a:t>
            </a:r>
            <a:r>
              <a:rPr lang="es-ES" sz="2000" dirty="0" err="1" smtClean="0"/>
              <a:t>losses</a:t>
            </a:r>
            <a:r>
              <a:rPr lang="es-ES" sz="2000" dirty="0" smtClean="0"/>
              <a:t> are </a:t>
            </a:r>
            <a:r>
              <a:rPr lang="es-ES" sz="2000" dirty="0" err="1" smtClean="0"/>
              <a:t>induced</a:t>
            </a:r>
            <a:r>
              <a:rPr lang="es-ES" sz="2000" dirty="0" smtClean="0"/>
              <a:t>:</a:t>
            </a:r>
          </a:p>
          <a:p>
            <a:endParaRPr lang="es-ES" sz="2000" dirty="0" smtClean="0"/>
          </a:p>
          <a:p>
            <a:endParaRPr lang="es-ES" sz="2000" dirty="0" smtClean="0"/>
          </a:p>
          <a:p>
            <a:pPr lvl="1"/>
            <a:r>
              <a:rPr lang="en-GB" sz="2000" dirty="0" smtClean="0"/>
              <a:t> Conductive losses (P1)</a:t>
            </a:r>
          </a:p>
          <a:p>
            <a:pPr lvl="1"/>
            <a:endParaRPr lang="es-ES" sz="2000" dirty="0" smtClean="0"/>
          </a:p>
          <a:p>
            <a:pPr lvl="1"/>
            <a:r>
              <a:rPr lang="en-GB" sz="2000" dirty="0" smtClean="0"/>
              <a:t>Polarization losses (Pp)</a:t>
            </a:r>
          </a:p>
          <a:p>
            <a:pPr lvl="1"/>
            <a:endParaRPr lang="es-ES" sz="2000" dirty="0" smtClean="0"/>
          </a:p>
          <a:p>
            <a:pPr lvl="1"/>
            <a:r>
              <a:rPr lang="en-GB" sz="2000" dirty="0" smtClean="0"/>
              <a:t>Ionisation losses (Pi)</a:t>
            </a:r>
            <a:endParaRPr lang="es-ES" sz="2000" dirty="0" smtClean="0"/>
          </a:p>
          <a:p>
            <a:endParaRPr lang="es-ES" sz="2000" dirty="0" smtClean="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rot="195538">
            <a:off x="4732677" y="1661952"/>
            <a:ext cx="4133850" cy="270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p:cNvPicPr>
            <a:picLocks noChangeAspect="1"/>
          </p:cNvPicPr>
          <p:nvPr/>
        </p:nvPicPr>
        <p:blipFill>
          <a:blip r:embed="rId3" cstate="print"/>
          <a:stretch>
            <a:fillRect/>
          </a:stretch>
        </p:blipFill>
        <p:spPr>
          <a:xfrm>
            <a:off x="7230111" y="4485346"/>
            <a:ext cx="1728192" cy="460445"/>
          </a:xfrm>
          <a:prstGeom prst="rect">
            <a:avLst/>
          </a:prstGeom>
        </p:spPr>
      </p:pic>
      <p:sp>
        <p:nvSpPr>
          <p:cNvPr id="11" name="Footer Placeholder 3"/>
          <p:cNvSpPr>
            <a:spLocks noGrp="1"/>
          </p:cNvSpPr>
          <p:nvPr>
            <p:ph type="ftr" sz="quarter" idx="10"/>
          </p:nvPr>
        </p:nvSpPr>
        <p:spPr>
          <a:xfrm>
            <a:off x="3429000" y="4806950"/>
            <a:ext cx="1676400" cy="336550"/>
          </a:xfrm>
        </p:spPr>
        <p:txBody>
          <a:bodyPr/>
          <a:lstStyle/>
          <a:p>
            <a:r>
              <a:rPr lang="da-DK" dirty="0" smtClean="0"/>
              <a:t>PAGE 12</a:t>
            </a:r>
          </a:p>
        </p:txBody>
      </p:sp>
    </p:spTree>
    <p:extLst>
      <p:ext uri="{BB962C8B-B14F-4D97-AF65-F5344CB8AC3E}">
        <p14:creationId xmlns:p14="http://schemas.microsoft.com/office/powerpoint/2010/main" xmlns="" val="415901027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094365"/>
            <a:ext cx="8229600" cy="402206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Clr>
                <a:schemeClr val="tx2">
                  <a:lumMod val="50000"/>
                </a:schemeClr>
              </a:buClr>
              <a:buFont typeface="Arial Black" pitchFamily="34" charset="0"/>
              <a:buNone/>
              <a:defRPr sz="1600" kern="1200" cap="none" spc="200" baseline="0">
                <a:solidFill>
                  <a:srgbClr val="211A5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2pPr>
            <a:lvl3pPr marL="12001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3pPr>
            <a:lvl4pPr marL="16573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4pPr>
            <a:lvl5pPr marL="21145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smtClean="0"/>
              <a:t>The</a:t>
            </a:r>
            <a:r>
              <a:rPr lang="es-ES" sz="2000" dirty="0" smtClean="0"/>
              <a:t> </a:t>
            </a:r>
            <a:r>
              <a:rPr lang="es-ES" sz="2000" dirty="0" err="1" smtClean="0"/>
              <a:t>dielectric</a:t>
            </a:r>
            <a:r>
              <a:rPr lang="es-ES" sz="2000" dirty="0" smtClean="0"/>
              <a:t> </a:t>
            </a:r>
            <a:r>
              <a:rPr lang="es-ES" sz="2000" dirty="0" err="1" smtClean="0"/>
              <a:t>loss</a:t>
            </a:r>
            <a:r>
              <a:rPr lang="es-ES" sz="2000" dirty="0" smtClean="0"/>
              <a:t> </a:t>
            </a:r>
            <a:r>
              <a:rPr lang="es-ES" sz="2000" dirty="0" err="1" smtClean="0"/>
              <a:t>angle</a:t>
            </a:r>
            <a:r>
              <a:rPr lang="es-ES" sz="2000" dirty="0" smtClean="0"/>
              <a:t> </a:t>
            </a:r>
            <a:r>
              <a:rPr lang="es-ES" sz="2000" dirty="0" err="1" smtClean="0"/>
              <a:t>is</a:t>
            </a:r>
            <a:r>
              <a:rPr lang="es-ES" sz="2000" dirty="0" smtClean="0"/>
              <a:t> </a:t>
            </a:r>
            <a:r>
              <a:rPr lang="es-ES" sz="2000" dirty="0" err="1" smtClean="0"/>
              <a:t>an</a:t>
            </a:r>
            <a:r>
              <a:rPr lang="es-ES" sz="2000" dirty="0" smtClean="0"/>
              <a:t> AC non </a:t>
            </a:r>
            <a:r>
              <a:rPr lang="es-ES" sz="2000" dirty="0" err="1" smtClean="0"/>
              <a:t>destructive</a:t>
            </a:r>
            <a:r>
              <a:rPr lang="es-ES" sz="2000" dirty="0" smtClean="0"/>
              <a:t> HV </a:t>
            </a:r>
            <a:r>
              <a:rPr lang="es-ES" sz="2000" dirty="0" err="1" smtClean="0"/>
              <a:t>method</a:t>
            </a:r>
            <a:r>
              <a:rPr lang="es-ES" sz="2000" dirty="0" smtClean="0"/>
              <a:t> </a:t>
            </a:r>
            <a:r>
              <a:rPr lang="es-ES" sz="2000" dirty="0" err="1" smtClean="0"/>
              <a:t>to</a:t>
            </a:r>
            <a:r>
              <a:rPr lang="es-ES" sz="2000" dirty="0" smtClean="0"/>
              <a:t> </a:t>
            </a:r>
            <a:r>
              <a:rPr lang="es-ES" sz="2000" dirty="0" err="1" smtClean="0"/>
              <a:t>measure</a:t>
            </a:r>
            <a:r>
              <a:rPr lang="es-ES" sz="2000" dirty="0" smtClean="0"/>
              <a:t> </a:t>
            </a:r>
            <a:r>
              <a:rPr lang="es-ES" sz="2000" dirty="0" err="1" smtClean="0"/>
              <a:t>all</a:t>
            </a:r>
            <a:r>
              <a:rPr lang="es-ES" sz="2000" dirty="0" smtClean="0"/>
              <a:t> </a:t>
            </a:r>
            <a:r>
              <a:rPr lang="es-ES" sz="2000" dirty="0" err="1" smtClean="0"/>
              <a:t>these</a:t>
            </a:r>
            <a:r>
              <a:rPr lang="es-ES" sz="2000" dirty="0" smtClean="0"/>
              <a:t> </a:t>
            </a:r>
            <a:r>
              <a:rPr lang="es-ES" sz="2000" dirty="0" err="1" smtClean="0"/>
              <a:t>losses</a:t>
            </a:r>
            <a:r>
              <a:rPr lang="es-ES" sz="2000" dirty="0" smtClean="0"/>
              <a:t>.</a:t>
            </a:r>
          </a:p>
          <a:p>
            <a:endParaRPr lang="es-ES" sz="2000" dirty="0" smtClean="0"/>
          </a:p>
          <a:p>
            <a:r>
              <a:rPr lang="en-GB" sz="2000" dirty="0" smtClean="0"/>
              <a:t>tan δ is measured, which is the ratio between the total losses and the reactive power:</a:t>
            </a:r>
            <a:endParaRPr lang="es-ES" sz="2000" dirty="0" smtClean="0"/>
          </a:p>
        </p:txBody>
      </p:sp>
      <p:sp>
        <p:nvSpPr>
          <p:cNvPr id="7" name="Rectangle 6"/>
          <p:cNvSpPr>
            <a:spLocks noGrp="1" noChangeArrowheads="1"/>
          </p:cNvSpPr>
          <p:nvPr>
            <p:ph type="title"/>
          </p:nvPr>
        </p:nvSpPr>
        <p:spPr>
          <a:xfrm>
            <a:off x="457200" y="274638"/>
            <a:ext cx="8229600" cy="850900"/>
          </a:xfrm>
          <a:noFill/>
        </p:spPr>
        <p:txBody>
          <a:bodyPr/>
          <a:lstStyle/>
          <a:p>
            <a:pPr algn="ctr" eaLnBrk="1" hangingPunct="1"/>
            <a:r>
              <a:rPr lang="es-ES" dirty="0" err="1" smtClean="0"/>
              <a:t>Dielectric</a:t>
            </a:r>
            <a:r>
              <a:rPr lang="es-ES" dirty="0" smtClean="0"/>
              <a:t> </a:t>
            </a:r>
            <a:r>
              <a:rPr lang="es-ES" dirty="0" err="1" smtClean="0"/>
              <a:t>loss</a:t>
            </a:r>
            <a:r>
              <a:rPr lang="es-ES" dirty="0" smtClean="0"/>
              <a:t> </a:t>
            </a:r>
            <a:r>
              <a:rPr lang="es-ES" dirty="0" err="1" smtClean="0"/>
              <a:t>angle</a:t>
            </a:r>
            <a:endParaRPr lang="es-ES" dirty="0" smtClean="0"/>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xmlns="" val="0"/>
              </a:ext>
            </a:extLst>
          </a:blip>
          <a:srcRect r="9993"/>
          <a:stretch>
            <a:fillRect/>
          </a:stretch>
        </p:blipFill>
        <p:spPr bwMode="auto">
          <a:xfrm>
            <a:off x="1219200" y="3343337"/>
            <a:ext cx="1944688" cy="75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xmlns="" val="0"/>
              </a:ext>
            </a:extLst>
          </a:blip>
          <a:srcRect r="30791" b="-25926"/>
          <a:stretch>
            <a:fillRect/>
          </a:stretch>
        </p:blipFill>
        <p:spPr bwMode="auto">
          <a:xfrm>
            <a:off x="1219200" y="4156931"/>
            <a:ext cx="194468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Tan_Delta"/>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05612" y="3132468"/>
            <a:ext cx="3643313" cy="2011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6"/>
          <p:cNvPicPr>
            <a:picLocks noChangeAspect="1"/>
          </p:cNvPicPr>
          <p:nvPr/>
        </p:nvPicPr>
        <p:blipFill>
          <a:blip r:embed="rId5" cstate="print"/>
          <a:stretch>
            <a:fillRect/>
          </a:stretch>
        </p:blipFill>
        <p:spPr>
          <a:xfrm>
            <a:off x="7084829" y="4480781"/>
            <a:ext cx="1728192" cy="460445"/>
          </a:xfrm>
          <a:prstGeom prst="rect">
            <a:avLst/>
          </a:prstGeom>
        </p:spPr>
      </p:pic>
      <p:sp>
        <p:nvSpPr>
          <p:cNvPr id="17" name="Footer Placeholder 3"/>
          <p:cNvSpPr>
            <a:spLocks noGrp="1"/>
          </p:cNvSpPr>
          <p:nvPr>
            <p:ph type="ftr" sz="quarter" idx="10"/>
          </p:nvPr>
        </p:nvSpPr>
        <p:spPr>
          <a:xfrm>
            <a:off x="3429000" y="4806950"/>
            <a:ext cx="1676400" cy="336550"/>
          </a:xfrm>
        </p:spPr>
        <p:txBody>
          <a:bodyPr/>
          <a:lstStyle/>
          <a:p>
            <a:r>
              <a:rPr lang="da-DK" dirty="0" smtClean="0"/>
              <a:t>PAGE 13</a:t>
            </a:r>
          </a:p>
        </p:txBody>
      </p:sp>
    </p:spTree>
    <p:extLst>
      <p:ext uri="{BB962C8B-B14F-4D97-AF65-F5344CB8AC3E}">
        <p14:creationId xmlns:p14="http://schemas.microsoft.com/office/powerpoint/2010/main" xmlns="" val="59849522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p:cNvPicPr>
            <a:picLocks noChangeAspect="1"/>
          </p:cNvPicPr>
          <p:nvPr/>
        </p:nvPicPr>
        <p:blipFill>
          <a:blip r:embed="rId2" cstate="print"/>
          <a:stretch>
            <a:fillRect/>
          </a:stretch>
        </p:blipFill>
        <p:spPr>
          <a:xfrm>
            <a:off x="7084829" y="4480781"/>
            <a:ext cx="1728192" cy="460445"/>
          </a:xfrm>
          <a:prstGeom prst="rect">
            <a:avLst/>
          </a:prstGeom>
        </p:spPr>
      </p:pic>
      <p:sp>
        <p:nvSpPr>
          <p:cNvPr id="6" name="Rectangle 3"/>
          <p:cNvSpPr txBox="1">
            <a:spLocks noChangeArrowheads="1"/>
          </p:cNvSpPr>
          <p:nvPr/>
        </p:nvSpPr>
        <p:spPr bwMode="auto">
          <a:xfrm>
            <a:off x="468313" y="910831"/>
            <a:ext cx="8229600" cy="348971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Clr>
                <a:schemeClr val="tx2">
                  <a:lumMod val="50000"/>
                </a:schemeClr>
              </a:buClr>
              <a:buFont typeface="Arial Black" pitchFamily="34" charset="0"/>
              <a:buNone/>
              <a:defRPr sz="1600" kern="1200" cap="none" spc="200" baseline="0">
                <a:solidFill>
                  <a:srgbClr val="211A5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2pPr>
            <a:lvl3pPr marL="12001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3pPr>
            <a:lvl4pPr marL="16573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4pPr>
            <a:lvl5pPr marL="21145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t>Schering bridge </a:t>
            </a:r>
            <a:r>
              <a:rPr lang="es-ES" sz="2000" dirty="0" err="1" smtClean="0"/>
              <a:t>is</a:t>
            </a:r>
            <a:r>
              <a:rPr lang="es-ES" sz="2000" dirty="0" smtClean="0"/>
              <a:t> </a:t>
            </a:r>
            <a:r>
              <a:rPr lang="es-ES" sz="2000" dirty="0" err="1" smtClean="0"/>
              <a:t>applied</a:t>
            </a:r>
            <a:r>
              <a:rPr lang="es-ES" sz="2000" dirty="0" smtClean="0"/>
              <a:t>:</a:t>
            </a:r>
          </a:p>
          <a:p>
            <a:endParaRPr lang="es-ES" sz="2800" dirty="0" smtClean="0"/>
          </a:p>
        </p:txBody>
      </p:sp>
      <p:sp>
        <p:nvSpPr>
          <p:cNvPr id="7" name="Rectangle 6"/>
          <p:cNvSpPr>
            <a:spLocks noGrp="1" noChangeArrowheads="1"/>
          </p:cNvSpPr>
          <p:nvPr>
            <p:ph type="title"/>
          </p:nvPr>
        </p:nvSpPr>
        <p:spPr>
          <a:xfrm>
            <a:off x="468313" y="260350"/>
            <a:ext cx="8229600" cy="850900"/>
          </a:xfrm>
          <a:noFill/>
        </p:spPr>
        <p:txBody>
          <a:bodyPr/>
          <a:lstStyle/>
          <a:p>
            <a:pPr algn="ctr" eaLnBrk="1" hangingPunct="1"/>
            <a:r>
              <a:rPr lang="es-ES" dirty="0" err="1" smtClean="0"/>
              <a:t>Dielectric</a:t>
            </a:r>
            <a:r>
              <a:rPr lang="es-ES" dirty="0" smtClean="0"/>
              <a:t> </a:t>
            </a:r>
            <a:r>
              <a:rPr lang="es-ES" dirty="0" err="1" smtClean="0"/>
              <a:t>loss</a:t>
            </a:r>
            <a:r>
              <a:rPr lang="es-ES" dirty="0" smtClean="0"/>
              <a:t> </a:t>
            </a:r>
            <a:r>
              <a:rPr lang="es-ES" dirty="0" err="1" smtClean="0"/>
              <a:t>angle</a:t>
            </a:r>
            <a:endParaRPr lang="es-ES" dirty="0" smtClean="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7476" y="1407989"/>
            <a:ext cx="3152524" cy="3144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27537" y="1760823"/>
            <a:ext cx="1152525"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59621" y="2373090"/>
            <a:ext cx="3097213" cy="1300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459621" y="3525197"/>
            <a:ext cx="12954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002504" y="3836256"/>
            <a:ext cx="244792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Footer Placeholder 3"/>
          <p:cNvSpPr>
            <a:spLocks noGrp="1"/>
          </p:cNvSpPr>
          <p:nvPr>
            <p:ph type="ftr" sz="quarter" idx="10"/>
          </p:nvPr>
        </p:nvSpPr>
        <p:spPr>
          <a:xfrm>
            <a:off x="3429000" y="4806950"/>
            <a:ext cx="1676400" cy="336550"/>
          </a:xfrm>
        </p:spPr>
        <p:txBody>
          <a:bodyPr/>
          <a:lstStyle/>
          <a:p>
            <a:r>
              <a:rPr lang="da-DK" dirty="0" smtClean="0"/>
              <a:t>PAGE 14</a:t>
            </a:r>
          </a:p>
        </p:txBody>
      </p:sp>
    </p:spTree>
    <p:extLst>
      <p:ext uri="{BB962C8B-B14F-4D97-AF65-F5344CB8AC3E}">
        <p14:creationId xmlns:p14="http://schemas.microsoft.com/office/powerpoint/2010/main" xmlns="" val="77363441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p:cNvPicPr>
            <a:picLocks noChangeAspect="1"/>
          </p:cNvPicPr>
          <p:nvPr/>
        </p:nvPicPr>
        <p:blipFill>
          <a:blip r:embed="rId2" cstate="print"/>
          <a:stretch>
            <a:fillRect/>
          </a:stretch>
        </p:blipFill>
        <p:spPr>
          <a:xfrm>
            <a:off x="7084829" y="4480781"/>
            <a:ext cx="1728192" cy="460445"/>
          </a:xfrm>
          <a:prstGeom prst="rect">
            <a:avLst/>
          </a:prstGeom>
        </p:spPr>
      </p:pic>
      <p:sp>
        <p:nvSpPr>
          <p:cNvPr id="6" name="Rectangle 3"/>
          <p:cNvSpPr txBox="1">
            <a:spLocks noChangeArrowheads="1"/>
          </p:cNvSpPr>
          <p:nvPr/>
        </p:nvSpPr>
        <p:spPr bwMode="auto">
          <a:xfrm>
            <a:off x="468313" y="1039447"/>
            <a:ext cx="7834312" cy="35131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Clr>
                <a:schemeClr val="tx2">
                  <a:lumMod val="50000"/>
                </a:schemeClr>
              </a:buClr>
              <a:buFont typeface="Arial Black" pitchFamily="34" charset="0"/>
              <a:buNone/>
              <a:defRPr sz="1600" kern="1200" cap="none" spc="200" baseline="0">
                <a:solidFill>
                  <a:srgbClr val="211A5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2pPr>
            <a:lvl3pPr marL="12001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3pPr>
            <a:lvl4pPr marL="16573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4pPr>
            <a:lvl5pPr marL="21145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smtClean="0"/>
              <a:t>Results</a:t>
            </a:r>
            <a:r>
              <a:rPr lang="es-ES" sz="2000" dirty="0" smtClean="0"/>
              <a:t>:</a:t>
            </a:r>
          </a:p>
          <a:p>
            <a:pPr>
              <a:buFontTx/>
              <a:buNone/>
            </a:pPr>
            <a:r>
              <a:rPr lang="es-ES" sz="2000" dirty="0" smtClean="0"/>
              <a:t> 	</a:t>
            </a:r>
            <a:r>
              <a:rPr lang="es-ES" sz="2000" dirty="0" err="1" smtClean="0"/>
              <a:t>Transformer</a:t>
            </a:r>
            <a:r>
              <a:rPr lang="es-ES" sz="2000" dirty="0" smtClean="0"/>
              <a:t>  </a:t>
            </a:r>
            <a:r>
              <a:rPr lang="es-ES" sz="2400" dirty="0" smtClean="0"/>
              <a:t>                           </a:t>
            </a:r>
            <a:r>
              <a:rPr lang="es-ES" sz="2000" dirty="0" smtClean="0"/>
              <a:t> Capacitor</a:t>
            </a:r>
          </a:p>
        </p:txBody>
      </p:sp>
      <p:graphicFrame>
        <p:nvGraphicFramePr>
          <p:cNvPr id="7" name="Group 316"/>
          <p:cNvGraphicFramePr>
            <a:graphicFrameLocks noGrp="1"/>
          </p:cNvGraphicFramePr>
          <p:nvPr>
            <p:ph sz="quarter" idx="4294967295"/>
            <p:extLst>
              <p:ext uri="{D42A27DB-BD31-4B8C-83A1-F6EECF244321}">
                <p14:modId xmlns:p14="http://schemas.microsoft.com/office/powerpoint/2010/main" xmlns="" val="225454635"/>
              </p:ext>
            </p:extLst>
          </p:nvPr>
        </p:nvGraphicFramePr>
        <p:xfrm>
          <a:off x="990600" y="1877366"/>
          <a:ext cx="2971799" cy="3078480"/>
        </p:xfrm>
        <a:graphic>
          <a:graphicData uri="http://schemas.openxmlformats.org/drawingml/2006/table">
            <a:tbl>
              <a:tblPr/>
              <a:tblGrid>
                <a:gridCol w="584080"/>
                <a:gridCol w="585248"/>
                <a:gridCol w="584080"/>
                <a:gridCol w="634311"/>
                <a:gridCol w="584080"/>
              </a:tblGrid>
              <a:tr h="398889">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U(</a:t>
                      </a:r>
                      <a:r>
                        <a:rPr kumimoji="0" lang="es-ES" sz="1200" b="1"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kV</a:t>
                      </a:r>
                      <a:r>
                        <a:rPr kumimoji="0" lang="es-E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a:t>
                      </a:r>
                      <a:endParaRPr kumimoji="0" lang="es-E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tan(δ)</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Cx(pF)</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δ(º)</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90-δ</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0,63</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34,39</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32,21</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57,79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0,24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57,39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13,28</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76,72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0,07</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75,74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3,84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86,16</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15,00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83,54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89,96</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87,18</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-2,10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92,10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25,00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-0,06</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88,47</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-3,40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93,40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-0,07</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88,34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-4,19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94,19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35,00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-0,08</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86,27</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-4,49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94,49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-0,07</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81,02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-3,82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93,82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63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45,00</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-0,01</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69,35</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-0,51</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90,51</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391"/>
          <p:cNvGraphicFramePr>
            <a:graphicFrameLocks noGrp="1"/>
          </p:cNvGraphicFramePr>
          <p:nvPr>
            <p:ph sz="quarter" idx="4294967295"/>
            <p:extLst>
              <p:ext uri="{D42A27DB-BD31-4B8C-83A1-F6EECF244321}">
                <p14:modId xmlns:p14="http://schemas.microsoft.com/office/powerpoint/2010/main" xmlns="" val="969961889"/>
              </p:ext>
            </p:extLst>
          </p:nvPr>
        </p:nvGraphicFramePr>
        <p:xfrm>
          <a:off x="4774421" y="2038350"/>
          <a:ext cx="4038600" cy="2187576"/>
        </p:xfrm>
        <a:graphic>
          <a:graphicData uri="http://schemas.openxmlformats.org/drawingml/2006/table">
            <a:tbl>
              <a:tblPr/>
              <a:tblGrid>
                <a:gridCol w="793750"/>
                <a:gridCol w="795338"/>
                <a:gridCol w="793750"/>
                <a:gridCol w="862012"/>
                <a:gridCol w="793750"/>
              </a:tblGrid>
              <a:tr h="3651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U(kV)</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tan(δ)</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Cx(pF)</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δ(º)</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90-δ</a:t>
                      </a:r>
                      <a:endParaRPr kumimoji="0" lang="es-E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1,23</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88,77</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1,25</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88,75</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20,03</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1,29</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88,71</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15,00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1,34</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88,66</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20,00</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0,02</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20,05</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1,38</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88,62</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394"/>
          <p:cNvSpPr>
            <a:spLocks noGrp="1" noChangeArrowheads="1"/>
          </p:cNvSpPr>
          <p:nvPr>
            <p:ph type="title"/>
          </p:nvPr>
        </p:nvSpPr>
        <p:spPr>
          <a:xfrm>
            <a:off x="468313" y="260350"/>
            <a:ext cx="8229600" cy="850900"/>
          </a:xfrm>
          <a:noFill/>
        </p:spPr>
        <p:txBody>
          <a:bodyPr/>
          <a:lstStyle/>
          <a:p>
            <a:pPr algn="ctr" eaLnBrk="1" hangingPunct="1"/>
            <a:r>
              <a:rPr lang="es-ES" dirty="0" err="1" smtClean="0"/>
              <a:t>Dielectric</a:t>
            </a:r>
            <a:r>
              <a:rPr lang="es-ES" dirty="0" smtClean="0"/>
              <a:t> </a:t>
            </a:r>
            <a:r>
              <a:rPr lang="es-ES" dirty="0" err="1" smtClean="0"/>
              <a:t>loss</a:t>
            </a:r>
            <a:r>
              <a:rPr lang="es-ES" dirty="0" smtClean="0"/>
              <a:t> </a:t>
            </a:r>
            <a:r>
              <a:rPr lang="es-ES" dirty="0" err="1" smtClean="0"/>
              <a:t>angle</a:t>
            </a:r>
            <a:endParaRPr lang="es-ES" dirty="0" smtClean="0"/>
          </a:p>
        </p:txBody>
      </p:sp>
      <p:sp>
        <p:nvSpPr>
          <p:cNvPr id="10" name="Footer Placeholder 3"/>
          <p:cNvSpPr>
            <a:spLocks noGrp="1"/>
          </p:cNvSpPr>
          <p:nvPr>
            <p:ph type="ftr" sz="quarter" idx="10"/>
          </p:nvPr>
        </p:nvSpPr>
        <p:spPr>
          <a:xfrm>
            <a:off x="3429000" y="4806950"/>
            <a:ext cx="1676400" cy="336550"/>
          </a:xfrm>
        </p:spPr>
        <p:txBody>
          <a:bodyPr/>
          <a:lstStyle/>
          <a:p>
            <a:r>
              <a:rPr lang="da-DK" dirty="0" smtClean="0"/>
              <a:t>PAGE 15</a:t>
            </a:r>
          </a:p>
        </p:txBody>
      </p:sp>
    </p:spTree>
    <p:extLst>
      <p:ext uri="{BB962C8B-B14F-4D97-AF65-F5344CB8AC3E}">
        <p14:creationId xmlns:p14="http://schemas.microsoft.com/office/powerpoint/2010/main" xmlns="" val="21953778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Rectangle 3"/>
          <p:cNvSpPr txBox="1">
            <a:spLocks noChangeArrowheads="1"/>
          </p:cNvSpPr>
          <p:nvPr/>
        </p:nvSpPr>
        <p:spPr bwMode="auto">
          <a:xfrm>
            <a:off x="492376" y="685800"/>
            <a:ext cx="8229600" cy="3638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Clr>
                <a:schemeClr val="tx2">
                  <a:lumMod val="50000"/>
                </a:schemeClr>
              </a:buClr>
              <a:buFont typeface="Arial Black" pitchFamily="34" charset="0"/>
              <a:buNone/>
              <a:defRPr sz="1600" kern="1200" cap="none" spc="200" baseline="0">
                <a:solidFill>
                  <a:srgbClr val="211A5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2pPr>
            <a:lvl3pPr marL="12001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3pPr>
            <a:lvl4pPr marL="16573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4pPr>
            <a:lvl5pPr marL="2114550" indent="-285750" algn="l" rtl="0" fontAlgn="base">
              <a:spcBef>
                <a:spcPct val="20000"/>
              </a:spcBef>
              <a:spcAft>
                <a:spcPct val="0"/>
              </a:spcAft>
              <a:buFont typeface="Arial" panose="020B0604020202020204" pitchFamily="34" charset="0"/>
              <a:buChar char="•"/>
              <a:defRPr sz="1600" kern="1200" cap="none" spc="200" baseline="0">
                <a:solidFill>
                  <a:srgbClr val="211A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sz="1800" dirty="0" smtClean="0"/>
          </a:p>
          <a:p>
            <a:r>
              <a:rPr lang="es-ES" sz="1800" dirty="0" err="1" smtClean="0"/>
              <a:t>Conclusions</a:t>
            </a:r>
            <a:r>
              <a:rPr lang="es-ES" sz="1800" dirty="0" smtClean="0"/>
              <a:t>:</a:t>
            </a:r>
          </a:p>
          <a:p>
            <a:endParaRPr lang="es-ES" sz="1800" dirty="0" smtClean="0"/>
          </a:p>
          <a:p>
            <a:pPr lvl="1"/>
            <a:r>
              <a:rPr lang="es-ES" sz="1800" dirty="0" smtClean="0"/>
              <a:t>Capacitor </a:t>
            </a:r>
            <a:r>
              <a:rPr lang="es-ES" sz="1800" dirty="0" err="1" smtClean="0"/>
              <a:t>presents</a:t>
            </a:r>
            <a:r>
              <a:rPr lang="es-ES" sz="1800" dirty="0" smtClean="0"/>
              <a:t> </a:t>
            </a:r>
            <a:r>
              <a:rPr lang="es-ES" sz="1800" dirty="0" err="1" smtClean="0"/>
              <a:t>constant</a:t>
            </a:r>
            <a:r>
              <a:rPr lang="es-ES" sz="1800" dirty="0" smtClean="0"/>
              <a:t> </a:t>
            </a:r>
            <a:r>
              <a:rPr lang="es-ES" sz="1800" dirty="0" err="1" smtClean="0"/>
              <a:t>values</a:t>
            </a:r>
            <a:r>
              <a:rPr lang="es-ES" sz="1800" dirty="0" smtClean="0"/>
              <a:t> </a:t>
            </a:r>
            <a:r>
              <a:rPr lang="es-ES" sz="1800" dirty="0" err="1" smtClean="0"/>
              <a:t>for</a:t>
            </a:r>
            <a:r>
              <a:rPr lang="es-ES" sz="1800" dirty="0" smtClean="0"/>
              <a:t> </a:t>
            </a:r>
            <a:r>
              <a:rPr lang="en-GB" sz="1800" dirty="0" smtClean="0"/>
              <a:t>tan(δ) and </a:t>
            </a:r>
            <a:r>
              <a:rPr lang="en-GB" sz="1800" dirty="0" err="1" smtClean="0"/>
              <a:t>Cx</a:t>
            </a:r>
            <a:r>
              <a:rPr lang="en-GB" sz="1800" dirty="0" smtClean="0"/>
              <a:t> and the transformer doesn’t.</a:t>
            </a:r>
          </a:p>
          <a:p>
            <a:pPr lvl="1">
              <a:buFontTx/>
              <a:buNone/>
            </a:pPr>
            <a:endParaRPr lang="en-GB" sz="1800" dirty="0" smtClean="0"/>
          </a:p>
          <a:p>
            <a:pPr lvl="1"/>
            <a:r>
              <a:rPr lang="en-GB" sz="1800" dirty="0" smtClean="0"/>
              <a:t>Between 15-20kV the sign of the tan(δ) for the transformer changes.</a:t>
            </a:r>
          </a:p>
          <a:p>
            <a:pPr lvl="1"/>
            <a:endParaRPr lang="en-GB" sz="1800" dirty="0" smtClean="0"/>
          </a:p>
          <a:p>
            <a:pPr lvl="1"/>
            <a:r>
              <a:rPr lang="en-GB" sz="1800" dirty="0" smtClean="0"/>
              <a:t>For most part of the voltages measured the capacitor has smaller tan(δ) values than the transformer.</a:t>
            </a:r>
            <a:endParaRPr lang="es-ES" sz="1800" dirty="0" smtClean="0"/>
          </a:p>
        </p:txBody>
      </p:sp>
      <p:sp>
        <p:nvSpPr>
          <p:cNvPr id="7" name="Rectangle 4"/>
          <p:cNvSpPr>
            <a:spLocks noGrp="1" noChangeArrowheads="1"/>
          </p:cNvSpPr>
          <p:nvPr>
            <p:ph type="title"/>
          </p:nvPr>
        </p:nvSpPr>
        <p:spPr>
          <a:xfrm>
            <a:off x="468313" y="260350"/>
            <a:ext cx="8229600" cy="850900"/>
          </a:xfrm>
          <a:noFill/>
        </p:spPr>
        <p:txBody>
          <a:bodyPr/>
          <a:lstStyle/>
          <a:p>
            <a:pPr algn="ctr" eaLnBrk="1" hangingPunct="1"/>
            <a:r>
              <a:rPr lang="es-ES" dirty="0" err="1" smtClean="0"/>
              <a:t>Dielectric</a:t>
            </a:r>
            <a:r>
              <a:rPr lang="es-ES" dirty="0" smtClean="0"/>
              <a:t> </a:t>
            </a:r>
            <a:r>
              <a:rPr lang="es-ES" dirty="0" err="1" smtClean="0"/>
              <a:t>loss</a:t>
            </a:r>
            <a:r>
              <a:rPr lang="es-ES" dirty="0" smtClean="0"/>
              <a:t> </a:t>
            </a:r>
            <a:r>
              <a:rPr lang="es-ES" dirty="0" err="1" smtClean="0"/>
              <a:t>angle</a:t>
            </a:r>
            <a:endParaRPr lang="es-ES" dirty="0" smtClean="0"/>
          </a:p>
        </p:txBody>
      </p:sp>
      <p:sp>
        <p:nvSpPr>
          <p:cNvPr id="8" name="Footer Placeholder 3"/>
          <p:cNvSpPr>
            <a:spLocks noGrp="1"/>
          </p:cNvSpPr>
          <p:nvPr>
            <p:ph type="ftr" sz="quarter" idx="10"/>
          </p:nvPr>
        </p:nvSpPr>
        <p:spPr>
          <a:xfrm>
            <a:off x="3429000" y="4806950"/>
            <a:ext cx="1676400" cy="336550"/>
          </a:xfrm>
        </p:spPr>
        <p:txBody>
          <a:bodyPr/>
          <a:lstStyle/>
          <a:p>
            <a:r>
              <a:rPr lang="da-DK" dirty="0" smtClean="0"/>
              <a:t>PAGE 16</a:t>
            </a:r>
          </a:p>
        </p:txBody>
      </p:sp>
    </p:spTree>
    <p:extLst>
      <p:ext uri="{BB962C8B-B14F-4D97-AF65-F5344CB8AC3E}">
        <p14:creationId xmlns:p14="http://schemas.microsoft.com/office/powerpoint/2010/main" xmlns="" val="40112021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Pladsholder til indhold 1"/>
          <p:cNvSpPr>
            <a:spLocks noGrp="1"/>
          </p:cNvSpPr>
          <p:nvPr>
            <p:ph idx="1"/>
          </p:nvPr>
        </p:nvSpPr>
        <p:spPr>
          <a:xfrm>
            <a:off x="457200" y="1200150"/>
            <a:ext cx="8229600" cy="3100388"/>
          </a:xfrm>
        </p:spPr>
        <p:txBody>
          <a:bodyPr rtlCol="0">
            <a:normAutofit/>
          </a:bodyPr>
          <a:lstStyle/>
          <a:p>
            <a:pPr eaLnBrk="1" fontAlgn="auto" hangingPunct="1">
              <a:spcAft>
                <a:spcPts val="0"/>
              </a:spcAft>
              <a:defRPr/>
            </a:pPr>
            <a:r>
              <a:rPr lang="en-US" sz="1800" dirty="0" smtClean="0">
                <a:solidFill>
                  <a:schemeClr val="tx1"/>
                </a:solidFill>
              </a:rPr>
              <a:t>Localized electrical discharge that partially bridges the insulation between conductors and which may or may not occur adjacent to a conductor.</a:t>
            </a:r>
            <a:endParaRPr lang="da-DK" sz="1800" dirty="0" smtClean="0">
              <a:solidFill>
                <a:schemeClr val="tx1"/>
              </a:solidFill>
            </a:endParaRPr>
          </a:p>
          <a:p>
            <a:pPr eaLnBrk="1" fontAlgn="auto" hangingPunct="1">
              <a:spcAft>
                <a:spcPts val="0"/>
              </a:spcAft>
              <a:defRPr/>
            </a:pPr>
            <a:endParaRPr lang="da-DK" sz="1800" dirty="0" smtClean="0">
              <a:solidFill>
                <a:schemeClr val="tx1"/>
              </a:solidFill>
            </a:endParaRPr>
          </a:p>
          <a:p>
            <a:pPr eaLnBrk="1" fontAlgn="auto" hangingPunct="1">
              <a:spcAft>
                <a:spcPts val="0"/>
              </a:spcAft>
              <a:defRPr/>
            </a:pPr>
            <a:r>
              <a:rPr lang="da-DK" sz="1800" dirty="0" smtClean="0">
                <a:solidFill>
                  <a:schemeClr val="tx1"/>
                </a:solidFill>
              </a:rPr>
              <a:t>Or</a:t>
            </a:r>
          </a:p>
          <a:p>
            <a:pPr eaLnBrk="1" fontAlgn="auto" hangingPunct="1">
              <a:spcAft>
                <a:spcPts val="0"/>
              </a:spcAft>
              <a:defRPr/>
            </a:pPr>
            <a:endParaRPr lang="da-DK" sz="1800" dirty="0" smtClean="0">
              <a:solidFill>
                <a:schemeClr val="tx1"/>
              </a:solidFill>
            </a:endParaRPr>
          </a:p>
          <a:p>
            <a:pPr eaLnBrk="1" fontAlgn="auto" hangingPunct="1">
              <a:spcAft>
                <a:spcPts val="0"/>
              </a:spcAft>
              <a:defRPr/>
            </a:pPr>
            <a:r>
              <a:rPr lang="en-US" sz="1800" dirty="0" smtClean="0">
                <a:solidFill>
                  <a:schemeClr val="tx1"/>
                </a:solidFill>
              </a:rPr>
              <a:t>It is a consequence of local electrical stress concentrations in the insulation or on the surface of the insulation. Pulses are of duration of less than 1µs.</a:t>
            </a:r>
          </a:p>
        </p:txBody>
      </p:sp>
      <p:sp>
        <p:nvSpPr>
          <p:cNvPr id="7" name="Titel 2"/>
          <p:cNvSpPr>
            <a:spLocks noGrp="1"/>
          </p:cNvSpPr>
          <p:nvPr>
            <p:ph type="title"/>
          </p:nvPr>
        </p:nvSpPr>
        <p:spPr>
          <a:xfrm>
            <a:off x="444500" y="249238"/>
            <a:ext cx="8229600" cy="857250"/>
          </a:xfrm>
        </p:spPr>
        <p:txBody>
          <a:bodyPr rtlCol="0"/>
          <a:lstStyle/>
          <a:p>
            <a:pPr algn="ctr" eaLnBrk="1" fontAlgn="auto" hangingPunct="1">
              <a:spcAft>
                <a:spcPts val="0"/>
              </a:spcAft>
              <a:defRPr/>
            </a:pPr>
            <a:r>
              <a:rPr lang="da-DK" dirty="0" smtClean="0">
                <a:solidFill>
                  <a:schemeClr val="tx1"/>
                </a:solidFill>
              </a:rPr>
              <a:t>What is Partial Discharge ??</a:t>
            </a:r>
            <a:endParaRPr lang="da-DK" dirty="0">
              <a:solidFill>
                <a:schemeClr val="tx1"/>
              </a:solidFill>
            </a:endParaRPr>
          </a:p>
        </p:txBody>
      </p:sp>
      <p:sp>
        <p:nvSpPr>
          <p:cNvPr id="8" name="Footer Placeholder 3"/>
          <p:cNvSpPr>
            <a:spLocks noGrp="1"/>
          </p:cNvSpPr>
          <p:nvPr>
            <p:ph type="ftr" sz="quarter" idx="10"/>
          </p:nvPr>
        </p:nvSpPr>
        <p:spPr>
          <a:xfrm>
            <a:off x="3429000" y="4806950"/>
            <a:ext cx="1676400" cy="336550"/>
          </a:xfrm>
        </p:spPr>
        <p:txBody>
          <a:bodyPr/>
          <a:lstStyle/>
          <a:p>
            <a:r>
              <a:rPr lang="da-DK" dirty="0" smtClean="0"/>
              <a:t>PAGE 17</a:t>
            </a:r>
          </a:p>
        </p:txBody>
      </p:sp>
    </p:spTree>
    <p:extLst>
      <p:ext uri="{BB962C8B-B14F-4D97-AF65-F5344CB8AC3E}">
        <p14:creationId xmlns:p14="http://schemas.microsoft.com/office/powerpoint/2010/main" xmlns="" val="76926497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Pladsholder til indhold 1"/>
          <p:cNvSpPr>
            <a:spLocks noGrp="1"/>
          </p:cNvSpPr>
          <p:nvPr>
            <p:ph idx="1"/>
          </p:nvPr>
        </p:nvSpPr>
        <p:spPr>
          <a:xfrm>
            <a:off x="468313" y="514350"/>
            <a:ext cx="8229600" cy="3657600"/>
          </a:xfrm>
        </p:spPr>
        <p:txBody>
          <a:bodyPr rtlCol="0">
            <a:noAutofit/>
          </a:bodyPr>
          <a:lstStyle/>
          <a:p>
            <a:pPr eaLnBrk="1" fontAlgn="auto" hangingPunct="1">
              <a:spcAft>
                <a:spcPts val="0"/>
              </a:spcAft>
              <a:defRPr/>
            </a:pPr>
            <a:endParaRPr lang="en-US" sz="1800" b="1" dirty="0" smtClean="0">
              <a:solidFill>
                <a:schemeClr val="tx1"/>
              </a:solidFill>
            </a:endParaRPr>
          </a:p>
          <a:p>
            <a:pPr eaLnBrk="1" fontAlgn="auto" hangingPunct="1">
              <a:spcAft>
                <a:spcPts val="0"/>
              </a:spcAft>
              <a:defRPr/>
            </a:pPr>
            <a:r>
              <a:rPr lang="en-US" sz="1800" b="1" dirty="0" smtClean="0">
                <a:solidFill>
                  <a:schemeClr val="tx1"/>
                </a:solidFill>
              </a:rPr>
              <a:t>Corona: </a:t>
            </a:r>
            <a:r>
              <a:rPr lang="en-US" sz="1800" dirty="0" smtClean="0">
                <a:solidFill>
                  <a:schemeClr val="tx1"/>
                </a:solidFill>
              </a:rPr>
              <a:t>It</a:t>
            </a:r>
            <a:r>
              <a:rPr lang="en-US" sz="1800" b="1" dirty="0" smtClean="0">
                <a:solidFill>
                  <a:schemeClr val="tx1"/>
                </a:solidFill>
              </a:rPr>
              <a:t> </a:t>
            </a:r>
            <a:r>
              <a:rPr lang="en-US" sz="1800" dirty="0" smtClean="0">
                <a:solidFill>
                  <a:schemeClr val="tx1"/>
                </a:solidFill>
              </a:rPr>
              <a:t>is a</a:t>
            </a:r>
            <a:r>
              <a:rPr lang="en-US" sz="1800" b="1" dirty="0" smtClean="0">
                <a:solidFill>
                  <a:schemeClr val="tx1"/>
                </a:solidFill>
              </a:rPr>
              <a:t> </a:t>
            </a:r>
            <a:r>
              <a:rPr lang="en-US" sz="1800" dirty="0" smtClean="0">
                <a:solidFill>
                  <a:schemeClr val="tx1"/>
                </a:solidFill>
              </a:rPr>
              <a:t>form</a:t>
            </a:r>
            <a:r>
              <a:rPr lang="en-US" sz="1800" b="1" dirty="0" smtClean="0">
                <a:solidFill>
                  <a:schemeClr val="tx1"/>
                </a:solidFill>
              </a:rPr>
              <a:t> </a:t>
            </a:r>
            <a:r>
              <a:rPr lang="en-US" sz="1800" dirty="0" smtClean="0">
                <a:solidFill>
                  <a:schemeClr val="tx1"/>
                </a:solidFill>
              </a:rPr>
              <a:t>of partial discharge that occurs in gaseous media around conductors which are remote from solid or liquid insulation.</a:t>
            </a:r>
          </a:p>
          <a:p>
            <a:pPr eaLnBrk="1" fontAlgn="auto" hangingPunct="1">
              <a:spcAft>
                <a:spcPts val="0"/>
              </a:spcAft>
              <a:defRPr/>
            </a:pPr>
            <a:endParaRPr lang="de-DE" sz="1800" dirty="0" smtClean="0">
              <a:solidFill>
                <a:schemeClr val="tx1"/>
              </a:solidFill>
            </a:endParaRPr>
          </a:p>
          <a:p>
            <a:pPr eaLnBrk="1" fontAlgn="auto" hangingPunct="1">
              <a:spcAft>
                <a:spcPts val="0"/>
              </a:spcAft>
              <a:defRPr/>
            </a:pPr>
            <a:r>
              <a:rPr lang="en-US" sz="1800" dirty="0" smtClean="0">
                <a:solidFill>
                  <a:schemeClr val="tx1"/>
                </a:solidFill>
              </a:rPr>
              <a:t>PD includes the following discharge phenomena:</a:t>
            </a:r>
          </a:p>
          <a:p>
            <a:pPr eaLnBrk="1" fontAlgn="auto" hangingPunct="1">
              <a:spcAft>
                <a:spcPts val="0"/>
              </a:spcAft>
              <a:defRPr/>
            </a:pPr>
            <a:endParaRPr lang="en-US" sz="1800" dirty="0" smtClean="0">
              <a:solidFill>
                <a:schemeClr val="tx1"/>
              </a:solidFill>
            </a:endParaRPr>
          </a:p>
          <a:p>
            <a:pPr marL="342900" indent="-342900" eaLnBrk="1" hangingPunct="1">
              <a:buFont typeface="Arial" panose="020B0604020202020204" pitchFamily="34" charset="0"/>
              <a:buChar char="•"/>
              <a:defRPr/>
            </a:pPr>
            <a:r>
              <a:rPr lang="en-US" sz="1800" dirty="0" smtClean="0">
                <a:solidFill>
                  <a:schemeClr val="tx1"/>
                </a:solidFill>
              </a:rPr>
              <a:t>Internal discharges occurring within solid and liquid dielectrics.</a:t>
            </a:r>
          </a:p>
          <a:p>
            <a:pPr marL="342900" indent="-342900" eaLnBrk="1" hangingPunct="1">
              <a:buFont typeface="Arial" panose="020B0604020202020204" pitchFamily="34" charset="0"/>
              <a:buChar char="•"/>
              <a:defRPr/>
            </a:pPr>
            <a:r>
              <a:rPr lang="en-US" sz="1800" dirty="0" smtClean="0">
                <a:solidFill>
                  <a:schemeClr val="tx1"/>
                </a:solidFill>
              </a:rPr>
              <a:t>Surfaces discharges appearing at boundary of insulation materials.</a:t>
            </a:r>
          </a:p>
          <a:p>
            <a:pPr marL="342900" indent="-342900" eaLnBrk="1" hangingPunct="1">
              <a:buFont typeface="Arial" panose="020B0604020202020204" pitchFamily="34" charset="0"/>
              <a:buChar char="•"/>
              <a:defRPr/>
            </a:pPr>
            <a:r>
              <a:rPr lang="en-US" sz="1800" dirty="0" smtClean="0">
                <a:solidFill>
                  <a:schemeClr val="tx1"/>
                </a:solidFill>
              </a:rPr>
              <a:t>Corona discharges occurring in gaseous dielectrics.</a:t>
            </a:r>
          </a:p>
          <a:p>
            <a:pPr marL="342900" indent="-342900" eaLnBrk="1" hangingPunct="1">
              <a:buFont typeface="Arial" panose="020B0604020202020204" pitchFamily="34" charset="0"/>
              <a:buChar char="•"/>
              <a:defRPr/>
            </a:pPr>
            <a:r>
              <a:rPr lang="en-US" sz="1800" dirty="0" smtClean="0">
                <a:solidFill>
                  <a:schemeClr val="tx1"/>
                </a:solidFill>
              </a:rPr>
              <a:t>Discharge channels formed by continuous impact of discharges in solid dielectrics</a:t>
            </a:r>
            <a:r>
              <a:rPr lang="en-US" sz="1800" dirty="0" smtClean="0"/>
              <a:t>.</a:t>
            </a:r>
          </a:p>
          <a:p>
            <a:pPr eaLnBrk="1" fontAlgn="auto" hangingPunct="1">
              <a:spcAft>
                <a:spcPts val="0"/>
              </a:spcAft>
              <a:defRPr/>
            </a:pPr>
            <a:endParaRPr lang="da-DK" sz="1800" dirty="0"/>
          </a:p>
        </p:txBody>
      </p:sp>
      <p:sp>
        <p:nvSpPr>
          <p:cNvPr id="7" name="Rectangle 4"/>
          <p:cNvSpPr>
            <a:spLocks noGrp="1" noChangeArrowheads="1"/>
          </p:cNvSpPr>
          <p:nvPr>
            <p:ph type="title"/>
          </p:nvPr>
        </p:nvSpPr>
        <p:spPr>
          <a:xfrm>
            <a:off x="468313" y="260350"/>
            <a:ext cx="8229600" cy="850900"/>
          </a:xfrm>
          <a:noFill/>
        </p:spPr>
        <p:txBody>
          <a:bodyPr/>
          <a:lstStyle/>
          <a:p>
            <a:pPr algn="ctr" eaLnBrk="1" hangingPunct="1"/>
            <a:r>
              <a:rPr lang="da-DK" dirty="0" err="1">
                <a:solidFill>
                  <a:schemeClr val="tx1"/>
                </a:solidFill>
              </a:rPr>
              <a:t>Partial</a:t>
            </a:r>
            <a:r>
              <a:rPr lang="da-DK" dirty="0">
                <a:solidFill>
                  <a:schemeClr val="tx1"/>
                </a:solidFill>
              </a:rPr>
              <a:t> Discharge</a:t>
            </a:r>
            <a:endParaRPr lang="es-ES" dirty="0" smtClean="0"/>
          </a:p>
        </p:txBody>
      </p:sp>
      <p:sp>
        <p:nvSpPr>
          <p:cNvPr id="8" name="Footer Placeholder 3"/>
          <p:cNvSpPr>
            <a:spLocks noGrp="1"/>
          </p:cNvSpPr>
          <p:nvPr>
            <p:ph type="ftr" sz="quarter" idx="10"/>
          </p:nvPr>
        </p:nvSpPr>
        <p:spPr>
          <a:xfrm>
            <a:off x="3429000" y="4806950"/>
            <a:ext cx="1676400" cy="336550"/>
          </a:xfrm>
        </p:spPr>
        <p:txBody>
          <a:bodyPr/>
          <a:lstStyle/>
          <a:p>
            <a:r>
              <a:rPr lang="da-DK" dirty="0" smtClean="0"/>
              <a:t>PAGE 18</a:t>
            </a:r>
          </a:p>
        </p:txBody>
      </p:sp>
    </p:spTree>
    <p:extLst>
      <p:ext uri="{BB962C8B-B14F-4D97-AF65-F5344CB8AC3E}">
        <p14:creationId xmlns:p14="http://schemas.microsoft.com/office/powerpoint/2010/main" xmlns="" val="399285822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Pladsholder til indhold 1"/>
          <p:cNvSpPr>
            <a:spLocks noGrp="1"/>
          </p:cNvSpPr>
          <p:nvPr>
            <p:ph idx="1"/>
          </p:nvPr>
        </p:nvSpPr>
        <p:spPr>
          <a:xfrm>
            <a:off x="457200" y="500063"/>
            <a:ext cx="8229600" cy="3985283"/>
          </a:xfrm>
        </p:spPr>
        <p:txBody>
          <a:bodyPr rtlCol="0">
            <a:normAutofit lnSpcReduction="10000"/>
          </a:bodyPr>
          <a:lstStyle/>
          <a:p>
            <a:pPr eaLnBrk="1" fontAlgn="auto" hangingPunct="1">
              <a:spcAft>
                <a:spcPts val="0"/>
              </a:spcAft>
              <a:defRPr/>
            </a:pPr>
            <a:endParaRPr lang="en-US" sz="1800" b="1" dirty="0" smtClean="0">
              <a:solidFill>
                <a:schemeClr val="tx1"/>
              </a:solidFill>
            </a:endParaRPr>
          </a:p>
          <a:p>
            <a:pPr eaLnBrk="1" fontAlgn="auto" hangingPunct="1">
              <a:spcAft>
                <a:spcPts val="0"/>
              </a:spcAft>
              <a:defRPr/>
            </a:pPr>
            <a:endParaRPr lang="en-US" sz="1800" b="1" dirty="0">
              <a:solidFill>
                <a:schemeClr val="tx1"/>
              </a:solidFill>
            </a:endParaRPr>
          </a:p>
          <a:p>
            <a:pPr eaLnBrk="1" fontAlgn="auto" hangingPunct="1">
              <a:spcAft>
                <a:spcPts val="0"/>
              </a:spcAft>
              <a:defRPr/>
            </a:pPr>
            <a:r>
              <a:rPr lang="en-US" sz="1800" b="1" dirty="0" smtClean="0">
                <a:solidFill>
                  <a:schemeClr val="tx1"/>
                </a:solidFill>
              </a:rPr>
              <a:t>The detection and measurements of discharges is based on the energy exchange.</a:t>
            </a:r>
            <a:endParaRPr lang="da-DK" sz="1800" b="1" dirty="0" smtClean="0">
              <a:solidFill>
                <a:schemeClr val="tx1"/>
              </a:solidFill>
            </a:endParaRPr>
          </a:p>
          <a:p>
            <a:pPr eaLnBrk="1" fontAlgn="auto" hangingPunct="1">
              <a:spcAft>
                <a:spcPts val="0"/>
              </a:spcAft>
              <a:defRPr/>
            </a:pPr>
            <a:endParaRPr lang="da-DK" sz="1800" dirty="0" smtClean="0">
              <a:solidFill>
                <a:schemeClr val="tx1"/>
              </a:solidFill>
            </a:endParaRPr>
          </a:p>
          <a:p>
            <a:pPr eaLnBrk="1" fontAlgn="auto" hangingPunct="1">
              <a:spcAft>
                <a:spcPts val="0"/>
              </a:spcAft>
              <a:defRPr/>
            </a:pPr>
            <a:r>
              <a:rPr lang="en-US" sz="1800" dirty="0" smtClean="0">
                <a:solidFill>
                  <a:schemeClr val="tx1"/>
                </a:solidFill>
              </a:rPr>
              <a:t>Exchanges can be listed as:</a:t>
            </a:r>
            <a:endParaRPr lang="da-DK" sz="1800" dirty="0" smtClean="0">
              <a:solidFill>
                <a:schemeClr val="tx1"/>
              </a:solidFill>
            </a:endParaRPr>
          </a:p>
          <a:p>
            <a:pPr eaLnBrk="1" fontAlgn="auto" hangingPunct="1">
              <a:spcAft>
                <a:spcPts val="0"/>
              </a:spcAft>
              <a:defRPr/>
            </a:pPr>
            <a:endParaRPr lang="da-DK" sz="1800" dirty="0" smtClean="0">
              <a:solidFill>
                <a:schemeClr val="tx1"/>
              </a:solidFill>
            </a:endParaRPr>
          </a:p>
          <a:p>
            <a:pPr marL="342900" indent="-342900" eaLnBrk="1" hangingPunct="1">
              <a:buFont typeface="+mj-lt"/>
              <a:buAutoNum type="arabicPeriod"/>
              <a:defRPr/>
            </a:pPr>
            <a:r>
              <a:rPr lang="en-US" sz="1800" dirty="0" smtClean="0">
                <a:solidFill>
                  <a:schemeClr val="tx1"/>
                </a:solidFill>
              </a:rPr>
              <a:t>Electrical pulse currents</a:t>
            </a:r>
          </a:p>
          <a:p>
            <a:pPr marL="342900" indent="-342900" eaLnBrk="1" hangingPunct="1">
              <a:buFont typeface="+mj-lt"/>
              <a:buAutoNum type="arabicPeriod"/>
              <a:defRPr/>
            </a:pPr>
            <a:r>
              <a:rPr lang="en-US" sz="1800" dirty="0" smtClean="0">
                <a:solidFill>
                  <a:schemeClr val="tx1"/>
                </a:solidFill>
              </a:rPr>
              <a:t>Dielectric losses</a:t>
            </a:r>
          </a:p>
          <a:p>
            <a:pPr marL="342900" indent="-342900" eaLnBrk="1" hangingPunct="1">
              <a:buFont typeface="+mj-lt"/>
              <a:buAutoNum type="arabicPeriod"/>
              <a:defRPr/>
            </a:pPr>
            <a:r>
              <a:rPr lang="en-US" sz="1800" dirty="0" smtClean="0">
                <a:solidFill>
                  <a:schemeClr val="tx1"/>
                </a:solidFill>
              </a:rPr>
              <a:t>E.M. Radiation </a:t>
            </a:r>
          </a:p>
          <a:p>
            <a:pPr marL="342900" indent="-342900" eaLnBrk="1" hangingPunct="1">
              <a:buFont typeface="+mj-lt"/>
              <a:buAutoNum type="arabicPeriod"/>
              <a:defRPr/>
            </a:pPr>
            <a:r>
              <a:rPr lang="en-US" sz="1800" dirty="0" smtClean="0">
                <a:solidFill>
                  <a:schemeClr val="tx1"/>
                </a:solidFill>
              </a:rPr>
              <a:t>Noise</a:t>
            </a:r>
          </a:p>
          <a:p>
            <a:pPr marL="342900" indent="-342900" eaLnBrk="1" hangingPunct="1">
              <a:buFont typeface="+mj-lt"/>
              <a:buAutoNum type="arabicPeriod"/>
              <a:defRPr/>
            </a:pPr>
            <a:r>
              <a:rPr lang="en-US" sz="1800" dirty="0" smtClean="0">
                <a:solidFill>
                  <a:schemeClr val="tx1"/>
                </a:solidFill>
              </a:rPr>
              <a:t>Increased gas pressure</a:t>
            </a:r>
          </a:p>
          <a:p>
            <a:pPr marL="342900" indent="-342900" eaLnBrk="1" hangingPunct="1">
              <a:buFont typeface="+mj-lt"/>
              <a:buAutoNum type="arabicPeriod"/>
              <a:defRPr/>
            </a:pPr>
            <a:r>
              <a:rPr lang="en-US" sz="1800" dirty="0" smtClean="0">
                <a:solidFill>
                  <a:schemeClr val="tx1"/>
                </a:solidFill>
              </a:rPr>
              <a:t>Chemical Reactions</a:t>
            </a:r>
          </a:p>
          <a:p>
            <a:pPr eaLnBrk="1" fontAlgn="auto" hangingPunct="1">
              <a:spcAft>
                <a:spcPts val="0"/>
              </a:spcAft>
              <a:defRPr/>
            </a:pPr>
            <a:endParaRPr lang="da-DK" sz="1800" dirty="0"/>
          </a:p>
        </p:txBody>
      </p:sp>
      <p:sp>
        <p:nvSpPr>
          <p:cNvPr id="7" name="Rectangle 4"/>
          <p:cNvSpPr>
            <a:spLocks noGrp="1" noChangeArrowheads="1"/>
          </p:cNvSpPr>
          <p:nvPr>
            <p:ph type="title"/>
          </p:nvPr>
        </p:nvSpPr>
        <p:spPr>
          <a:xfrm>
            <a:off x="468313" y="260350"/>
            <a:ext cx="8229600" cy="850900"/>
          </a:xfrm>
          <a:noFill/>
        </p:spPr>
        <p:txBody>
          <a:bodyPr/>
          <a:lstStyle/>
          <a:p>
            <a:pPr algn="ctr" eaLnBrk="1" hangingPunct="1"/>
            <a:r>
              <a:rPr lang="da-DK" dirty="0" err="1">
                <a:solidFill>
                  <a:schemeClr val="tx1"/>
                </a:solidFill>
              </a:rPr>
              <a:t>Partial</a:t>
            </a:r>
            <a:r>
              <a:rPr lang="da-DK" dirty="0">
                <a:solidFill>
                  <a:schemeClr val="tx1"/>
                </a:solidFill>
              </a:rPr>
              <a:t> Discharge</a:t>
            </a:r>
            <a:endParaRPr lang="es-ES" dirty="0" smtClean="0"/>
          </a:p>
        </p:txBody>
      </p:sp>
      <p:sp>
        <p:nvSpPr>
          <p:cNvPr id="8" name="Footer Placeholder 3"/>
          <p:cNvSpPr>
            <a:spLocks noGrp="1"/>
          </p:cNvSpPr>
          <p:nvPr>
            <p:ph type="ftr" sz="quarter" idx="10"/>
          </p:nvPr>
        </p:nvSpPr>
        <p:spPr>
          <a:xfrm>
            <a:off x="3429000" y="4806950"/>
            <a:ext cx="1676400" cy="336550"/>
          </a:xfrm>
        </p:spPr>
        <p:txBody>
          <a:bodyPr/>
          <a:lstStyle/>
          <a:p>
            <a:r>
              <a:rPr lang="da-DK" dirty="0" smtClean="0"/>
              <a:t>PAGE 19</a:t>
            </a:r>
          </a:p>
        </p:txBody>
      </p:sp>
    </p:spTree>
    <p:extLst>
      <p:ext uri="{BB962C8B-B14F-4D97-AF65-F5344CB8AC3E}">
        <p14:creationId xmlns:p14="http://schemas.microsoft.com/office/powerpoint/2010/main" xmlns="" val="131283199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963613"/>
            <a:r>
              <a:rPr lang="da-DK" sz="2400" dirty="0" smtClean="0">
                <a:latin typeface="Arial" pitchFamily="34" charset="0"/>
                <a:cs typeface="Arial" pitchFamily="34" charset="0"/>
              </a:rPr>
              <a:t>1. Description of voltage transformer</a:t>
            </a:r>
            <a:endParaRPr lang="da-DK" sz="2400" dirty="0" smtClean="0">
              <a:solidFill>
                <a:srgbClr val="FF0000"/>
              </a:solidFill>
              <a:latin typeface="Arial" pitchFamily="34" charset="0"/>
              <a:cs typeface="Arial" pitchFamily="34" charset="0"/>
            </a:endParaRPr>
          </a:p>
          <a:p>
            <a:pPr defTabSz="963613"/>
            <a:r>
              <a:rPr lang="da-DK" sz="2400" dirty="0" smtClean="0">
                <a:latin typeface="Arial" pitchFamily="34" charset="0"/>
                <a:cs typeface="Arial" pitchFamily="34" charset="0"/>
              </a:rPr>
              <a:t>2. Transfer ratio</a:t>
            </a:r>
            <a:endParaRPr lang="da-DK" sz="2400" dirty="0" smtClean="0">
              <a:solidFill>
                <a:srgbClr val="FF0000"/>
              </a:solidFill>
              <a:latin typeface="Arial" pitchFamily="34" charset="0"/>
              <a:cs typeface="Arial" pitchFamily="34" charset="0"/>
            </a:endParaRPr>
          </a:p>
          <a:p>
            <a:pPr defTabSz="963613"/>
            <a:r>
              <a:rPr lang="da-DK" sz="2400" dirty="0" smtClean="0">
                <a:latin typeface="Arial" pitchFamily="34" charset="0"/>
                <a:cs typeface="Arial" pitchFamily="34" charset="0"/>
              </a:rPr>
              <a:t>3. Lightning overvoltage</a:t>
            </a:r>
            <a:endParaRPr lang="da-DK" sz="2400" dirty="0" smtClean="0">
              <a:solidFill>
                <a:srgbClr val="FF0000"/>
              </a:solidFill>
              <a:latin typeface="Arial" pitchFamily="34" charset="0"/>
              <a:cs typeface="Arial" pitchFamily="34" charset="0"/>
            </a:endParaRPr>
          </a:p>
          <a:p>
            <a:pPr defTabSz="963613"/>
            <a:r>
              <a:rPr lang="da-DK" sz="2400" dirty="0" smtClean="0">
                <a:latin typeface="Arial" pitchFamily="34" charset="0"/>
                <a:cs typeface="Arial" pitchFamily="34" charset="0"/>
              </a:rPr>
              <a:t>4. Dielectric loss angle</a:t>
            </a:r>
            <a:endParaRPr lang="da-DK" sz="2400" dirty="0" smtClean="0">
              <a:solidFill>
                <a:srgbClr val="FF0000"/>
              </a:solidFill>
              <a:latin typeface="Arial" pitchFamily="34" charset="0"/>
              <a:cs typeface="Arial" pitchFamily="34" charset="0"/>
            </a:endParaRPr>
          </a:p>
          <a:p>
            <a:pPr defTabSz="963613"/>
            <a:r>
              <a:rPr lang="da-DK" sz="2400" dirty="0" smtClean="0">
                <a:latin typeface="Arial" pitchFamily="34" charset="0"/>
                <a:cs typeface="Arial" pitchFamily="34" charset="0"/>
              </a:rPr>
              <a:t>5. Partial discharge</a:t>
            </a:r>
            <a:endParaRPr lang="da-DK" sz="2400" dirty="0" smtClean="0">
              <a:solidFill>
                <a:srgbClr val="FF0000"/>
              </a:solidFill>
              <a:latin typeface="Arial" pitchFamily="34" charset="0"/>
              <a:cs typeface="Arial" pitchFamily="34" charset="0"/>
            </a:endParaRPr>
          </a:p>
          <a:p>
            <a:pPr defTabSz="963613"/>
            <a:r>
              <a:rPr lang="da-DK" sz="2400" dirty="0" smtClean="0">
                <a:latin typeface="Arial" pitchFamily="34" charset="0"/>
                <a:cs typeface="Arial" pitchFamily="34" charset="0"/>
              </a:rPr>
              <a:t>6. Dielectric spectroscopy</a:t>
            </a:r>
            <a:endParaRPr lang="da-DK" sz="2400" dirty="0" smtClean="0">
              <a:solidFill>
                <a:srgbClr val="FF0000"/>
              </a:solidFill>
              <a:latin typeface="Arial" pitchFamily="34" charset="0"/>
              <a:cs typeface="Arial" pitchFamily="34" charset="0"/>
            </a:endParaRPr>
          </a:p>
          <a:p>
            <a:pPr defTabSz="963613"/>
            <a:r>
              <a:rPr lang="da-DK" sz="2400" dirty="0" smtClean="0">
                <a:latin typeface="Arial" pitchFamily="34" charset="0"/>
                <a:cs typeface="Arial" pitchFamily="34" charset="0"/>
              </a:rPr>
              <a:t>7. Conclusions</a:t>
            </a:r>
            <a:endParaRPr lang="en-US" sz="2400" dirty="0" smtClean="0">
              <a:solidFill>
                <a:srgbClr val="FF0000"/>
              </a:solidFill>
              <a:latin typeface="Arial" pitchFamily="34" charset="0"/>
              <a:cs typeface="Arial" pitchFamily="34" charset="0"/>
            </a:endParaRPr>
          </a:p>
          <a:p>
            <a:endParaRPr lang="en-US" dirty="0">
              <a:latin typeface="Arial" pitchFamily="34" charset="0"/>
              <a:cs typeface="Arial" pitchFamily="34" charset="0"/>
            </a:endParaRPr>
          </a:p>
        </p:txBody>
      </p:sp>
      <p:sp>
        <p:nvSpPr>
          <p:cNvPr id="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Summary</a:t>
            </a:r>
            <a:endParaRPr lang="en-US" sz="3200" dirty="0"/>
          </a:p>
        </p:txBody>
      </p:sp>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2</a:t>
            </a:fld>
            <a:endParaRPr lang="da-DK" dirty="0" smtClean="0"/>
          </a:p>
        </p:txBody>
      </p:sp>
      <p:pic>
        <p:nvPicPr>
          <p:cNvPr id="7" name="Picture 6"/>
          <p:cNvPicPr>
            <a:picLocks noChangeAspect="1"/>
          </p:cNvPicPr>
          <p:nvPr/>
        </p:nvPicPr>
        <p:blipFill>
          <a:blip r:embed="rId2" cstate="print"/>
          <a:stretch>
            <a:fillRect/>
          </a:stretch>
        </p:blipFill>
        <p:spPr>
          <a:xfrm>
            <a:off x="7308304" y="4581455"/>
            <a:ext cx="1728192" cy="460445"/>
          </a:xfrm>
          <a:prstGeom prst="rect">
            <a:avLst/>
          </a:prstGeom>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pic>
        <p:nvPicPr>
          <p:cNvPr id="7" name="Content Placeholder 6" descr="Untitled.jpg"/>
          <p:cNvPicPr>
            <a:picLocks noGrp="1" noChangeAspect="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2438400" y="1428381"/>
            <a:ext cx="5276850" cy="2942007"/>
          </a:xfrm>
        </p:spPr>
      </p:pic>
      <p:sp>
        <p:nvSpPr>
          <p:cNvPr id="9" name="Rectangle 394"/>
          <p:cNvSpPr txBox="1">
            <a:spLocks noChangeArrowheads="1"/>
          </p:cNvSpPr>
          <p:nvPr/>
        </p:nvSpPr>
        <p:spPr bwMode="auto">
          <a:xfrm>
            <a:off x="468313" y="260350"/>
            <a:ext cx="8229600" cy="8509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2400" b="1" i="0" kern="0" cap="none" spc="100" baseline="0">
                <a:solidFill>
                  <a:srgbClr val="211A52"/>
                </a:solidFill>
                <a:latin typeface="+mj-lt"/>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endParaRPr lang="es-ES" dirty="0" smtClean="0"/>
          </a:p>
        </p:txBody>
      </p:sp>
      <p:sp>
        <p:nvSpPr>
          <p:cNvPr id="11" name="Заголовок 10"/>
          <p:cNvSpPr>
            <a:spLocks noGrp="1"/>
          </p:cNvSpPr>
          <p:nvPr>
            <p:ph type="title"/>
          </p:nvPr>
        </p:nvSpPr>
        <p:spPr>
          <a:xfrm>
            <a:off x="468313" y="884798"/>
            <a:ext cx="8229600" cy="857250"/>
          </a:xfrm>
        </p:spPr>
        <p:txBody>
          <a:bodyPr>
            <a:normAutofit/>
          </a:bodyPr>
          <a:lstStyle/>
          <a:p>
            <a:pPr algn="ctr"/>
            <a:r>
              <a:rPr lang="en-US" sz="1800" dirty="0">
                <a:solidFill>
                  <a:schemeClr val="tx1"/>
                </a:solidFill>
              </a:rPr>
              <a:t>PD measuring systems within the PD test circuit</a:t>
            </a:r>
            <a:endParaRPr lang="en-US" sz="1800" dirty="0"/>
          </a:p>
        </p:txBody>
      </p:sp>
      <p:sp>
        <p:nvSpPr>
          <p:cNvPr id="14" name="Rectangle 4"/>
          <p:cNvSpPr txBox="1">
            <a:spLocks noChangeArrowheads="1"/>
          </p:cNvSpPr>
          <p:nvPr/>
        </p:nvSpPr>
        <p:spPr bwMode="auto">
          <a:xfrm>
            <a:off x="620713" y="412750"/>
            <a:ext cx="8229600" cy="8509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2400" b="1" i="0" kern="0" cap="none" spc="100" baseline="0">
                <a:solidFill>
                  <a:srgbClr val="211A52"/>
                </a:solidFill>
                <a:latin typeface="+mj-lt"/>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da-DK" smtClean="0">
                <a:solidFill>
                  <a:schemeClr val="tx1"/>
                </a:solidFill>
              </a:rPr>
              <a:t>Partial Discharge</a:t>
            </a:r>
            <a:endParaRPr lang="es-ES" dirty="0" smtClean="0"/>
          </a:p>
        </p:txBody>
      </p:sp>
      <p:sp>
        <p:nvSpPr>
          <p:cNvPr id="15" name="Footer Placeholder 3"/>
          <p:cNvSpPr>
            <a:spLocks noGrp="1"/>
          </p:cNvSpPr>
          <p:nvPr>
            <p:ph type="ftr" sz="quarter" idx="10"/>
          </p:nvPr>
        </p:nvSpPr>
        <p:spPr>
          <a:xfrm>
            <a:off x="3429000" y="4806950"/>
            <a:ext cx="1676400" cy="336550"/>
          </a:xfrm>
        </p:spPr>
        <p:txBody>
          <a:bodyPr/>
          <a:lstStyle/>
          <a:p>
            <a:r>
              <a:rPr lang="da-DK" dirty="0" smtClean="0"/>
              <a:t>PAGE 20</a:t>
            </a:r>
          </a:p>
        </p:txBody>
      </p:sp>
    </p:spTree>
    <p:extLst>
      <p:ext uri="{BB962C8B-B14F-4D97-AF65-F5344CB8AC3E}">
        <p14:creationId xmlns:p14="http://schemas.microsoft.com/office/powerpoint/2010/main" xmlns="" val="192553990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Content Placeholder 1"/>
          <p:cNvSpPr>
            <a:spLocks noGrp="1"/>
          </p:cNvSpPr>
          <p:nvPr>
            <p:ph idx="1"/>
          </p:nvPr>
        </p:nvSpPr>
        <p:spPr>
          <a:xfrm>
            <a:off x="468313" y="1615180"/>
            <a:ext cx="8229600" cy="2870166"/>
          </a:xfrm>
        </p:spPr>
        <p:txBody>
          <a:bodyPr>
            <a:normAutofit/>
          </a:bodyPr>
          <a:lstStyle/>
          <a:p>
            <a:pPr marL="342900" indent="-342900">
              <a:buFont typeface="+mj-lt"/>
              <a:buAutoNum type="arabicPeriod"/>
              <a:defRPr/>
            </a:pPr>
            <a:r>
              <a:rPr lang="en-US" sz="1800" dirty="0" smtClean="0">
                <a:solidFill>
                  <a:schemeClr val="tx1"/>
                </a:solidFill>
              </a:rPr>
              <a:t>Coupling capacitor shall be of low inductance design and should exhibit low partial discharge.</a:t>
            </a:r>
          </a:p>
          <a:p>
            <a:pPr marL="342900" indent="-342900">
              <a:buFont typeface="+mj-lt"/>
              <a:buAutoNum type="arabicPeriod"/>
              <a:defRPr/>
            </a:pPr>
            <a:endParaRPr lang="en-US" sz="1800" dirty="0" smtClean="0">
              <a:solidFill>
                <a:schemeClr val="tx1"/>
              </a:solidFill>
            </a:endParaRPr>
          </a:p>
          <a:p>
            <a:pPr marL="342900" indent="-342900">
              <a:buFont typeface="+mj-lt"/>
              <a:buAutoNum type="arabicPeriod"/>
              <a:defRPr/>
            </a:pPr>
            <a:r>
              <a:rPr lang="en-US" sz="1800" dirty="0" smtClean="0">
                <a:solidFill>
                  <a:schemeClr val="tx1"/>
                </a:solidFill>
              </a:rPr>
              <a:t>Low background noise to allow the specified partial discharge to be measured at the specified test voltage.</a:t>
            </a:r>
          </a:p>
          <a:p>
            <a:pPr marL="342900" indent="-342900">
              <a:buFont typeface="+mj-lt"/>
              <a:buAutoNum type="arabicPeriod"/>
              <a:defRPr/>
            </a:pPr>
            <a:endParaRPr lang="en-US" sz="1800" dirty="0" smtClean="0">
              <a:solidFill>
                <a:schemeClr val="tx1"/>
              </a:solidFill>
            </a:endParaRPr>
          </a:p>
          <a:p>
            <a:pPr marL="342900" indent="-342900">
              <a:buFont typeface="+mj-lt"/>
              <a:buAutoNum type="arabicPeriod"/>
              <a:defRPr/>
            </a:pPr>
            <a:r>
              <a:rPr lang="en-US" sz="1800" dirty="0" smtClean="0">
                <a:solidFill>
                  <a:schemeClr val="tx1"/>
                </a:solidFill>
              </a:rPr>
              <a:t>Impedance may be introduced at high voltage to reduce back ground noise.</a:t>
            </a:r>
            <a:endParaRPr lang="en-US" sz="1800" dirty="0">
              <a:solidFill>
                <a:schemeClr val="tx1"/>
              </a:solidFill>
            </a:endParaRPr>
          </a:p>
        </p:txBody>
      </p:sp>
      <p:sp>
        <p:nvSpPr>
          <p:cNvPr id="8" name="Rectangle 4"/>
          <p:cNvSpPr txBox="1">
            <a:spLocks noChangeArrowheads="1"/>
          </p:cNvSpPr>
          <p:nvPr/>
        </p:nvSpPr>
        <p:spPr bwMode="auto">
          <a:xfrm>
            <a:off x="457200" y="774700"/>
            <a:ext cx="8229600" cy="8509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2400" b="1" i="0" kern="0" cap="none" spc="100" baseline="0">
                <a:solidFill>
                  <a:srgbClr val="211A52"/>
                </a:solidFill>
                <a:latin typeface="+mj-lt"/>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en-US" sz="1800" dirty="0">
                <a:solidFill>
                  <a:schemeClr val="tx1"/>
                </a:solidFill>
              </a:rPr>
              <a:t>Some essential requirements and explanations</a:t>
            </a:r>
            <a:endParaRPr lang="es-ES" sz="1800" dirty="0" smtClean="0"/>
          </a:p>
        </p:txBody>
      </p:sp>
      <p:sp>
        <p:nvSpPr>
          <p:cNvPr id="11" name="Rectangle 4"/>
          <p:cNvSpPr>
            <a:spLocks noGrp="1" noChangeArrowheads="1"/>
          </p:cNvSpPr>
          <p:nvPr>
            <p:ph type="title"/>
          </p:nvPr>
        </p:nvSpPr>
        <p:spPr>
          <a:xfrm>
            <a:off x="468313" y="260350"/>
            <a:ext cx="8229600" cy="850900"/>
          </a:xfrm>
          <a:noFill/>
        </p:spPr>
        <p:txBody>
          <a:bodyPr/>
          <a:lstStyle/>
          <a:p>
            <a:pPr algn="ctr" eaLnBrk="1" hangingPunct="1"/>
            <a:r>
              <a:rPr lang="da-DK" dirty="0" err="1">
                <a:solidFill>
                  <a:schemeClr val="tx1"/>
                </a:solidFill>
              </a:rPr>
              <a:t>Partial</a:t>
            </a:r>
            <a:r>
              <a:rPr lang="da-DK" dirty="0">
                <a:solidFill>
                  <a:schemeClr val="tx1"/>
                </a:solidFill>
              </a:rPr>
              <a:t> Discharge</a:t>
            </a:r>
            <a:endParaRPr lang="es-ES" dirty="0" smtClean="0"/>
          </a:p>
        </p:txBody>
      </p:sp>
      <p:sp>
        <p:nvSpPr>
          <p:cNvPr id="12" name="Footer Placeholder 3"/>
          <p:cNvSpPr>
            <a:spLocks noGrp="1"/>
          </p:cNvSpPr>
          <p:nvPr>
            <p:ph type="ftr" sz="quarter" idx="10"/>
          </p:nvPr>
        </p:nvSpPr>
        <p:spPr>
          <a:xfrm>
            <a:off x="3429000" y="4806950"/>
            <a:ext cx="1676400" cy="336550"/>
          </a:xfrm>
        </p:spPr>
        <p:txBody>
          <a:bodyPr/>
          <a:lstStyle/>
          <a:p>
            <a:r>
              <a:rPr lang="da-DK" dirty="0" smtClean="0"/>
              <a:t>PAGE 21</a:t>
            </a:r>
          </a:p>
        </p:txBody>
      </p:sp>
    </p:spTree>
    <p:extLst>
      <p:ext uri="{BB962C8B-B14F-4D97-AF65-F5344CB8AC3E}">
        <p14:creationId xmlns:p14="http://schemas.microsoft.com/office/powerpoint/2010/main" xmlns="" val="265444990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Titel 2"/>
          <p:cNvSpPr>
            <a:spLocks noGrp="1"/>
          </p:cNvSpPr>
          <p:nvPr>
            <p:ph type="title"/>
          </p:nvPr>
        </p:nvSpPr>
        <p:spPr>
          <a:xfrm>
            <a:off x="439960" y="1028700"/>
            <a:ext cx="8229600" cy="857250"/>
          </a:xfrm>
        </p:spPr>
        <p:txBody>
          <a:bodyPr rtlCol="0">
            <a:noAutofit/>
          </a:bodyPr>
          <a:lstStyle/>
          <a:p>
            <a:pPr algn="ctr" eaLnBrk="1" fontAlgn="auto" hangingPunct="1">
              <a:spcAft>
                <a:spcPts val="0"/>
              </a:spcAft>
              <a:defRPr/>
            </a:pPr>
            <a:r>
              <a:rPr lang="da-DK" sz="1800" dirty="0" smtClean="0">
                <a:solidFill>
                  <a:schemeClr val="tx1"/>
                </a:solidFill>
              </a:rPr>
              <a:t>Measurements : </a:t>
            </a:r>
            <a:r>
              <a:rPr lang="da-DK" sz="1800" b="0" dirty="0" smtClean="0">
                <a:solidFill>
                  <a:schemeClr val="tx1"/>
                </a:solidFill>
              </a:rPr>
              <a:t>Tests were performed at 15,20,24,25,45kV</a:t>
            </a:r>
            <a:r>
              <a:rPr lang="da-DK" sz="1800" dirty="0" smtClean="0">
                <a:solidFill>
                  <a:schemeClr val="tx1"/>
                </a:solidFill>
              </a:rPr>
              <a:t/>
            </a:r>
            <a:br>
              <a:rPr lang="da-DK" sz="1800" dirty="0" smtClean="0">
                <a:solidFill>
                  <a:schemeClr val="tx1"/>
                </a:solidFill>
              </a:rPr>
            </a:br>
            <a:r>
              <a:rPr lang="da-DK" sz="1800" dirty="0" smtClean="0">
                <a:solidFill>
                  <a:schemeClr val="tx1"/>
                </a:solidFill>
              </a:rPr>
              <a:t/>
            </a:r>
            <a:br>
              <a:rPr lang="da-DK" sz="1800" dirty="0" smtClean="0">
                <a:solidFill>
                  <a:schemeClr val="tx1"/>
                </a:solidFill>
              </a:rPr>
            </a:br>
            <a:r>
              <a:rPr lang="da-DK" sz="1800" dirty="0" smtClean="0">
                <a:solidFill>
                  <a:schemeClr val="tx1"/>
                </a:solidFill>
              </a:rPr>
              <a:t>           For Transformer at 45/24kv   For Capacitor at 20kv </a:t>
            </a:r>
            <a:endParaRPr lang="da-DK" sz="1800" dirty="0">
              <a:solidFill>
                <a:schemeClr val="tx1"/>
              </a:solidFill>
            </a:endParaRPr>
          </a:p>
        </p:txBody>
      </p:sp>
      <p:pic>
        <p:nvPicPr>
          <p:cNvPr id="7" name="Content Placeholder 6" descr="Untitled2.jpg"/>
          <p:cNvPicPr>
            <a:picLocks noGrp="1" noChangeAspect="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1447800" y="1885950"/>
            <a:ext cx="6670675" cy="2730057"/>
          </a:xfrm>
        </p:spPr>
      </p:pic>
      <p:sp>
        <p:nvSpPr>
          <p:cNvPr id="8" name="Rectangle 4"/>
          <p:cNvSpPr txBox="1">
            <a:spLocks noChangeArrowheads="1"/>
          </p:cNvSpPr>
          <p:nvPr/>
        </p:nvSpPr>
        <p:spPr bwMode="auto">
          <a:xfrm>
            <a:off x="468313" y="260350"/>
            <a:ext cx="8229600" cy="8509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2400" b="1" i="0" kern="0" cap="none" spc="100" baseline="0">
                <a:solidFill>
                  <a:srgbClr val="211A52"/>
                </a:solidFill>
                <a:latin typeface="+mj-lt"/>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da-DK" smtClean="0">
                <a:solidFill>
                  <a:schemeClr val="tx1"/>
                </a:solidFill>
              </a:rPr>
              <a:t>Partial Discharge</a:t>
            </a:r>
            <a:endParaRPr lang="es-ES" dirty="0" smtClean="0"/>
          </a:p>
        </p:txBody>
      </p:sp>
      <p:sp>
        <p:nvSpPr>
          <p:cNvPr id="9" name="Footer Placeholder 3"/>
          <p:cNvSpPr>
            <a:spLocks noGrp="1"/>
          </p:cNvSpPr>
          <p:nvPr>
            <p:ph type="ftr" sz="quarter" idx="10"/>
          </p:nvPr>
        </p:nvSpPr>
        <p:spPr>
          <a:xfrm>
            <a:off x="3429000" y="4806950"/>
            <a:ext cx="1676400" cy="336550"/>
          </a:xfrm>
        </p:spPr>
        <p:txBody>
          <a:bodyPr/>
          <a:lstStyle/>
          <a:p>
            <a:r>
              <a:rPr lang="da-DK" dirty="0" smtClean="0"/>
              <a:t>PAGE 22</a:t>
            </a:r>
          </a:p>
        </p:txBody>
      </p:sp>
    </p:spTree>
    <p:extLst>
      <p:ext uri="{BB962C8B-B14F-4D97-AF65-F5344CB8AC3E}">
        <p14:creationId xmlns:p14="http://schemas.microsoft.com/office/powerpoint/2010/main" xmlns="" val="266912198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Rectangle 4"/>
          <p:cNvSpPr>
            <a:spLocks noGrp="1" noChangeArrowheads="1"/>
          </p:cNvSpPr>
          <p:nvPr>
            <p:ph type="title"/>
          </p:nvPr>
        </p:nvSpPr>
        <p:spPr>
          <a:xfrm>
            <a:off x="468313" y="260350"/>
            <a:ext cx="8229600" cy="850900"/>
          </a:xfrm>
          <a:noFill/>
        </p:spPr>
        <p:txBody>
          <a:bodyPr/>
          <a:lstStyle/>
          <a:p>
            <a:pPr algn="ctr" eaLnBrk="1" hangingPunct="1"/>
            <a:r>
              <a:rPr lang="da-DK" dirty="0" err="1" smtClean="0">
                <a:solidFill>
                  <a:schemeClr val="tx1"/>
                </a:solidFill>
              </a:rPr>
              <a:t>Conclusion</a:t>
            </a:r>
            <a:endParaRPr lang="es-ES" dirty="0" smtClean="0"/>
          </a:p>
        </p:txBody>
      </p:sp>
      <p:sp>
        <p:nvSpPr>
          <p:cNvPr id="7" name="Прямоугольник 6"/>
          <p:cNvSpPr/>
          <p:nvPr/>
        </p:nvSpPr>
        <p:spPr>
          <a:xfrm>
            <a:off x="611960" y="1874968"/>
            <a:ext cx="8489990" cy="1287532"/>
          </a:xfrm>
          <a:prstGeom prst="rect">
            <a:avLst/>
          </a:prstGeom>
        </p:spPr>
        <p:txBody>
          <a:bodyPr wrap="square">
            <a:spAutoFit/>
          </a:bodyPr>
          <a:lstStyle/>
          <a:p>
            <a:pPr algn="just">
              <a:lnSpc>
                <a:spcPct val="150000"/>
              </a:lnSpc>
            </a:pPr>
            <a:r>
              <a:rPr lang="en-US" dirty="0">
                <a:latin typeface="+mn-lt"/>
                <a:ea typeface="Calibri" panose="020F0502020204030204" pitchFamily="34" charset="0"/>
                <a:cs typeface="Times New Roman" panose="02020603050405020304" pitchFamily="18" charset="0"/>
              </a:rPr>
              <a:t>For transformer at 45 kV it is not clear where the discharge actually takes place and whereas for the home made capacitor at 20 kV most of the discharge takes place between 90 to 180 degrees.</a:t>
            </a:r>
            <a:endParaRPr lang="en-US" dirty="0">
              <a:latin typeface="+mn-lt"/>
            </a:endParaRPr>
          </a:p>
        </p:txBody>
      </p:sp>
      <p:sp>
        <p:nvSpPr>
          <p:cNvPr id="8" name="Footer Placeholder 3"/>
          <p:cNvSpPr>
            <a:spLocks noGrp="1"/>
          </p:cNvSpPr>
          <p:nvPr>
            <p:ph type="ftr" sz="quarter" idx="10"/>
          </p:nvPr>
        </p:nvSpPr>
        <p:spPr>
          <a:xfrm>
            <a:off x="3429000" y="4806950"/>
            <a:ext cx="1676400" cy="336550"/>
          </a:xfrm>
        </p:spPr>
        <p:txBody>
          <a:bodyPr/>
          <a:lstStyle/>
          <a:p>
            <a:r>
              <a:rPr lang="da-DK" dirty="0" smtClean="0"/>
              <a:t>PAGE 23</a:t>
            </a:r>
          </a:p>
        </p:txBody>
      </p:sp>
    </p:spTree>
    <p:extLst>
      <p:ext uri="{BB962C8B-B14F-4D97-AF65-F5344CB8AC3E}">
        <p14:creationId xmlns:p14="http://schemas.microsoft.com/office/powerpoint/2010/main" xmlns="" val="86505206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1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6.Dielectric Spectroscopy</a:t>
            </a:r>
            <a:endParaRPr lang="en-US" sz="3200" dirty="0"/>
          </a:p>
        </p:txBody>
      </p:sp>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24</a:t>
            </a:fld>
            <a:endParaRPr lang="da-DK" dirty="0" smtClean="0"/>
          </a:p>
        </p:txBody>
      </p:sp>
      <p:sp>
        <p:nvSpPr>
          <p:cNvPr id="7" name="Content Placeholder 2"/>
          <p:cNvSpPr>
            <a:spLocks noGrp="1"/>
          </p:cNvSpPr>
          <p:nvPr>
            <p:ph idx="1"/>
          </p:nvPr>
        </p:nvSpPr>
        <p:spPr>
          <a:xfrm>
            <a:off x="457200" y="1047750"/>
            <a:ext cx="8305800" cy="3505200"/>
          </a:xfrm>
        </p:spPr>
        <p:txBody>
          <a:bodyPr>
            <a:noAutofit/>
          </a:bodyPr>
          <a:lstStyle/>
          <a:p>
            <a:pPr>
              <a:buFont typeface="Arial" pitchFamily="34" charset="0"/>
              <a:buChar char="•"/>
            </a:pPr>
            <a:r>
              <a:rPr lang="en-US" sz="2000" dirty="0" smtClean="0">
                <a:latin typeface="Arial" pitchFamily="34" charset="0"/>
                <a:cs typeface="Arial" pitchFamily="34" charset="0"/>
              </a:rPr>
              <a:t>A non destructive method for assessing the insulation state</a:t>
            </a:r>
          </a:p>
          <a:p>
            <a:pPr>
              <a:buFont typeface="Arial" pitchFamily="34" charset="0"/>
              <a:buChar char="•"/>
            </a:pPr>
            <a:r>
              <a:rPr lang="en-US" sz="2000" dirty="0" smtClean="0">
                <a:latin typeface="Arial" pitchFamily="34" charset="0"/>
                <a:cs typeface="Arial" pitchFamily="34" charset="0"/>
              </a:rPr>
              <a:t>The dielectric insulation properties will be tested through a frequency sweep from 1 kHz to 0.0001 Hz, searching a time frequency response </a:t>
            </a:r>
          </a:p>
          <a:p>
            <a:pPr>
              <a:buFont typeface="Arial" pitchFamily="34" charset="0"/>
              <a:buChar char="•"/>
            </a:pPr>
            <a:r>
              <a:rPr lang="en-US" sz="2000" dirty="0" smtClean="0">
                <a:latin typeface="Arial" pitchFamily="34" charset="0"/>
                <a:cs typeface="Arial" pitchFamily="34" charset="0"/>
              </a:rPr>
              <a:t>The response (dissipation factor-tan</a:t>
            </a:r>
            <a:r>
              <a:rPr lang="el-GR" sz="2000" dirty="0" smtClean="0">
                <a:latin typeface="Arial" pitchFamily="34" charset="0"/>
                <a:cs typeface="Arial" pitchFamily="34" charset="0"/>
              </a:rPr>
              <a:t>δ</a:t>
            </a:r>
            <a:r>
              <a:rPr lang="en-US" sz="2000" dirty="0" smtClean="0">
                <a:latin typeface="Arial" pitchFamily="34" charset="0"/>
                <a:cs typeface="Arial" pitchFamily="34" charset="0"/>
              </a:rPr>
              <a:t>) can be used to evaluate the state of the dielectric insulator and the coil geometry</a:t>
            </a:r>
          </a:p>
          <a:p>
            <a:pPr>
              <a:buFont typeface="Arial" pitchFamily="34" charset="0"/>
              <a:buChar char="•"/>
            </a:pPr>
            <a:r>
              <a:rPr lang="en-US" sz="2000" dirty="0" smtClean="0">
                <a:latin typeface="Arial" pitchFamily="34" charset="0"/>
                <a:cs typeface="Arial" pitchFamily="34" charset="0"/>
              </a:rPr>
              <a:t>The goal is to determine the aging and moisture of the transformer</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44673553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6.Dielectric Spectroscopy</a:t>
            </a:r>
            <a:endParaRPr lang="en-US" sz="3200" dirty="0"/>
          </a:p>
        </p:txBody>
      </p:sp>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25</a:t>
            </a:fld>
            <a:endParaRPr lang="da-DK" dirty="0" smtClean="0"/>
          </a:p>
        </p:txBody>
      </p:sp>
      <p:pic>
        <p:nvPicPr>
          <p:cNvPr id="10" name="Content Placeholder 3" descr="freaq parts.png"/>
          <p:cNvPicPr>
            <a:picLocks/>
          </p:cNvPicPr>
          <p:nvPr/>
        </p:nvPicPr>
        <p:blipFill>
          <a:blip r:embed="rId2"/>
          <a:stretch>
            <a:fillRect/>
          </a:stretch>
        </p:blipFill>
        <p:spPr bwMode="auto">
          <a:xfrm>
            <a:off x="1371600" y="819150"/>
            <a:ext cx="6324600" cy="411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new middle age.png"/>
          <p:cNvPicPr/>
          <p:nvPr/>
        </p:nvPicPr>
        <p:blipFill>
          <a:blip r:embed="rId3"/>
          <a:stretch>
            <a:fillRect/>
          </a:stretch>
        </p:blipFill>
        <p:spPr>
          <a:xfrm>
            <a:off x="1524000" y="819150"/>
            <a:ext cx="6096000" cy="3962400"/>
          </a:xfrm>
          <a:prstGeom prst="rect">
            <a:avLst/>
          </a:prstGeom>
        </p:spPr>
      </p:pic>
      <p:pic>
        <p:nvPicPr>
          <p:cNvPr id="8" name="Picture 7"/>
          <p:cNvPicPr>
            <a:picLocks noChangeAspect="1"/>
          </p:cNvPicPr>
          <p:nvPr/>
        </p:nvPicPr>
        <p:blipFill>
          <a:blip r:embed="rId4" cstate="print"/>
          <a:stretch>
            <a:fillRect/>
          </a:stretch>
        </p:blipFill>
        <p:spPr>
          <a:xfrm>
            <a:off x="7230111" y="4485346"/>
            <a:ext cx="1728192" cy="460445"/>
          </a:xfrm>
          <a:prstGeom prst="rect">
            <a:avLst/>
          </a:prstGeom>
        </p:spPr>
      </p:pic>
    </p:spTree>
    <p:extLst>
      <p:ext uri="{BB962C8B-B14F-4D97-AF65-F5344CB8AC3E}">
        <p14:creationId xmlns:p14="http://schemas.microsoft.com/office/powerpoint/2010/main" xmlns="" val="4467355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1+ppt_w/2"/>
                                          </p:val>
                                        </p:tav>
                                      </p:tavLst>
                                    </p:anim>
                                    <p:anim calcmode="lin" valueType="num">
                                      <p:cBhvr additive="base">
                                        <p:cTn id="13" dur="500"/>
                                        <p:tgtEl>
                                          <p:spTgt spid="10"/>
                                        </p:tgtEl>
                                        <p:attrNameLst>
                                          <p:attrName>ppt_y</p:attrName>
                                        </p:attrNameLst>
                                      </p:cBhvr>
                                      <p:tavLst>
                                        <p:tav tm="0">
                                          <p:val>
                                            <p:strVal val="ppt_y"/>
                                          </p:val>
                                        </p:tav>
                                        <p:tav tm="100000">
                                          <p:val>
                                            <p:strVal val="ppt_y"/>
                                          </p:val>
                                        </p:tav>
                                      </p:tavLst>
                                    </p:anim>
                                    <p:set>
                                      <p:cBhvr>
                                        <p:cTn id="14" dur="1" fill="hold">
                                          <p:stCondLst>
                                            <p:cond delay="499"/>
                                          </p:stCondLst>
                                        </p:cTn>
                                        <p:tgtEl>
                                          <p:spTgt spid="10"/>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6.Dielectric Spectroscopy</a:t>
            </a:r>
            <a:endParaRPr lang="en-US" sz="3200" dirty="0"/>
          </a:p>
        </p:txBody>
      </p:sp>
      <p:pic>
        <p:nvPicPr>
          <p:cNvPr id="7" name="Content Placeholder 3" descr="WP_000439.jpg"/>
          <p:cNvPicPr>
            <a:picLocks noGrp="1" noChangeAspect="1"/>
          </p:cNvPicPr>
          <p:nvPr>
            <p:ph idx="1"/>
          </p:nvPr>
        </p:nvPicPr>
        <p:blipFill>
          <a:blip r:embed="rId2" cstate="print"/>
          <a:stretch>
            <a:fillRect/>
          </a:stretch>
        </p:blipFill>
        <p:spPr>
          <a:xfrm>
            <a:off x="5715000" y="895350"/>
            <a:ext cx="2762250" cy="3683000"/>
          </a:xfrm>
        </p:spPr>
      </p:pic>
      <p:pic>
        <p:nvPicPr>
          <p:cNvPr id="9" name="Picture 8" descr="WP_000438.jpg"/>
          <p:cNvPicPr>
            <a:picLocks noChangeAspect="1"/>
          </p:cNvPicPr>
          <p:nvPr/>
        </p:nvPicPr>
        <p:blipFill>
          <a:blip r:embed="rId3" cstate="print"/>
          <a:stretch>
            <a:fillRect/>
          </a:stretch>
        </p:blipFill>
        <p:spPr>
          <a:xfrm>
            <a:off x="381000" y="971550"/>
            <a:ext cx="4800600" cy="3600450"/>
          </a:xfrm>
          <a:prstGeom prst="rect">
            <a:avLst/>
          </a:prstGeom>
        </p:spPr>
      </p:pic>
      <p:pic>
        <p:nvPicPr>
          <p:cNvPr id="12" name="Picture 4" descr="Spectroscopy  Test Setup.bmp"/>
          <p:cNvPicPr>
            <a:picLocks noChangeAspect="1" noChangeArrowheads="1"/>
          </p:cNvPicPr>
          <p:nvPr/>
        </p:nvPicPr>
        <p:blipFill>
          <a:blip r:embed="rId4">
            <a:lum bright="-30000" contrast="40000"/>
            <a:extLst>
              <a:ext uri="{28A0092B-C50C-407E-A947-70E740481C1C}">
                <a14:useLocalDpi xmlns:a14="http://schemas.microsoft.com/office/drawing/2010/main" xmlns="" val="0"/>
              </a:ext>
            </a:extLst>
          </a:blip>
          <a:srcRect/>
          <a:stretch>
            <a:fillRect/>
          </a:stretch>
        </p:blipFill>
        <p:spPr bwMode="auto">
          <a:xfrm>
            <a:off x="914400" y="1171863"/>
            <a:ext cx="7391400" cy="38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 name="Group 12"/>
          <p:cNvGrpSpPr/>
          <p:nvPr/>
        </p:nvGrpSpPr>
        <p:grpSpPr>
          <a:xfrm>
            <a:off x="5791200" y="1581150"/>
            <a:ext cx="990600" cy="1295402"/>
            <a:chOff x="914400" y="2746827"/>
            <a:chExt cx="990600" cy="986973"/>
          </a:xfrm>
        </p:grpSpPr>
        <p:cxnSp>
          <p:nvCxnSpPr>
            <p:cNvPr id="14" name="Straight Arrow Connector 13"/>
            <p:cNvCxnSpPr/>
            <p:nvPr/>
          </p:nvCxnSpPr>
          <p:spPr>
            <a:xfrm>
              <a:off x="1219200" y="3269343"/>
              <a:ext cx="685800" cy="4644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914400" y="2746827"/>
              <a:ext cx="838200" cy="539342"/>
            </a:xfrm>
            <a:prstGeom prst="rect">
              <a:avLst/>
            </a:prstGeom>
            <a:noFill/>
          </p:spPr>
          <p:txBody>
            <a:bodyPr wrap="square" rtlCol="0">
              <a:spAutoFit/>
            </a:bodyPr>
            <a:lstStyle/>
            <a:p>
              <a:r>
                <a:rPr lang="en-US" sz="2000" dirty="0" smtClean="0"/>
                <a:t>ABB </a:t>
              </a:r>
            </a:p>
            <a:p>
              <a:r>
                <a:rPr lang="en-US" sz="2000" dirty="0" smtClean="0"/>
                <a:t>EMF </a:t>
              </a:r>
            </a:p>
          </p:txBody>
        </p:sp>
      </p:grpSp>
      <p:grpSp>
        <p:nvGrpSpPr>
          <p:cNvPr id="17" name="Group 16"/>
          <p:cNvGrpSpPr/>
          <p:nvPr/>
        </p:nvGrpSpPr>
        <p:grpSpPr>
          <a:xfrm>
            <a:off x="2590800" y="1428750"/>
            <a:ext cx="1143000" cy="1219200"/>
            <a:chOff x="762000" y="2362200"/>
            <a:chExt cx="1143000" cy="1219200"/>
          </a:xfrm>
        </p:grpSpPr>
        <p:cxnSp>
          <p:nvCxnSpPr>
            <p:cNvPr id="18" name="Straight Arrow Connector 17"/>
            <p:cNvCxnSpPr>
              <a:stCxn id="19" idx="2"/>
            </p:cNvCxnSpPr>
            <p:nvPr/>
          </p:nvCxnSpPr>
          <p:spPr>
            <a:xfrm rot="5400000">
              <a:off x="676305" y="2924205"/>
              <a:ext cx="81909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762000" y="2362200"/>
              <a:ext cx="1143000" cy="400110"/>
            </a:xfrm>
            <a:prstGeom prst="rect">
              <a:avLst/>
            </a:prstGeom>
            <a:noFill/>
          </p:spPr>
          <p:txBody>
            <a:bodyPr wrap="square" rtlCol="0">
              <a:spAutoFit/>
            </a:bodyPr>
            <a:lstStyle/>
            <a:p>
              <a:r>
                <a:rPr lang="en-US" sz="2000" dirty="0" smtClean="0"/>
                <a:t>DIRANA </a:t>
              </a:r>
              <a:endParaRPr lang="en-US" sz="2000" dirty="0"/>
            </a:p>
          </p:txBody>
        </p:sp>
      </p:grpSp>
      <p:pic>
        <p:nvPicPr>
          <p:cNvPr id="8" name="Picture 7"/>
          <p:cNvPicPr>
            <a:picLocks noChangeAspect="1"/>
          </p:cNvPicPr>
          <p:nvPr/>
        </p:nvPicPr>
        <p:blipFill>
          <a:blip r:embed="rId5" cstate="print"/>
          <a:stretch>
            <a:fillRect/>
          </a:stretch>
        </p:blipFill>
        <p:spPr>
          <a:xfrm>
            <a:off x="7230111" y="4485346"/>
            <a:ext cx="1728192" cy="460445"/>
          </a:xfrm>
          <a:prstGeom prst="rect">
            <a:avLst/>
          </a:prstGeom>
        </p:spPr>
      </p:pic>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26</a:t>
            </a:fld>
            <a:endParaRPr lang="da-DK" dirty="0" smtClean="0"/>
          </a:p>
        </p:txBody>
      </p:sp>
    </p:spTree>
    <p:extLst>
      <p:ext uri="{BB962C8B-B14F-4D97-AF65-F5344CB8AC3E}">
        <p14:creationId xmlns:p14="http://schemas.microsoft.com/office/powerpoint/2010/main" xmlns="" val="4467355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1+ppt_w/2"/>
                                          </p:val>
                                        </p:tav>
                                      </p:tavLst>
                                    </p:anim>
                                    <p:anim calcmode="lin" valueType="num">
                                      <p:cBhvr additive="base">
                                        <p:cTn id="25" dur="500"/>
                                        <p:tgtEl>
                                          <p:spTgt spid="7"/>
                                        </p:tgtEl>
                                        <p:attrNameLst>
                                          <p:attrName>ppt_y</p:attrName>
                                        </p:attrNameLst>
                                      </p:cBhvr>
                                      <p:tavLst>
                                        <p:tav tm="0">
                                          <p:val>
                                            <p:strVal val="ppt_y"/>
                                          </p:val>
                                        </p:tav>
                                        <p:tav tm="100000">
                                          <p:val>
                                            <p:strVal val="ppt_y"/>
                                          </p:val>
                                        </p:tav>
                                      </p:tavLst>
                                    </p:anim>
                                    <p:set>
                                      <p:cBhvr>
                                        <p:cTn id="26" dur="1" fill="hold">
                                          <p:stCondLst>
                                            <p:cond delay="499"/>
                                          </p:stCondLst>
                                        </p:cTn>
                                        <p:tgtEl>
                                          <p:spTgt spid="7"/>
                                        </p:tgtEl>
                                        <p:attrNameLst>
                                          <p:attrName>style.visibility</p:attrName>
                                        </p:attrNameLst>
                                      </p:cBhvr>
                                      <p:to>
                                        <p:strVal val="hidden"/>
                                      </p:to>
                                    </p:set>
                                  </p:childTnLst>
                                </p:cTn>
                              </p:par>
                              <p:par>
                                <p:cTn id="27" presetID="2" presetClass="exit" presetSubtype="2" fill="hold" nodeType="withEffect">
                                  <p:stCondLst>
                                    <p:cond delay="0"/>
                                  </p:stCondLst>
                                  <p:childTnLst>
                                    <p:anim calcmode="lin" valueType="num">
                                      <p:cBhvr additive="base">
                                        <p:cTn id="28" dur="500"/>
                                        <p:tgtEl>
                                          <p:spTgt spid="9"/>
                                        </p:tgtEl>
                                        <p:attrNameLst>
                                          <p:attrName>ppt_x</p:attrName>
                                        </p:attrNameLst>
                                      </p:cBhvr>
                                      <p:tavLst>
                                        <p:tav tm="0">
                                          <p:val>
                                            <p:strVal val="ppt_x"/>
                                          </p:val>
                                        </p:tav>
                                        <p:tav tm="100000">
                                          <p:val>
                                            <p:strVal val="1+ppt_w/2"/>
                                          </p:val>
                                        </p:tav>
                                      </p:tavLst>
                                    </p:anim>
                                    <p:anim calcmode="lin" valueType="num">
                                      <p:cBhvr additive="base">
                                        <p:cTn id="29" dur="500"/>
                                        <p:tgtEl>
                                          <p:spTgt spid="9"/>
                                        </p:tgtEl>
                                        <p:attrNameLst>
                                          <p:attrName>ppt_y</p:attrName>
                                        </p:attrNameLst>
                                      </p:cBhvr>
                                      <p:tavLst>
                                        <p:tav tm="0">
                                          <p:val>
                                            <p:strVal val="ppt_y"/>
                                          </p:val>
                                        </p:tav>
                                        <p:tav tm="100000">
                                          <p:val>
                                            <p:strVal val="ppt_y"/>
                                          </p:val>
                                        </p:tav>
                                      </p:tavLst>
                                    </p:anim>
                                    <p:set>
                                      <p:cBhvr>
                                        <p:cTn id="30" dur="1" fill="hold">
                                          <p:stCondLst>
                                            <p:cond delay="499"/>
                                          </p:stCondLst>
                                        </p:cTn>
                                        <p:tgtEl>
                                          <p:spTgt spid="9"/>
                                        </p:tgtEl>
                                        <p:attrNameLst>
                                          <p:attrName>style.visibility</p:attrName>
                                        </p:attrNameLst>
                                      </p:cBhvr>
                                      <p:to>
                                        <p:strVal val="hidden"/>
                                      </p:to>
                                    </p:set>
                                  </p:childTnLst>
                                </p:cTn>
                              </p:par>
                              <p:par>
                                <p:cTn id="31" presetID="2" presetClass="entr" presetSubtype="8"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6.Dielectric Spectroscopy</a:t>
            </a:r>
            <a:endParaRPr lang="en-US" sz="3200" dirty="0"/>
          </a:p>
        </p:txBody>
      </p:sp>
      <p:pic>
        <p:nvPicPr>
          <p:cNvPr id="20" name="Picture 3"/>
          <p:cNvPicPr>
            <a:picLocks noChangeAspect="1" noChangeArrowheads="1"/>
          </p:cNvPicPr>
          <p:nvPr/>
        </p:nvPicPr>
        <p:blipFill>
          <a:blip r:embed="rId2"/>
          <a:srcRect/>
          <a:stretch>
            <a:fillRect/>
          </a:stretch>
        </p:blipFill>
        <p:spPr bwMode="auto">
          <a:xfrm>
            <a:off x="609600" y="819150"/>
            <a:ext cx="7555504" cy="4114800"/>
          </a:xfrm>
          <a:prstGeom prst="rect">
            <a:avLst/>
          </a:prstGeom>
          <a:noFill/>
          <a:ln w="9525">
            <a:noFill/>
            <a:miter lim="800000"/>
            <a:headEnd/>
            <a:tailEnd/>
          </a:ln>
          <a:effectLst/>
        </p:spPr>
      </p:pic>
      <p:pic>
        <p:nvPicPr>
          <p:cNvPr id="21" name="Picture 2"/>
          <p:cNvPicPr>
            <a:picLocks noChangeAspect="1" noChangeArrowheads="1"/>
          </p:cNvPicPr>
          <p:nvPr/>
        </p:nvPicPr>
        <p:blipFill>
          <a:blip r:embed="rId3"/>
          <a:srcRect/>
          <a:stretch>
            <a:fillRect/>
          </a:stretch>
        </p:blipFill>
        <p:spPr bwMode="auto">
          <a:xfrm>
            <a:off x="1828800" y="819150"/>
            <a:ext cx="5410200" cy="414100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27</a:t>
            </a:fld>
            <a:endParaRPr lang="da-DK" dirty="0" smtClean="0"/>
          </a:p>
        </p:txBody>
      </p:sp>
      <p:pic>
        <p:nvPicPr>
          <p:cNvPr id="30" name="Content Placeholder 3" descr="test results.png"/>
          <p:cNvPicPr>
            <a:picLocks noGrp="1"/>
          </p:cNvPicPr>
          <p:nvPr>
            <p:ph idx="1"/>
          </p:nvPr>
        </p:nvPicPr>
        <p:blipFill>
          <a:blip r:embed="rId4"/>
          <a:stretch>
            <a:fillRect/>
          </a:stretch>
        </p:blipFill>
        <p:spPr>
          <a:xfrm>
            <a:off x="914400" y="819150"/>
            <a:ext cx="7086600" cy="4171950"/>
          </a:xfrm>
          <a:prstGeom prst="rect">
            <a:avLst/>
          </a:prstGeom>
        </p:spPr>
      </p:pic>
      <p:sp>
        <p:nvSpPr>
          <p:cNvPr id="31" name="Frame 30"/>
          <p:cNvSpPr/>
          <p:nvPr/>
        </p:nvSpPr>
        <p:spPr>
          <a:xfrm>
            <a:off x="990600" y="2495550"/>
            <a:ext cx="1851660" cy="588169"/>
          </a:xfrm>
          <a:prstGeom prst="frame">
            <a:avLst/>
          </a:prstGeom>
          <a:solidFill>
            <a:srgbClr val="00B050"/>
          </a:solidFill>
          <a:ln>
            <a:solidFill>
              <a:srgbClr val="00B05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32" name="Frame 31"/>
          <p:cNvSpPr/>
          <p:nvPr/>
        </p:nvSpPr>
        <p:spPr>
          <a:xfrm>
            <a:off x="990600" y="3181350"/>
            <a:ext cx="1828800" cy="838200"/>
          </a:xfrm>
          <a:prstGeom prst="frame">
            <a:avLst>
              <a:gd name="adj1" fmla="val 7143"/>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33" name="Rectangular Callout 32"/>
          <p:cNvSpPr/>
          <p:nvPr/>
        </p:nvSpPr>
        <p:spPr>
          <a:xfrm>
            <a:off x="3505200" y="1047750"/>
            <a:ext cx="1066800" cy="599017"/>
          </a:xfrm>
          <a:prstGeom prst="wedgeRectCallout">
            <a:avLst>
              <a:gd name="adj1" fmla="val -20833"/>
              <a:gd name="adj2" fmla="val 74500"/>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Paper</a:t>
            </a:r>
            <a:r>
              <a:rPr lang="en-US" dirty="0" smtClean="0"/>
              <a:t> </a:t>
            </a:r>
            <a:r>
              <a:rPr lang="en-US" sz="1600" dirty="0" smtClean="0"/>
              <a:t>insulation</a:t>
            </a:r>
            <a:endParaRPr lang="en-US" dirty="0"/>
          </a:p>
        </p:txBody>
      </p:sp>
      <p:sp>
        <p:nvSpPr>
          <p:cNvPr id="34" name="Rectangular Callout 33"/>
          <p:cNvSpPr/>
          <p:nvPr/>
        </p:nvSpPr>
        <p:spPr>
          <a:xfrm>
            <a:off x="4724400" y="1276350"/>
            <a:ext cx="1143000" cy="664369"/>
          </a:xfrm>
          <a:prstGeom prst="wedgeRectCallout">
            <a:avLst>
              <a:gd name="adj1" fmla="val -90357"/>
              <a:gd name="adj2" fmla="val 76526"/>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Insulation</a:t>
            </a:r>
            <a:r>
              <a:rPr lang="en-US" dirty="0" smtClean="0"/>
              <a:t> </a:t>
            </a:r>
            <a:r>
              <a:rPr lang="en-US" sz="1600" dirty="0" smtClean="0"/>
              <a:t>geometry</a:t>
            </a:r>
            <a:endParaRPr lang="en-US" dirty="0"/>
          </a:p>
        </p:txBody>
      </p:sp>
      <p:sp>
        <p:nvSpPr>
          <p:cNvPr id="35" name="Rectangular Callout 34"/>
          <p:cNvSpPr/>
          <p:nvPr/>
        </p:nvSpPr>
        <p:spPr>
          <a:xfrm>
            <a:off x="5867400" y="2038350"/>
            <a:ext cx="891540" cy="457465"/>
          </a:xfrm>
          <a:prstGeom prst="wedgeRectCallout">
            <a:avLst>
              <a:gd name="adj1" fmla="val -79808"/>
              <a:gd name="adj2" fmla="val 159791"/>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Oil</a:t>
            </a:r>
            <a:endParaRPr lang="en-US" dirty="0"/>
          </a:p>
        </p:txBody>
      </p:sp>
      <p:sp>
        <p:nvSpPr>
          <p:cNvPr id="36" name="Rectangular Callout 35"/>
          <p:cNvSpPr/>
          <p:nvPr/>
        </p:nvSpPr>
        <p:spPr>
          <a:xfrm>
            <a:off x="6858000" y="2952750"/>
            <a:ext cx="1066800" cy="599017"/>
          </a:xfrm>
          <a:prstGeom prst="wedgeRectCallout">
            <a:avLst>
              <a:gd name="adj1" fmla="val -84833"/>
              <a:gd name="adj2" fmla="val 38072"/>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Paper</a:t>
            </a:r>
            <a:r>
              <a:rPr lang="en-US" dirty="0" smtClean="0"/>
              <a:t> </a:t>
            </a:r>
            <a:r>
              <a:rPr lang="en-US" sz="1600" dirty="0" smtClean="0"/>
              <a:t>insulation</a:t>
            </a:r>
            <a:endParaRPr lang="en-US" dirty="0"/>
          </a:p>
        </p:txBody>
      </p:sp>
      <p:sp>
        <p:nvSpPr>
          <p:cNvPr id="37" name="TextBox 36"/>
          <p:cNvSpPr txBox="1"/>
          <p:nvPr/>
        </p:nvSpPr>
        <p:spPr>
          <a:xfrm>
            <a:off x="838200" y="6324600"/>
            <a:ext cx="7924800" cy="338554"/>
          </a:xfrm>
          <a:prstGeom prst="rect">
            <a:avLst/>
          </a:prstGeom>
          <a:noFill/>
        </p:spPr>
        <p:txBody>
          <a:bodyPr wrap="square" rtlCol="0">
            <a:spAutoFit/>
          </a:bodyPr>
          <a:lstStyle/>
          <a:p>
            <a:r>
              <a:rPr lang="en-US" sz="1600" dirty="0" smtClean="0"/>
              <a:t>* DIRANA software application</a:t>
            </a:r>
            <a:endParaRPr lang="en-US" sz="1600" dirty="0"/>
          </a:p>
        </p:txBody>
      </p:sp>
      <p:pic>
        <p:nvPicPr>
          <p:cNvPr id="8" name="Picture 7"/>
          <p:cNvPicPr>
            <a:picLocks noChangeAspect="1"/>
          </p:cNvPicPr>
          <p:nvPr/>
        </p:nvPicPr>
        <p:blipFill>
          <a:blip r:embed="rId5" cstate="print"/>
          <a:stretch>
            <a:fillRect/>
          </a:stretch>
        </p:blipFill>
        <p:spPr>
          <a:xfrm>
            <a:off x="7230111" y="4485346"/>
            <a:ext cx="1728192" cy="460445"/>
          </a:xfrm>
          <a:prstGeom prst="rect">
            <a:avLst/>
          </a:prstGeom>
        </p:spPr>
      </p:pic>
      <p:sp>
        <p:nvSpPr>
          <p:cNvPr id="38" name="Rectangular Callout 37"/>
          <p:cNvSpPr/>
          <p:nvPr/>
        </p:nvSpPr>
        <p:spPr>
          <a:xfrm>
            <a:off x="3200400" y="2419350"/>
            <a:ext cx="990600" cy="381001"/>
          </a:xfrm>
          <a:prstGeom prst="wedgeRectCallout">
            <a:avLst>
              <a:gd name="adj1" fmla="val -127924"/>
              <a:gd name="adj2" fmla="val 34095"/>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10 </a:t>
            </a:r>
            <a:r>
              <a:rPr lang="en-US" sz="1600" dirty="0" err="1" smtClean="0"/>
              <a:t>fS</a:t>
            </a:r>
            <a:r>
              <a:rPr lang="en-US" sz="1600" dirty="0" smtClean="0"/>
              <a:t>/m</a:t>
            </a:r>
            <a:endParaRPr lang="en-US" dirty="0"/>
          </a:p>
        </p:txBody>
      </p:sp>
      <p:sp>
        <p:nvSpPr>
          <p:cNvPr id="39" name="Rectangular Callout 38"/>
          <p:cNvSpPr/>
          <p:nvPr/>
        </p:nvSpPr>
        <p:spPr>
          <a:xfrm>
            <a:off x="3200400" y="3105150"/>
            <a:ext cx="990600" cy="381001"/>
          </a:xfrm>
          <a:prstGeom prst="wedgeRectCallout">
            <a:avLst>
              <a:gd name="adj1" fmla="val -127924"/>
              <a:gd name="adj2" fmla="val 34095"/>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5.5%</a:t>
            </a:r>
            <a:endParaRPr lang="en-US" dirty="0"/>
          </a:p>
        </p:txBody>
      </p:sp>
    </p:spTree>
    <p:extLst>
      <p:ext uri="{BB962C8B-B14F-4D97-AF65-F5344CB8AC3E}">
        <p14:creationId xmlns:p14="http://schemas.microsoft.com/office/powerpoint/2010/main" xmlns="" val="4467355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20"/>
                                        </p:tgtEl>
                                        <p:attrNameLst>
                                          <p:attrName>ppt_x</p:attrName>
                                        </p:attrNameLst>
                                      </p:cBhvr>
                                      <p:tavLst>
                                        <p:tav tm="0">
                                          <p:val>
                                            <p:strVal val="ppt_x"/>
                                          </p:val>
                                        </p:tav>
                                        <p:tav tm="100000">
                                          <p:val>
                                            <p:strVal val="1+ppt_w/2"/>
                                          </p:val>
                                        </p:tav>
                                      </p:tavLst>
                                    </p:anim>
                                    <p:anim calcmode="lin" valueType="num">
                                      <p:cBhvr additive="base">
                                        <p:cTn id="13" dur="500"/>
                                        <p:tgtEl>
                                          <p:spTgt spid="20"/>
                                        </p:tgtEl>
                                        <p:attrNameLst>
                                          <p:attrName>ppt_y</p:attrName>
                                        </p:attrNameLst>
                                      </p:cBhvr>
                                      <p:tavLst>
                                        <p:tav tm="0">
                                          <p:val>
                                            <p:strVal val="ppt_y"/>
                                          </p:val>
                                        </p:tav>
                                        <p:tav tm="100000">
                                          <p:val>
                                            <p:strVal val="ppt_y"/>
                                          </p:val>
                                        </p:tav>
                                      </p:tavLst>
                                    </p:anim>
                                    <p:set>
                                      <p:cBhvr>
                                        <p:cTn id="14" dur="1" fill="hold">
                                          <p:stCondLst>
                                            <p:cond delay="499"/>
                                          </p:stCondLst>
                                        </p:cTn>
                                        <p:tgtEl>
                                          <p:spTgt spid="20"/>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21"/>
                                        </p:tgtEl>
                                        <p:attrNameLst>
                                          <p:attrName>ppt_x</p:attrName>
                                        </p:attrNameLst>
                                      </p:cBhvr>
                                      <p:tavLst>
                                        <p:tav tm="0">
                                          <p:val>
                                            <p:strVal val="ppt_x"/>
                                          </p:val>
                                        </p:tav>
                                        <p:tav tm="100000">
                                          <p:val>
                                            <p:strVal val="1+ppt_w/2"/>
                                          </p:val>
                                        </p:tav>
                                      </p:tavLst>
                                    </p:anim>
                                    <p:anim calcmode="lin" valueType="num">
                                      <p:cBhvr additive="base">
                                        <p:cTn id="23" dur="500"/>
                                        <p:tgtEl>
                                          <p:spTgt spid="21"/>
                                        </p:tgtEl>
                                        <p:attrNameLst>
                                          <p:attrName>ppt_y</p:attrName>
                                        </p:attrNameLst>
                                      </p:cBhvr>
                                      <p:tavLst>
                                        <p:tav tm="0">
                                          <p:val>
                                            <p:strVal val="ppt_y"/>
                                          </p:val>
                                        </p:tav>
                                        <p:tav tm="100000">
                                          <p:val>
                                            <p:strVal val="ppt_y"/>
                                          </p:val>
                                        </p:tav>
                                      </p:tavLst>
                                    </p:anim>
                                    <p:set>
                                      <p:cBhvr>
                                        <p:cTn id="24" dur="1" fill="hold">
                                          <p:stCondLst>
                                            <p:cond delay="499"/>
                                          </p:stCondLst>
                                        </p:cTn>
                                        <p:tgtEl>
                                          <p:spTgt spid="21"/>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0-#ppt_w/2"/>
                                          </p:val>
                                        </p:tav>
                                        <p:tav tm="100000">
                                          <p:val>
                                            <p:strVal val="#ppt_x"/>
                                          </p:val>
                                        </p:tav>
                                      </p:tavLst>
                                    </p:anim>
                                    <p:anim calcmode="lin" valueType="num">
                                      <p:cBhvr additive="base">
                                        <p:cTn id="34" dur="500" fill="hold"/>
                                        <p:tgtEl>
                                          <p:spTgt spid="3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0-#ppt_w/2"/>
                                          </p:val>
                                        </p:tav>
                                        <p:tav tm="100000">
                                          <p:val>
                                            <p:strVal val="#ppt_x"/>
                                          </p:val>
                                        </p:tav>
                                      </p:tavLst>
                                    </p:anim>
                                    <p:anim calcmode="lin" valueType="num">
                                      <p:cBhvr additive="base">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0-#ppt_w/2"/>
                                          </p:val>
                                        </p:tav>
                                        <p:tav tm="100000">
                                          <p:val>
                                            <p:strVal val="#ppt_x"/>
                                          </p:val>
                                        </p:tav>
                                      </p:tavLst>
                                    </p:anim>
                                    <p:anim calcmode="lin" valueType="num">
                                      <p:cBhvr additive="base">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0-#ppt_w/2"/>
                                          </p:val>
                                        </p:tav>
                                        <p:tav tm="100000">
                                          <p:val>
                                            <p:strVal val="#ppt_x"/>
                                          </p:val>
                                        </p:tav>
                                      </p:tavLst>
                                    </p:anim>
                                    <p:anim calcmode="lin" valueType="num">
                                      <p:cBhvr additive="base">
                                        <p:cTn id="50" dur="500" fill="hold"/>
                                        <p:tgtEl>
                                          <p:spTgt spid="3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0-#ppt_w/2"/>
                                          </p:val>
                                        </p:tav>
                                        <p:tav tm="100000">
                                          <p:val>
                                            <p:strVal val="#ppt_x"/>
                                          </p:val>
                                        </p:tav>
                                      </p:tavLst>
                                    </p:anim>
                                    <p:anim calcmode="lin" valueType="num">
                                      <p:cBhvr additive="base">
                                        <p:cTn id="58" dur="500" fill="hold"/>
                                        <p:tgtEl>
                                          <p:spTgt spid="31"/>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0-#ppt_w/2"/>
                                          </p:val>
                                        </p:tav>
                                        <p:tav tm="100000">
                                          <p:val>
                                            <p:strVal val="#ppt_x"/>
                                          </p:val>
                                        </p:tav>
                                      </p:tavLst>
                                    </p:anim>
                                    <p:anim calcmode="lin" valueType="num">
                                      <p:cBhvr additive="base">
                                        <p:cTn id="6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8" grpId="0" animBg="1"/>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6.Dielectric Spectroscopy</a:t>
            </a:r>
            <a:endParaRPr lang="en-US" sz="3200" dirty="0"/>
          </a:p>
        </p:txBody>
      </p:sp>
      <p:pic>
        <p:nvPicPr>
          <p:cNvPr id="8"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28</a:t>
            </a:fld>
            <a:endParaRPr lang="da-DK" dirty="0" smtClean="0"/>
          </a:p>
        </p:txBody>
      </p:sp>
      <p:sp>
        <p:nvSpPr>
          <p:cNvPr id="16" name="Content Placeholder 2"/>
          <p:cNvSpPr>
            <a:spLocks noGrp="1"/>
          </p:cNvSpPr>
          <p:nvPr>
            <p:ph idx="1"/>
          </p:nvPr>
        </p:nvSpPr>
        <p:spPr>
          <a:xfrm>
            <a:off x="457200" y="895350"/>
            <a:ext cx="8229600" cy="2209800"/>
          </a:xfrm>
        </p:spPr>
        <p:txBody>
          <a:bodyPr>
            <a:normAutofit/>
          </a:bodyPr>
          <a:lstStyle/>
          <a:p>
            <a:r>
              <a:rPr lang="en-US" sz="2800" dirty="0" smtClean="0"/>
              <a:t>ABB EMF Voltage transformer insulation:</a:t>
            </a:r>
          </a:p>
          <a:p>
            <a:pPr lvl="1"/>
            <a:r>
              <a:rPr lang="en-US" sz="2800" dirty="0" smtClean="0"/>
              <a:t>Paper</a:t>
            </a:r>
          </a:p>
          <a:p>
            <a:pPr lvl="1"/>
            <a:r>
              <a:rPr lang="en-US" sz="2800" dirty="0" smtClean="0"/>
              <a:t>Oil</a:t>
            </a:r>
          </a:p>
          <a:p>
            <a:pPr lvl="1"/>
            <a:r>
              <a:rPr lang="en-US" sz="2800" dirty="0" smtClean="0"/>
              <a:t>Quartz sand </a:t>
            </a:r>
          </a:p>
        </p:txBody>
      </p:sp>
      <p:cxnSp>
        <p:nvCxnSpPr>
          <p:cNvPr id="17" name="Straight Arrow Connector 16"/>
          <p:cNvCxnSpPr>
            <a:endCxn id="19" idx="1"/>
          </p:cNvCxnSpPr>
          <p:nvPr/>
        </p:nvCxnSpPr>
        <p:spPr>
          <a:xfrm>
            <a:off x="3581400" y="2419350"/>
            <a:ext cx="990600" cy="15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8" name="Content Placeholder 2"/>
          <p:cNvSpPr txBox="1">
            <a:spLocks/>
          </p:cNvSpPr>
          <p:nvPr/>
        </p:nvSpPr>
        <p:spPr>
          <a:xfrm>
            <a:off x="4648200" y="1657350"/>
            <a:ext cx="3886200" cy="1524000"/>
          </a:xfrm>
          <a:prstGeom prst="rect">
            <a:avLst/>
          </a:prstGeom>
        </p:spPr>
        <p:txBody>
          <a:bodyPr vert="horz" lIns="91440" tIns="45720" rIns="91440" bIns="45720" rtlCol="0">
            <a:noAutofit/>
          </a:bodyPr>
          <a:lstStyle/>
          <a:p>
            <a:pPr marL="285750" indent="-285750">
              <a:spcBef>
                <a:spcPct val="20000"/>
              </a:spcBef>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test is</a:t>
            </a:r>
            <a:r>
              <a:rPr kumimoji="0" lang="en-US" sz="2800" b="0" i="0" u="none" strike="noStrike" kern="1200" cap="none" spc="0" normalizeH="0" noProof="0" dirty="0" smtClean="0">
                <a:ln>
                  <a:noFill/>
                </a:ln>
                <a:solidFill>
                  <a:schemeClr val="tx1"/>
                </a:solidFill>
                <a:effectLst/>
                <a:uLnTx/>
                <a:uFillTx/>
                <a:latin typeface="+mn-lt"/>
                <a:ea typeface="+mn-ea"/>
                <a:cs typeface="+mn-cs"/>
              </a:rPr>
              <a:t> designed for</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Paper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Oil</a:t>
            </a:r>
          </a:p>
        </p:txBody>
      </p:sp>
      <p:sp>
        <p:nvSpPr>
          <p:cNvPr id="19" name="Frame 18"/>
          <p:cNvSpPr/>
          <p:nvPr/>
        </p:nvSpPr>
        <p:spPr>
          <a:xfrm>
            <a:off x="4572000" y="1657349"/>
            <a:ext cx="4038600" cy="1524001"/>
          </a:xfrm>
          <a:prstGeom prst="frame">
            <a:avLst>
              <a:gd name="adj1" fmla="val 3424"/>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22" name="Content Placeholder 2"/>
          <p:cNvSpPr txBox="1">
            <a:spLocks/>
          </p:cNvSpPr>
          <p:nvPr/>
        </p:nvSpPr>
        <p:spPr>
          <a:xfrm>
            <a:off x="457200" y="340995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The results are not relevant in this case!</a:t>
            </a:r>
          </a:p>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Periodical measurements must be made!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4673553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tretch>
            <a:fillRect/>
          </a:stretch>
        </p:blipFill>
        <p:spPr>
          <a:xfrm>
            <a:off x="7308304" y="4581455"/>
            <a:ext cx="1728192" cy="460445"/>
          </a:xfrm>
          <a:prstGeom prst="rect">
            <a:avLst/>
          </a:prstGeom>
        </p:spPr>
      </p:pic>
      <p:pic>
        <p:nvPicPr>
          <p:cNvPr id="17" name="Рисунок 16"/>
          <p:cNvPicPr>
            <a:picLocks noChangeAspect="1"/>
          </p:cNvPicPr>
          <p:nvPr/>
        </p:nvPicPr>
        <p:blipFill>
          <a:blip r:embed="rId3"/>
          <a:stretch>
            <a:fillRect/>
          </a:stretch>
        </p:blipFill>
        <p:spPr>
          <a:xfrm>
            <a:off x="394802" y="987575"/>
            <a:ext cx="3979161" cy="3888432"/>
          </a:xfrm>
          <a:prstGeom prst="rect">
            <a:avLst/>
          </a:prstGeom>
        </p:spPr>
      </p:pic>
      <p:graphicFrame>
        <p:nvGraphicFramePr>
          <p:cNvPr id="18" name="Таблица 17"/>
          <p:cNvGraphicFramePr>
            <a:graphicFrameLocks noGrp="1"/>
          </p:cNvGraphicFramePr>
          <p:nvPr>
            <p:extLst>
              <p:ext uri="{D42A27DB-BD31-4B8C-83A1-F6EECF244321}">
                <p14:modId xmlns:p14="http://schemas.microsoft.com/office/powerpoint/2010/main" xmlns="" val="233783859"/>
              </p:ext>
            </p:extLst>
          </p:nvPr>
        </p:nvGraphicFramePr>
        <p:xfrm>
          <a:off x="4716016" y="1419622"/>
          <a:ext cx="4026535" cy="2699004"/>
        </p:xfrm>
        <a:graphic>
          <a:graphicData uri="http://schemas.openxmlformats.org/drawingml/2006/table">
            <a:tbl>
              <a:tblPr firstRow="1" firstCol="1" bandRow="1">
                <a:tableStyleId>{5C22544A-7EE6-4342-B048-85BDC9FD1C3A}</a:tableStyleId>
              </a:tblPr>
              <a:tblGrid>
                <a:gridCol w="891540"/>
                <a:gridCol w="695960"/>
                <a:gridCol w="1111250"/>
                <a:gridCol w="1111250"/>
                <a:gridCol w="216535"/>
              </a:tblGrid>
              <a:tr h="190500">
                <a:tc gridSpan="2">
                  <a:txBody>
                    <a:bodyPr/>
                    <a:lstStyle/>
                    <a:p>
                      <a:pPr algn="just">
                        <a:lnSpc>
                          <a:spcPct val="115000"/>
                        </a:lnSpc>
                        <a:spcAft>
                          <a:spcPts val="0"/>
                        </a:spcAft>
                      </a:pPr>
                      <a:r>
                        <a:rPr lang="en-US" sz="1100" dirty="0" smtClean="0">
                          <a:effectLst/>
                        </a:rPr>
                        <a:t>ABB </a:t>
                      </a:r>
                      <a:r>
                        <a:rPr lang="en-US" sz="1100" dirty="0">
                          <a:effectLst/>
                        </a:rPr>
                        <a:t>Switchgear</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gridSpan="3">
                  <a:txBody>
                    <a:bodyPr/>
                    <a:lstStyle/>
                    <a:p>
                      <a:pPr algn="just">
                        <a:lnSpc>
                          <a:spcPct val="115000"/>
                        </a:lnSpc>
                        <a:spcAft>
                          <a:spcPts val="0"/>
                        </a:spcAft>
                      </a:pPr>
                      <a:r>
                        <a:rPr lang="en-US" sz="1100" dirty="0">
                          <a:effectLst/>
                        </a:rPr>
                        <a:t>Nr 8350834</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hMerge="1">
                  <a:txBody>
                    <a:bodyPr/>
                    <a:lstStyle/>
                    <a:p>
                      <a:endParaRPr lang="da-DK"/>
                    </a:p>
                  </a:txBody>
                  <a:tcPr/>
                </a:tc>
              </a:tr>
              <a:tr h="190500">
                <a:tc gridSpan="2">
                  <a:txBody>
                    <a:bodyPr/>
                    <a:lstStyle/>
                    <a:p>
                      <a:pPr algn="just">
                        <a:lnSpc>
                          <a:spcPct val="115000"/>
                        </a:lnSpc>
                        <a:spcAft>
                          <a:spcPts val="0"/>
                        </a:spcAft>
                      </a:pPr>
                      <a:r>
                        <a:rPr lang="en-US" sz="1100">
                          <a:effectLst/>
                        </a:rPr>
                        <a:t>High voltage transformer</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gridSpan="3">
                  <a:txBody>
                    <a:bodyPr/>
                    <a:lstStyle/>
                    <a:p>
                      <a:pPr algn="just">
                        <a:lnSpc>
                          <a:spcPct val="115000"/>
                        </a:lnSpc>
                        <a:spcAft>
                          <a:spcPts val="0"/>
                        </a:spcAft>
                      </a:pPr>
                      <a:r>
                        <a:rPr lang="en-US" sz="1100">
                          <a:effectLst/>
                        </a:rPr>
                        <a:t>Type  EMF 72</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hMerge="1">
                  <a:txBody>
                    <a:bodyPr/>
                    <a:lstStyle/>
                    <a:p>
                      <a:endParaRPr lang="da-DK"/>
                    </a:p>
                  </a:txBody>
                  <a:tcPr/>
                </a:tc>
              </a:tr>
              <a:tr h="190500">
                <a:tc gridSpan="2">
                  <a:txBody>
                    <a:bodyPr/>
                    <a:lstStyle/>
                    <a:p>
                      <a:pPr algn="just">
                        <a:lnSpc>
                          <a:spcPct val="115000"/>
                        </a:lnSpc>
                        <a:spcAft>
                          <a:spcPts val="0"/>
                        </a:spcAft>
                      </a:pPr>
                      <a:r>
                        <a:rPr lang="en-US" sz="1100">
                          <a:effectLst/>
                        </a:rPr>
                        <a:t>Insulation level 140-350kV</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gridSpan="3">
                  <a:txBody>
                    <a:bodyPr/>
                    <a:lstStyle/>
                    <a:p>
                      <a:pPr algn="just">
                        <a:lnSpc>
                          <a:spcPct val="115000"/>
                        </a:lnSpc>
                        <a:spcAft>
                          <a:spcPts val="0"/>
                        </a:spcAft>
                      </a:pPr>
                      <a:r>
                        <a:rPr lang="en-US" sz="1100">
                          <a:effectLst/>
                        </a:rPr>
                        <a:t>Highest Voltage for equipment 72.5kV 50Hz</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hMerge="1">
                  <a:txBody>
                    <a:bodyPr/>
                    <a:lstStyle/>
                    <a:p>
                      <a:endParaRPr lang="da-DK"/>
                    </a:p>
                  </a:txBody>
                  <a:tcPr/>
                </a:tc>
              </a:tr>
              <a:tr h="190500">
                <a:tc gridSpan="2">
                  <a:txBody>
                    <a:bodyPr/>
                    <a:lstStyle/>
                    <a:p>
                      <a:pPr algn="just">
                        <a:lnSpc>
                          <a:spcPct val="115000"/>
                        </a:lnSpc>
                        <a:spcAft>
                          <a:spcPts val="0"/>
                        </a:spcAft>
                      </a:pPr>
                      <a:r>
                        <a:rPr lang="en-US" sz="1100">
                          <a:effectLst/>
                        </a:rPr>
                        <a:t>Standard IEC 186</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gridSpan="3">
                  <a:txBody>
                    <a:bodyPr/>
                    <a:lstStyle/>
                    <a:p>
                      <a:pPr algn="just">
                        <a:lnSpc>
                          <a:spcPct val="115000"/>
                        </a:lnSpc>
                        <a:spcAft>
                          <a:spcPts val="0"/>
                        </a:spcAft>
                      </a:pPr>
                      <a:r>
                        <a:rPr lang="en-US" sz="1100">
                          <a:effectLst/>
                        </a:rPr>
                        <a:t>Voltage factor (Vf) 1.9/8hrs</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hMerge="1">
                  <a:txBody>
                    <a:bodyPr/>
                    <a:lstStyle/>
                    <a:p>
                      <a:endParaRPr lang="da-DK"/>
                    </a:p>
                  </a:txBody>
                  <a:tcPr/>
                </a:tc>
              </a:tr>
              <a:tr h="190500">
                <a:tc gridSpan="2">
                  <a:txBody>
                    <a:bodyPr/>
                    <a:lstStyle/>
                    <a:p>
                      <a:pPr algn="just">
                        <a:lnSpc>
                          <a:spcPct val="115000"/>
                        </a:lnSpc>
                        <a:spcAft>
                          <a:spcPts val="0"/>
                        </a:spcAft>
                      </a:pPr>
                      <a:r>
                        <a:rPr lang="en-US" sz="1100">
                          <a:effectLst/>
                        </a:rPr>
                        <a:t>Total mass 190kg</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gridSpan="3">
                  <a:txBody>
                    <a:bodyPr/>
                    <a:lstStyle/>
                    <a:p>
                      <a:pPr algn="just">
                        <a:lnSpc>
                          <a:spcPct val="115000"/>
                        </a:lnSpc>
                        <a:spcAft>
                          <a:spcPts val="0"/>
                        </a:spcAft>
                      </a:pPr>
                      <a:r>
                        <a:rPr lang="en-US" sz="1100">
                          <a:effectLst/>
                        </a:rPr>
                        <a:t>Year 1998</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da-DK"/>
                    </a:p>
                  </a:txBody>
                  <a:tcPr/>
                </a:tc>
                <a:tc hMerge="1">
                  <a:txBody>
                    <a:bodyPr/>
                    <a:lstStyle/>
                    <a:p>
                      <a:endParaRPr lang="da-DK"/>
                    </a:p>
                  </a:txBody>
                  <a:tcPr/>
                </a:tc>
              </a:tr>
              <a:tr h="190500">
                <a:tc>
                  <a:txBody>
                    <a:bodyPr/>
                    <a:lstStyle/>
                    <a:p>
                      <a:pPr algn="just">
                        <a:lnSpc>
                          <a:spcPct val="115000"/>
                        </a:lnSpc>
                        <a:spcAft>
                          <a:spcPts val="0"/>
                        </a:spcAft>
                      </a:pPr>
                      <a:r>
                        <a:rPr lang="en-US" sz="1100">
                          <a:effectLst/>
                        </a:rPr>
                        <a:t>A-N</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1a-1n</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2a-2n</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da-dn</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 </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190500">
                <a:tc>
                  <a:txBody>
                    <a:bodyPr/>
                    <a:lstStyle/>
                    <a:p>
                      <a:pPr algn="just">
                        <a:lnSpc>
                          <a:spcPct val="115000"/>
                        </a:lnSpc>
                        <a:spcAft>
                          <a:spcPts val="0"/>
                        </a:spcAft>
                      </a:pPr>
                      <a:r>
                        <a:rPr lang="en-US" sz="1100">
                          <a:effectLst/>
                        </a:rPr>
                        <a:t>60000V/√3</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110/√3</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110/√3</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110/√3</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V</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190500">
                <a:tc>
                  <a:txBody>
                    <a:bodyPr/>
                    <a:lstStyle/>
                    <a:p>
                      <a:pPr algn="just">
                        <a:lnSpc>
                          <a:spcPct val="115000"/>
                        </a:lnSpc>
                        <a:spcAft>
                          <a:spcPts val="0"/>
                        </a:spcAft>
                      </a:pPr>
                      <a:r>
                        <a:rPr lang="en-US" sz="1100">
                          <a:effectLst/>
                        </a:rPr>
                        <a:t> </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 </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 </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 </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 </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190500">
                <a:tc>
                  <a:txBody>
                    <a:bodyPr/>
                    <a:lstStyle/>
                    <a:p>
                      <a:pPr algn="just">
                        <a:lnSpc>
                          <a:spcPct val="115000"/>
                        </a:lnSpc>
                        <a:spcAft>
                          <a:spcPts val="0"/>
                        </a:spcAft>
                      </a:pPr>
                      <a:r>
                        <a:rPr lang="en-US" sz="1100" dirty="0">
                          <a:effectLst/>
                        </a:rPr>
                        <a:t>Load</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1-15</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1-65</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75</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 VA</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190500">
                <a:tc>
                  <a:txBody>
                    <a:bodyPr/>
                    <a:lstStyle/>
                    <a:p>
                      <a:pPr algn="just">
                        <a:lnSpc>
                          <a:spcPct val="115000"/>
                        </a:lnSpc>
                        <a:spcAft>
                          <a:spcPts val="0"/>
                        </a:spcAft>
                      </a:pPr>
                      <a:r>
                        <a:rPr lang="en-US" sz="1100" dirty="0">
                          <a:effectLst/>
                        </a:rPr>
                        <a:t>Class</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0.2</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0.2</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a:effectLst/>
                        </a:rPr>
                        <a:t>3P</a:t>
                      </a:r>
                      <a:endParaRPr lang="da-DK"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15000"/>
                        </a:lnSpc>
                        <a:spcAft>
                          <a:spcPts val="0"/>
                        </a:spcAft>
                      </a:pPr>
                      <a:r>
                        <a:rPr lang="en-US" sz="1100" dirty="0">
                          <a:effectLst/>
                        </a:rPr>
                        <a:t> </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bl>
          </a:graphicData>
        </a:graphic>
      </p:graphicFrame>
      <p:sp>
        <p:nvSpPr>
          <p:cNvPr id="19"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1.Description of the ABB inductive voltage transformer, rated data and dielectric design</a:t>
            </a:r>
            <a:endParaRPr lang="en-US" sz="3200" dirty="0"/>
          </a:p>
        </p:txBody>
      </p:sp>
      <p:sp>
        <p:nvSpPr>
          <p:cNvPr id="7"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3</a:t>
            </a:fld>
            <a:endParaRPr lang="da-DK" dirty="0" smtClean="0"/>
          </a:p>
        </p:txBody>
      </p:sp>
      <p:sp>
        <p:nvSpPr>
          <p:cNvPr id="8" name="TextBox 7"/>
          <p:cNvSpPr txBox="1"/>
          <p:nvPr/>
        </p:nvSpPr>
        <p:spPr>
          <a:xfrm>
            <a:off x="4541837" y="4262176"/>
            <a:ext cx="723894" cy="732848"/>
          </a:xfrm>
          <a:prstGeom prst="rect">
            <a:avLst/>
          </a:prstGeom>
          <a:solidFill>
            <a:schemeClr val="bg1"/>
          </a:solidFill>
        </p:spPr>
        <p:txBody>
          <a:bodyPr vert="horz" wrap="none" lIns="108000" tIns="180000" rIns="72000" bIns="180000" rtlCol="0" anchor="ctr" anchorCtr="0">
            <a:spAutoFit/>
          </a:bodyPr>
          <a:lstStyle/>
          <a:p>
            <a:r>
              <a:rPr lang="en-US" sz="1200" dirty="0" smtClean="0">
                <a:latin typeface="Calibri" panose="020F0502020204030204" pitchFamily="34" charset="0"/>
                <a:ea typeface="Calibri" panose="020F0502020204030204" pitchFamily="34" charset="0"/>
              </a:rPr>
              <a:t>abb.com</a:t>
            </a:r>
          </a:p>
          <a:p>
            <a:endParaRPr lang="en-US" sz="1200" i="0" cap="all" baseline="0" dirty="0" smtClean="0"/>
          </a:p>
        </p:txBody>
      </p:sp>
    </p:spTree>
    <p:extLst>
      <p:ext uri="{BB962C8B-B14F-4D97-AF65-F5344CB8AC3E}">
        <p14:creationId xmlns:p14="http://schemas.microsoft.com/office/powerpoint/2010/main" xmlns="" val="263628645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stretch>
            <a:fillRect/>
          </a:stretch>
        </p:blipFill>
        <p:spPr>
          <a:xfrm>
            <a:off x="7230111" y="4485346"/>
            <a:ext cx="1728192" cy="460445"/>
          </a:xfrm>
          <a:prstGeom prst="rect">
            <a:avLst/>
          </a:prstGeom>
        </p:spPr>
      </p:pic>
      <p:sp>
        <p:nvSpPr>
          <p:cNvPr id="13" name="TextBox 12"/>
          <p:cNvSpPr txBox="1"/>
          <p:nvPr/>
        </p:nvSpPr>
        <p:spPr>
          <a:xfrm>
            <a:off x="467544" y="1203598"/>
            <a:ext cx="5662769" cy="2031325"/>
          </a:xfrm>
          <a:prstGeom prst="rect">
            <a:avLst/>
          </a:prstGeom>
          <a:noFill/>
        </p:spPr>
        <p:txBody>
          <a:bodyPr wrap="none" rtlCol="0">
            <a:spAutoFit/>
          </a:bodyPr>
          <a:lstStyle/>
          <a:p>
            <a:r>
              <a:rPr lang="en-US" dirty="0" smtClean="0"/>
              <a:t>Good transformer:</a:t>
            </a:r>
          </a:p>
          <a:p>
            <a:pPr marL="285750" indent="-285750">
              <a:buFont typeface="Arial" panose="020B0604020202020204" pitchFamily="34" charset="0"/>
              <a:buChar char="•"/>
            </a:pPr>
            <a:r>
              <a:rPr lang="en-US" dirty="0" smtClean="0"/>
              <a:t>Long Service life</a:t>
            </a:r>
          </a:p>
          <a:p>
            <a:pPr marL="285750" indent="-285750">
              <a:buFont typeface="Arial" panose="020B0604020202020204" pitchFamily="34" charset="0"/>
              <a:buChar char="•"/>
            </a:pPr>
            <a:r>
              <a:rPr lang="en-US" dirty="0" smtClean="0"/>
              <a:t>Capable to withstand very high voltage stress </a:t>
            </a:r>
          </a:p>
          <a:p>
            <a:r>
              <a:rPr lang="en-US" dirty="0"/>
              <a:t>	</a:t>
            </a:r>
            <a:r>
              <a:rPr lang="en-US" dirty="0" smtClean="0"/>
              <a:t>Lightning overvoltage (External) </a:t>
            </a:r>
            <a:endParaRPr lang="en-US" dirty="0"/>
          </a:p>
          <a:p>
            <a:r>
              <a:rPr lang="en-US" dirty="0" smtClean="0"/>
              <a:t>	Switching overvoltage (Internal)</a:t>
            </a:r>
          </a:p>
          <a:p>
            <a:r>
              <a:rPr lang="en-US" dirty="0"/>
              <a:t>	</a:t>
            </a:r>
            <a:r>
              <a:rPr lang="en-US" dirty="0" smtClean="0"/>
              <a:t>Response of the insulation upon voltage stresses</a:t>
            </a:r>
          </a:p>
          <a:p>
            <a:pPr marL="285750" indent="-285750">
              <a:buFont typeface="Arial" panose="020B0604020202020204" pitchFamily="34" charset="0"/>
              <a:buChar char="•"/>
            </a:pPr>
            <a:r>
              <a:rPr lang="en-US" dirty="0" smtClean="0"/>
              <a:t>Operate in all climatic conditions</a:t>
            </a:r>
            <a:endParaRPr lang="en-US" dirty="0"/>
          </a:p>
        </p:txBody>
      </p:sp>
      <p:sp>
        <p:nvSpPr>
          <p:cNvPr id="14" name="Прямоугольник 13"/>
          <p:cNvSpPr/>
          <p:nvPr/>
        </p:nvSpPr>
        <p:spPr>
          <a:xfrm>
            <a:off x="467544" y="3238160"/>
            <a:ext cx="6096000" cy="1754326"/>
          </a:xfrm>
          <a:prstGeom prst="rect">
            <a:avLst/>
          </a:prstGeom>
        </p:spPr>
        <p:txBody>
          <a:bodyPr>
            <a:spAutoFit/>
          </a:bodyPr>
          <a:lstStyle/>
          <a:p>
            <a:r>
              <a:rPr lang="en-US" dirty="0" smtClean="0">
                <a:effectLst/>
                <a:latin typeface="Calibri" panose="020F0502020204030204" pitchFamily="34" charset="0"/>
                <a:ea typeface="Calibri" panose="020F0502020204030204" pitchFamily="34" charset="0"/>
                <a:cs typeface="Arial" panose="020B0604020202020204" pitchFamily="34" charset="0"/>
              </a:rPr>
              <a:t>Tests and measurements: </a:t>
            </a:r>
          </a:p>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Arial" panose="020B0604020202020204" pitchFamily="34" charset="0"/>
              </a:rPr>
              <a:t>measure transfer ratio full range</a:t>
            </a:r>
          </a:p>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Arial" panose="020B0604020202020204" pitchFamily="34" charset="0"/>
              </a:rPr>
              <a:t> power frequency and lightning overvoltage</a:t>
            </a:r>
          </a:p>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Arial" panose="020B0604020202020204" pitchFamily="34" charset="0"/>
              </a:rPr>
              <a:t> dielectric loss angle</a:t>
            </a:r>
          </a:p>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Arial" panose="020B0604020202020204" pitchFamily="34" charset="0"/>
              </a:rPr>
              <a:t> partial discharge measurement</a:t>
            </a:r>
          </a:p>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Arial" panose="020B0604020202020204" pitchFamily="34" charset="0"/>
              </a:rPr>
              <a:t> dielectric spectroscopy</a:t>
            </a:r>
            <a:endParaRPr lang="en-US" dirty="0"/>
          </a:p>
        </p:txBody>
      </p:sp>
      <p:sp>
        <p:nvSpPr>
          <p:cNvPr id="15" name="Заголовок 1"/>
          <p:cNvSpPr txBox="1">
            <a:spLocks/>
          </p:cNvSpPr>
          <p:nvPr/>
        </p:nvSpPr>
        <p:spPr>
          <a:xfrm>
            <a:off x="-30840" y="207932"/>
            <a:ext cx="9144000" cy="77964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1.Description of the ABB inductive voltage transformer, rated data and dielectric design</a:t>
            </a:r>
            <a:endParaRPr lang="en-US" sz="3200" dirty="0"/>
          </a:p>
        </p:txBody>
      </p:sp>
      <p:sp>
        <p:nvSpPr>
          <p:cNvPr id="6" name="Footer Placeholder 3"/>
          <p:cNvSpPr>
            <a:spLocks noGrp="1"/>
          </p:cNvSpPr>
          <p:nvPr>
            <p:ph type="ftr" sz="quarter" idx="10"/>
          </p:nvPr>
        </p:nvSpPr>
        <p:spPr>
          <a:xfrm>
            <a:off x="3429000" y="4806950"/>
            <a:ext cx="1676400" cy="336550"/>
          </a:xfrm>
        </p:spPr>
        <p:txBody>
          <a:bodyPr/>
          <a:lstStyle/>
          <a:p>
            <a:r>
              <a:rPr lang="da-DK" dirty="0" smtClean="0"/>
              <a:t>PAGE </a:t>
            </a:r>
            <a:fld id="{5FB96E75-34CE-4623-B9CD-34D80B7774AF}" type="slidenum">
              <a:rPr lang="da-DK" smtClean="0"/>
              <a:pPr/>
              <a:t>4</a:t>
            </a:fld>
            <a:endParaRPr lang="da-DK" dirty="0" smtClean="0"/>
          </a:p>
        </p:txBody>
      </p:sp>
    </p:spTree>
    <p:extLst>
      <p:ext uri="{BB962C8B-B14F-4D97-AF65-F5344CB8AC3E}">
        <p14:creationId xmlns:p14="http://schemas.microsoft.com/office/powerpoint/2010/main" xmlns="" val="44673553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p:cNvPicPr>
            <a:picLocks noChangeAspect="1"/>
          </p:cNvPicPr>
          <p:nvPr/>
        </p:nvPicPr>
        <p:blipFill>
          <a:blip r:embed="rId2" cstate="print"/>
          <a:stretch>
            <a:fillRect/>
          </a:stretch>
        </p:blipFill>
        <p:spPr>
          <a:xfrm>
            <a:off x="7084829" y="4480781"/>
            <a:ext cx="1728192" cy="460445"/>
          </a:xfrm>
          <a:prstGeom prst="rect">
            <a:avLst/>
          </a:prstGeom>
        </p:spPr>
      </p:pic>
      <p:sp>
        <p:nvSpPr>
          <p:cNvPr id="6" name="Rectangle 2"/>
          <p:cNvSpPr/>
          <p:nvPr/>
        </p:nvSpPr>
        <p:spPr>
          <a:xfrm>
            <a:off x="1402550" y="202274"/>
            <a:ext cx="5500694" cy="584775"/>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hr-HR" sz="3200" dirty="0" smtClean="0"/>
              <a:t>Transfer ratio full range</a:t>
            </a:r>
            <a:endParaRPr lang="en-US" sz="3200" dirty="0"/>
          </a:p>
        </p:txBody>
      </p:sp>
      <p:sp>
        <p:nvSpPr>
          <p:cNvPr id="7" name="Rectangle 2"/>
          <p:cNvSpPr>
            <a:spLocks noChangeArrowheads="1"/>
          </p:cNvSpPr>
          <p:nvPr/>
        </p:nvSpPr>
        <p:spPr bwMode="auto">
          <a:xfrm>
            <a:off x="-240492" y="-8346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hr-HR"/>
          </a:p>
        </p:txBody>
      </p:sp>
      <p:pic>
        <p:nvPicPr>
          <p:cNvPr id="8"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31442" y="1416720"/>
            <a:ext cx="923588" cy="862016"/>
          </a:xfrm>
          <a:prstGeom prst="rect">
            <a:avLst/>
          </a:prstGeom>
          <a:noFill/>
        </p:spPr>
      </p:pic>
      <p:sp>
        <p:nvSpPr>
          <p:cNvPr id="9" name="Rectangle 5"/>
          <p:cNvSpPr/>
          <p:nvPr/>
        </p:nvSpPr>
        <p:spPr>
          <a:xfrm>
            <a:off x="473856" y="1559596"/>
            <a:ext cx="2071702" cy="523220"/>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hr-HR" sz="2800" dirty="0" smtClean="0"/>
              <a:t>Definition:</a:t>
            </a:r>
            <a:endParaRPr lang="en-US" sz="2800" dirty="0"/>
          </a:p>
        </p:txBody>
      </p:sp>
      <p:sp>
        <p:nvSpPr>
          <p:cNvPr id="10" name="Rectangle 6"/>
          <p:cNvSpPr/>
          <p:nvPr/>
        </p:nvSpPr>
        <p:spPr>
          <a:xfrm>
            <a:off x="330980" y="3059794"/>
            <a:ext cx="2071702" cy="523220"/>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hr-HR" sz="2800" dirty="0" smtClean="0"/>
              <a:t>Turns ratio:</a:t>
            </a:r>
            <a:endParaRPr lang="en-US" sz="2800" dirty="0"/>
          </a:p>
        </p:txBody>
      </p:sp>
      <p:sp>
        <p:nvSpPr>
          <p:cNvPr id="11" name="Rectangle 4"/>
          <p:cNvSpPr>
            <a:spLocks noChangeArrowheads="1"/>
          </p:cNvSpPr>
          <p:nvPr/>
        </p:nvSpPr>
        <p:spPr bwMode="auto">
          <a:xfrm>
            <a:off x="-240492" y="-8346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hr-HR"/>
          </a:p>
        </p:txBody>
      </p:sp>
      <p:pic>
        <p:nvPicPr>
          <p:cNvPr id="12"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45690" y="2988356"/>
            <a:ext cx="1983248" cy="757240"/>
          </a:xfrm>
          <a:prstGeom prst="rect">
            <a:avLst/>
          </a:prstGeom>
          <a:noFill/>
        </p:spPr>
      </p:pic>
      <p:sp>
        <p:nvSpPr>
          <p:cNvPr id="13" name="Footer Placeholder 3"/>
          <p:cNvSpPr>
            <a:spLocks noGrp="1"/>
          </p:cNvSpPr>
          <p:nvPr>
            <p:ph type="ftr" sz="quarter" idx="10"/>
          </p:nvPr>
        </p:nvSpPr>
        <p:spPr>
          <a:xfrm>
            <a:off x="3429000" y="4806950"/>
            <a:ext cx="1676400" cy="336550"/>
          </a:xfrm>
        </p:spPr>
        <p:txBody>
          <a:bodyPr/>
          <a:lstStyle/>
          <a:p>
            <a:r>
              <a:rPr lang="da-DK" dirty="0" smtClean="0"/>
              <a:t>PAGE </a:t>
            </a:r>
            <a:r>
              <a:rPr lang="da-DK" dirty="0"/>
              <a:t>5</a:t>
            </a:r>
            <a:endParaRPr lang="da-DK" dirty="0" smtClean="0"/>
          </a:p>
        </p:txBody>
      </p:sp>
    </p:spTree>
    <p:extLst>
      <p:ext uri="{BB962C8B-B14F-4D97-AF65-F5344CB8AC3E}">
        <p14:creationId xmlns:p14="http://schemas.microsoft.com/office/powerpoint/2010/main" xmlns="" val="185964054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p:nvPr/>
        </p:nvSpPr>
        <p:spPr>
          <a:xfrm>
            <a:off x="1505826" y="193667"/>
            <a:ext cx="5500694" cy="584775"/>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hr-HR" sz="3200" dirty="0" smtClean="0"/>
              <a:t>Transfer ratio full range</a:t>
            </a:r>
            <a:endParaRPr lang="en-US" sz="3200" dirty="0"/>
          </a:p>
        </p:txBody>
      </p:sp>
      <p:sp>
        <p:nvSpPr>
          <p:cNvPr id="7" name="Rectangle 2"/>
          <p:cNvSpPr>
            <a:spLocks noChangeArrowheads="1"/>
          </p:cNvSpPr>
          <p:nvPr/>
        </p:nvSpPr>
        <p:spPr bwMode="auto">
          <a:xfrm>
            <a:off x="-137216" y="-9206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hr-HR"/>
          </a:p>
        </p:txBody>
      </p:sp>
      <p:pic>
        <p:nvPicPr>
          <p:cNvPr id="8"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077594" y="1193799"/>
            <a:ext cx="3143272" cy="747671"/>
          </a:xfrm>
          <a:prstGeom prst="rect">
            <a:avLst/>
          </a:prstGeom>
          <a:noFill/>
        </p:spPr>
      </p:pic>
      <p:sp>
        <p:nvSpPr>
          <p:cNvPr id="9" name="Rectangle 5"/>
          <p:cNvSpPr/>
          <p:nvPr/>
        </p:nvSpPr>
        <p:spPr>
          <a:xfrm>
            <a:off x="291380" y="1265237"/>
            <a:ext cx="2071702" cy="523220"/>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hr-HR" sz="2800" dirty="0" smtClean="0"/>
              <a:t>Theoretical:</a:t>
            </a:r>
            <a:endParaRPr lang="en-US" sz="2800" dirty="0"/>
          </a:p>
        </p:txBody>
      </p:sp>
      <p:pic>
        <p:nvPicPr>
          <p:cNvPr id="10" name="table"/>
          <p:cNvPicPr>
            <a:picLocks noChangeAspect="1"/>
          </p:cNvPicPr>
          <p:nvPr/>
        </p:nvPicPr>
        <p:blipFill>
          <a:blip r:embed="rId3"/>
          <a:stretch>
            <a:fillRect/>
          </a:stretch>
        </p:blipFill>
        <p:spPr>
          <a:xfrm>
            <a:off x="2648834" y="2408245"/>
            <a:ext cx="6112194" cy="1821945"/>
          </a:xfrm>
          <a:prstGeom prst="rect">
            <a:avLst/>
          </a:prstGeom>
        </p:spPr>
      </p:pic>
      <p:sp>
        <p:nvSpPr>
          <p:cNvPr id="11" name="Rectangle 7"/>
          <p:cNvSpPr/>
          <p:nvPr/>
        </p:nvSpPr>
        <p:spPr>
          <a:xfrm>
            <a:off x="362818" y="2836873"/>
            <a:ext cx="2000264" cy="523220"/>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hr-HR" sz="2800" dirty="0" smtClean="0"/>
              <a:t>Measured:</a:t>
            </a:r>
            <a:endParaRPr lang="en-US" sz="2800" dirty="0"/>
          </a:p>
        </p:txBody>
      </p:sp>
      <p:sp>
        <p:nvSpPr>
          <p:cNvPr id="12" name="Footer Placeholder 3"/>
          <p:cNvSpPr>
            <a:spLocks noGrp="1"/>
          </p:cNvSpPr>
          <p:nvPr>
            <p:ph type="ftr" sz="quarter" idx="10"/>
          </p:nvPr>
        </p:nvSpPr>
        <p:spPr>
          <a:xfrm>
            <a:off x="3429000" y="4806950"/>
            <a:ext cx="1676400" cy="336550"/>
          </a:xfrm>
        </p:spPr>
        <p:txBody>
          <a:bodyPr/>
          <a:lstStyle/>
          <a:p>
            <a:r>
              <a:rPr lang="da-DK" dirty="0" smtClean="0"/>
              <a:t>PAGE </a:t>
            </a:r>
            <a:r>
              <a:rPr lang="da-DK" dirty="0"/>
              <a:t>6</a:t>
            </a:r>
            <a:endParaRPr lang="da-DK" dirty="0" smtClean="0"/>
          </a:p>
        </p:txBody>
      </p:sp>
      <p:pic>
        <p:nvPicPr>
          <p:cNvPr id="14" name="Picture 26"/>
          <p:cNvPicPr>
            <a:picLocks noChangeAspect="1"/>
          </p:cNvPicPr>
          <p:nvPr/>
        </p:nvPicPr>
        <p:blipFill>
          <a:blip r:embed="rId4" cstate="print"/>
          <a:stretch>
            <a:fillRect/>
          </a:stretch>
        </p:blipFill>
        <p:spPr>
          <a:xfrm>
            <a:off x="7084829" y="4480781"/>
            <a:ext cx="1728192" cy="460445"/>
          </a:xfrm>
          <a:prstGeom prst="rect">
            <a:avLst/>
          </a:prstGeom>
        </p:spPr>
      </p:pic>
    </p:spTree>
    <p:extLst>
      <p:ext uri="{BB962C8B-B14F-4D97-AF65-F5344CB8AC3E}">
        <p14:creationId xmlns:p14="http://schemas.microsoft.com/office/powerpoint/2010/main" xmlns="" val="25838089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p:nvPr/>
        </p:nvSpPr>
        <p:spPr>
          <a:xfrm>
            <a:off x="973922" y="202274"/>
            <a:ext cx="5500694" cy="584775"/>
          </a:xfrm>
          <a:prstGeom prst="rect">
            <a:avLst/>
          </a:prstGeom>
        </p:spPr>
        <p:txBody>
          <a:bodyPr wrap="square">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hr-HR" sz="3200" dirty="0" smtClean="0"/>
              <a:t>Transfer ratio full range</a:t>
            </a:r>
            <a:endParaRPr lang="en-US" sz="3200" dirty="0"/>
          </a:p>
        </p:txBody>
      </p:sp>
      <p:sp>
        <p:nvSpPr>
          <p:cNvPr id="7" name="Rectangle 2"/>
          <p:cNvSpPr>
            <a:spLocks noChangeArrowheads="1"/>
          </p:cNvSpPr>
          <p:nvPr/>
        </p:nvSpPr>
        <p:spPr bwMode="auto">
          <a:xfrm>
            <a:off x="-669120" y="-8346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hr-HR"/>
          </a:p>
        </p:txBody>
      </p:sp>
      <p:sp>
        <p:nvSpPr>
          <p:cNvPr id="8" name="Rectangle 4"/>
          <p:cNvSpPr>
            <a:spLocks noChangeArrowheads="1"/>
          </p:cNvSpPr>
          <p:nvPr/>
        </p:nvSpPr>
        <p:spPr bwMode="auto">
          <a:xfrm>
            <a:off x="-669120" y="-8346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hr-HR"/>
          </a:p>
        </p:txBody>
      </p:sp>
      <p:pic>
        <p:nvPicPr>
          <p:cNvPr id="9" name="Chart 1"/>
          <p:cNvPicPr>
            <a:picLocks noChangeArrowheads="1"/>
          </p:cNvPicPr>
          <p:nvPr/>
        </p:nvPicPr>
        <p:blipFill>
          <a:blip r:embed="rId2"/>
          <a:srcRect/>
          <a:stretch>
            <a:fillRect/>
          </a:stretch>
        </p:blipFill>
        <p:spPr bwMode="auto">
          <a:xfrm>
            <a:off x="759608" y="845216"/>
            <a:ext cx="6143668" cy="3571900"/>
          </a:xfrm>
          <a:prstGeom prst="rect">
            <a:avLst/>
          </a:prstGeom>
          <a:noFill/>
        </p:spPr>
      </p:pic>
      <p:sp>
        <p:nvSpPr>
          <p:cNvPr id="10" name="Footer Placeholder 3"/>
          <p:cNvSpPr>
            <a:spLocks noGrp="1"/>
          </p:cNvSpPr>
          <p:nvPr>
            <p:ph type="ftr" sz="quarter" idx="10"/>
          </p:nvPr>
        </p:nvSpPr>
        <p:spPr>
          <a:xfrm>
            <a:off x="3429000" y="4806950"/>
            <a:ext cx="1676400" cy="336550"/>
          </a:xfrm>
        </p:spPr>
        <p:txBody>
          <a:bodyPr/>
          <a:lstStyle/>
          <a:p>
            <a:r>
              <a:rPr lang="da-DK" dirty="0" smtClean="0"/>
              <a:t>PAGE </a:t>
            </a:r>
            <a:r>
              <a:rPr lang="da-DK" dirty="0"/>
              <a:t>7</a:t>
            </a:r>
            <a:endParaRPr lang="da-DK" dirty="0" smtClean="0"/>
          </a:p>
        </p:txBody>
      </p:sp>
      <p:pic>
        <p:nvPicPr>
          <p:cNvPr id="11" name="Picture 26"/>
          <p:cNvPicPr>
            <a:picLocks noChangeAspect="1"/>
          </p:cNvPicPr>
          <p:nvPr/>
        </p:nvPicPr>
        <p:blipFill>
          <a:blip r:embed="rId3" cstate="print"/>
          <a:stretch>
            <a:fillRect/>
          </a:stretch>
        </p:blipFill>
        <p:spPr>
          <a:xfrm>
            <a:off x="7084829" y="4480781"/>
            <a:ext cx="1728192" cy="460445"/>
          </a:xfrm>
          <a:prstGeom prst="rect">
            <a:avLst/>
          </a:prstGeom>
        </p:spPr>
      </p:pic>
    </p:spTree>
    <p:extLst>
      <p:ext uri="{BB962C8B-B14F-4D97-AF65-F5344CB8AC3E}">
        <p14:creationId xmlns:p14="http://schemas.microsoft.com/office/powerpoint/2010/main" xmlns="" val="365630278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9999" y="303480"/>
            <a:ext cx="8102516" cy="956517"/>
          </a:xfrm>
          <a:prstGeom prst="rect">
            <a:avLst/>
          </a:prstGeom>
          <a:noFill/>
          <a:ln cap="flat">
            <a:noFill/>
          </a:ln>
        </p:spPr>
        <p:txBody>
          <a:bodyPr vert="horz" wrap="square" lIns="90004" tIns="44997" rIns="90004" bIns="44997" anchor="t" anchorCtr="1" compatLnSpc="0">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200" b="0" i="0" u="none" strike="noStrike" kern="1200" cap="none" spc="0" baseline="0">
                <a:solidFill>
                  <a:srgbClr val="211A52"/>
                </a:solidFill>
                <a:uFillTx/>
                <a:latin typeface="Arial" pitchFamily="18"/>
                <a:ea typeface="SimSun" pitchFamily="2"/>
                <a:cs typeface="Tahoma" pitchFamily="2"/>
              </a:rPr>
              <a:t>Lightning overvoltage</a:t>
            </a:r>
          </a:p>
        </p:txBody>
      </p:sp>
      <p:sp>
        <p:nvSpPr>
          <p:cNvPr id="7" name="TextBox 6"/>
          <p:cNvSpPr txBox="1"/>
          <p:nvPr/>
        </p:nvSpPr>
        <p:spPr>
          <a:xfrm>
            <a:off x="228600" y="867244"/>
            <a:ext cx="5600517" cy="3665518"/>
          </a:xfrm>
          <a:prstGeom prst="rect">
            <a:avLst/>
          </a:prstGeom>
          <a:noFill/>
          <a:ln cap="flat">
            <a:noFill/>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b="0" i="1" u="none" strike="noStrike" kern="1200" cap="none" spc="0" baseline="0" dirty="0">
                <a:solidFill>
                  <a:srgbClr val="211A52"/>
                </a:solidFill>
                <a:uFillTx/>
                <a:latin typeface="Arial" pitchFamily="34"/>
                <a:ea typeface="SimSun" pitchFamily="2"/>
                <a:cs typeface="Tahoma" pitchFamily="2"/>
              </a:rPr>
              <a:t>“Disturbances of electric power transmission </a:t>
            </a:r>
            <a:br>
              <a:rPr lang="en-GB" b="0" i="1" u="none" strike="noStrike" kern="1200" cap="none" spc="0" baseline="0" dirty="0">
                <a:solidFill>
                  <a:srgbClr val="211A52"/>
                </a:solidFill>
                <a:uFillTx/>
                <a:latin typeface="Arial" pitchFamily="34"/>
                <a:ea typeface="SimSun" pitchFamily="2"/>
                <a:cs typeface="Tahoma" pitchFamily="2"/>
              </a:rPr>
            </a:br>
            <a:r>
              <a:rPr lang="en-GB" b="0" i="1" u="none" strike="noStrike" kern="1200" cap="none" spc="0" baseline="0" dirty="0">
                <a:solidFill>
                  <a:srgbClr val="211A52"/>
                </a:solidFill>
                <a:uFillTx/>
                <a:latin typeface="Arial" pitchFamily="34"/>
                <a:ea typeface="SimSun" pitchFamily="2"/>
                <a:cs typeface="Tahoma" pitchFamily="2"/>
              </a:rPr>
              <a:t>and distribution systems are frequently </a:t>
            </a:r>
            <a:br>
              <a:rPr lang="en-GB" b="0" i="1" u="none" strike="noStrike" kern="1200" cap="none" spc="0" baseline="0" dirty="0">
                <a:solidFill>
                  <a:srgbClr val="211A52"/>
                </a:solidFill>
                <a:uFillTx/>
                <a:latin typeface="Arial" pitchFamily="34"/>
                <a:ea typeface="SimSun" pitchFamily="2"/>
                <a:cs typeface="Tahoma" pitchFamily="2"/>
              </a:rPr>
            </a:br>
            <a:r>
              <a:rPr lang="en-GB" b="0" i="1" u="none" strike="noStrike" kern="1200" cap="none" spc="0" baseline="0" dirty="0">
                <a:solidFill>
                  <a:srgbClr val="211A52"/>
                </a:solidFill>
                <a:uFillTx/>
                <a:latin typeface="Arial" pitchFamily="34"/>
                <a:ea typeface="SimSun" pitchFamily="2"/>
                <a:cs typeface="Tahoma" pitchFamily="2"/>
              </a:rPr>
              <a:t>caused by transient voltages whose </a:t>
            </a:r>
            <a:br>
              <a:rPr lang="en-GB" b="0" i="1" u="none" strike="noStrike" kern="1200" cap="none" spc="0" baseline="0" dirty="0">
                <a:solidFill>
                  <a:srgbClr val="211A52"/>
                </a:solidFill>
                <a:uFillTx/>
                <a:latin typeface="Arial" pitchFamily="34"/>
                <a:ea typeface="SimSun" pitchFamily="2"/>
                <a:cs typeface="Tahoma" pitchFamily="2"/>
              </a:rPr>
            </a:br>
            <a:r>
              <a:rPr lang="en-GB" b="0" i="1" u="none" strike="noStrike" kern="1200" cap="none" spc="0" baseline="0" dirty="0">
                <a:solidFill>
                  <a:srgbClr val="211A52"/>
                </a:solidFill>
                <a:uFillTx/>
                <a:latin typeface="Arial" pitchFamily="34"/>
                <a:ea typeface="SimSun" pitchFamily="2"/>
                <a:cs typeface="Tahoma" pitchFamily="2"/>
              </a:rPr>
              <a:t>amplitudes may greatly exceed the peak </a:t>
            </a:r>
            <a:br>
              <a:rPr lang="en-GB" b="0" i="1" u="none" strike="noStrike" kern="1200" cap="none" spc="0" baseline="0" dirty="0">
                <a:solidFill>
                  <a:srgbClr val="211A52"/>
                </a:solidFill>
                <a:uFillTx/>
                <a:latin typeface="Arial" pitchFamily="34"/>
                <a:ea typeface="SimSun" pitchFamily="2"/>
                <a:cs typeface="Tahoma" pitchFamily="2"/>
              </a:rPr>
            </a:br>
            <a:r>
              <a:rPr lang="en-GB" b="0" i="1" u="none" strike="noStrike" kern="1200" cap="none" spc="0" baseline="0" dirty="0">
                <a:solidFill>
                  <a:srgbClr val="211A52"/>
                </a:solidFill>
                <a:uFillTx/>
                <a:latin typeface="Arial" pitchFamily="34"/>
                <a:ea typeface="SimSun" pitchFamily="2"/>
                <a:cs typeface="Tahoma" pitchFamily="2"/>
              </a:rPr>
              <a:t>values of the normal </a:t>
            </a:r>
            <a:r>
              <a:rPr lang="en-GB" b="0" i="1" u="none" strike="noStrike" kern="1200" cap="none" spc="0" baseline="0" dirty="0" err="1">
                <a:solidFill>
                  <a:srgbClr val="211A52"/>
                </a:solidFill>
                <a:uFillTx/>
                <a:latin typeface="Arial" pitchFamily="34"/>
                <a:ea typeface="SimSun" pitchFamily="2"/>
                <a:cs typeface="Tahoma" pitchFamily="2"/>
              </a:rPr>
              <a:t>a</a:t>
            </a:r>
            <a:r>
              <a:rPr lang="en-GB" b="0" i="1" u="none" strike="noStrike" kern="1200" cap="none" spc="0" baseline="0" dirty="0" err="1">
                <a:solidFill>
                  <a:srgbClr val="211A52"/>
                </a:solidFill>
                <a:uFillTx/>
                <a:latin typeface="Arial" pitchFamily="34"/>
                <a:ea typeface="SimSun" pitchFamily="2"/>
                <a:cs typeface="Verdana" pitchFamily="34"/>
              </a:rPr>
              <a:t>.c</a:t>
            </a:r>
            <a:r>
              <a:rPr lang="en-GB" b="0" i="1" u="none" strike="noStrike" kern="1200" cap="none" spc="0" baseline="0" dirty="0">
                <a:solidFill>
                  <a:srgbClr val="211A52"/>
                </a:solidFill>
                <a:uFillTx/>
                <a:latin typeface="Arial" pitchFamily="34"/>
                <a:ea typeface="SimSun" pitchFamily="2"/>
                <a:cs typeface="Verdana" pitchFamily="34"/>
              </a:rPr>
              <a:t>. operating voltage”.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GB" b="0" i="0" u="none" strike="noStrike" kern="1200" cap="none" spc="0" baseline="0" dirty="0">
              <a:solidFill>
                <a:srgbClr val="211A52"/>
              </a:solidFill>
              <a:uFillTx/>
              <a:latin typeface="Arial" pitchFamily="34"/>
              <a:ea typeface="SimSun" pitchFamily="2"/>
              <a:cs typeface="Verdana"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GB" b="0" i="0" u="none" strike="noStrike" kern="1200" cap="none" spc="0" baseline="0" dirty="0">
                <a:solidFill>
                  <a:srgbClr val="211A52"/>
                </a:solidFill>
                <a:uFillTx/>
                <a:latin typeface="Arial" pitchFamily="34"/>
                <a:ea typeface="SimSun" pitchFamily="2"/>
                <a:cs typeface="Tahoma" pitchFamily="2"/>
              </a:rPr>
              <a:t>Lightning </a:t>
            </a:r>
            <a:r>
              <a:rPr lang="en-GB" b="0" i="0" u="none" strike="noStrike" kern="1200" cap="none" spc="0" baseline="0" dirty="0" err="1">
                <a:solidFill>
                  <a:srgbClr val="211A52"/>
                </a:solidFill>
                <a:uFillTx/>
                <a:latin typeface="Arial" pitchFamily="34"/>
                <a:ea typeface="SimSun" pitchFamily="2"/>
                <a:cs typeface="Tahoma" pitchFamily="2"/>
              </a:rPr>
              <a:t>overvoltages</a:t>
            </a:r>
            <a:r>
              <a:rPr lang="en-GB" b="0" i="0" u="none" strike="noStrike" kern="1200" cap="none" spc="0" baseline="0" dirty="0">
                <a:solidFill>
                  <a:srgbClr val="211A52"/>
                </a:solidFill>
                <a:uFillTx/>
                <a:latin typeface="Arial" pitchFamily="34"/>
                <a:ea typeface="SimSun" pitchFamily="2"/>
                <a:cs typeface="Tahoma" pitchFamily="2"/>
              </a:rPr>
              <a:t>: originated by </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 lightning strokes hitting the phase wires</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 of overhead lines; </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Amplitudes very high compared to the rated </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 voltage; </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More than100 kA into the transmission line;</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Too high voltage levels are immediately </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 chopped by the breakdown of the insulation;</a:t>
            </a:r>
            <a:br>
              <a:rPr lang="en-GB" b="0" i="0" u="none" strike="noStrike" kern="1200" cap="none" spc="0" baseline="0" dirty="0">
                <a:solidFill>
                  <a:srgbClr val="211A52"/>
                </a:solidFill>
                <a:uFillTx/>
                <a:latin typeface="Arial" pitchFamily="34"/>
                <a:ea typeface="SimSun" pitchFamily="2"/>
                <a:cs typeface="Tahoma" pitchFamily="2"/>
              </a:rPr>
            </a:br>
            <a:r>
              <a:rPr lang="en-GB" b="0" i="0" u="none" strike="noStrike" kern="1200" cap="none" spc="0" baseline="0" dirty="0">
                <a:solidFill>
                  <a:srgbClr val="211A52"/>
                </a:solidFill>
                <a:uFillTx/>
                <a:latin typeface="Arial" pitchFamily="34"/>
                <a:ea typeface="SimSun" pitchFamily="2"/>
                <a:cs typeface="Tahoma" pitchFamily="2"/>
              </a:rPr>
              <a:t>Stress to the power </a:t>
            </a:r>
            <a:r>
              <a:rPr lang="en-GB" b="0" i="0" u="none" strike="noStrike" kern="1200" cap="none" spc="0" baseline="0" dirty="0" err="1">
                <a:solidFill>
                  <a:srgbClr val="211A52"/>
                </a:solidFill>
                <a:uFillTx/>
                <a:latin typeface="Arial" pitchFamily="34"/>
                <a:ea typeface="SimSun" pitchFamily="2"/>
                <a:cs typeface="Tahoma" pitchFamily="2"/>
              </a:rPr>
              <a:t>equipments</a:t>
            </a:r>
            <a:r>
              <a:rPr lang="en-GB" b="0" i="0" u="none" strike="noStrike" kern="1200" cap="none" spc="0" baseline="0" dirty="0">
                <a:solidFill>
                  <a:srgbClr val="211A52"/>
                </a:solidFill>
                <a:uFillTx/>
                <a:latin typeface="Arial" pitchFamily="34"/>
                <a:ea typeface="SimSun" pitchFamily="2"/>
                <a:cs typeface="Tahoma" pitchFamily="2"/>
              </a:rPr>
              <a:t>.</a:t>
            </a:r>
          </a:p>
        </p:txBody>
      </p:sp>
      <p:pic>
        <p:nvPicPr>
          <p:cNvPr id="8" name="Рисунок 7"/>
          <p:cNvPicPr>
            <a:picLocks noChangeAspect="1"/>
          </p:cNvPicPr>
          <p:nvPr/>
        </p:nvPicPr>
        <p:blipFill>
          <a:blip r:embed="rId2">
            <a:clrChange>
              <a:clrFrom>
                <a:srgbClr val="FFFFFF"/>
              </a:clrFrom>
              <a:clrTo>
                <a:srgbClr val="FFFFFF">
                  <a:alpha val="0"/>
                </a:srgbClr>
              </a:clrTo>
            </a:clrChange>
            <a:lum bright="-50000"/>
            <a:alphaModFix/>
          </a:blip>
          <a:srcRect/>
          <a:stretch>
            <a:fillRect/>
          </a:stretch>
        </p:blipFill>
        <p:spPr>
          <a:xfrm>
            <a:off x="5219998" y="899998"/>
            <a:ext cx="3240002" cy="1619996"/>
          </a:xfrm>
          <a:prstGeom prst="rect">
            <a:avLst/>
          </a:prstGeom>
          <a:noFill/>
          <a:ln cap="flat">
            <a:noFill/>
          </a:ln>
        </p:spPr>
      </p:pic>
      <p:pic>
        <p:nvPicPr>
          <p:cNvPr id="9" name="Рисунок 8"/>
          <p:cNvPicPr>
            <a:picLocks noChangeAspect="1"/>
          </p:cNvPicPr>
          <p:nvPr/>
        </p:nvPicPr>
        <p:blipFill>
          <a:blip r:embed="rId3">
            <a:clrChange>
              <a:clrFrom>
                <a:srgbClr val="FFFFFF"/>
              </a:clrFrom>
              <a:clrTo>
                <a:srgbClr val="FFFFFF">
                  <a:alpha val="0"/>
                </a:srgbClr>
              </a:clrTo>
            </a:clrChange>
            <a:lum bright="-50000"/>
            <a:alphaModFix/>
          </a:blip>
          <a:srcRect/>
          <a:stretch>
            <a:fillRect/>
          </a:stretch>
        </p:blipFill>
        <p:spPr>
          <a:xfrm>
            <a:off x="4526636" y="2700003"/>
            <a:ext cx="2133359" cy="1666439"/>
          </a:xfrm>
          <a:prstGeom prst="rect">
            <a:avLst/>
          </a:prstGeom>
          <a:noFill/>
          <a:ln cap="flat">
            <a:noFill/>
          </a:ln>
        </p:spPr>
      </p:pic>
      <p:pic>
        <p:nvPicPr>
          <p:cNvPr id="10" name="Рисунок 9"/>
          <p:cNvPicPr>
            <a:picLocks noChangeAspect="1"/>
          </p:cNvPicPr>
          <p:nvPr/>
        </p:nvPicPr>
        <p:blipFill>
          <a:blip r:embed="rId4">
            <a:clrChange>
              <a:clrFrom>
                <a:srgbClr val="FFFFFF"/>
              </a:clrFrom>
              <a:clrTo>
                <a:srgbClr val="FFFFFF">
                  <a:alpha val="0"/>
                </a:srgbClr>
              </a:clrTo>
            </a:clrChange>
            <a:lum bright="-50000"/>
            <a:alphaModFix/>
          </a:blip>
          <a:srcRect/>
          <a:stretch>
            <a:fillRect/>
          </a:stretch>
        </p:blipFill>
        <p:spPr>
          <a:xfrm>
            <a:off x="6659995" y="2662915"/>
            <a:ext cx="2314437" cy="1657075"/>
          </a:xfrm>
          <a:prstGeom prst="rect">
            <a:avLst/>
          </a:prstGeom>
          <a:noFill/>
          <a:ln cap="flat">
            <a:noFill/>
          </a:ln>
        </p:spPr>
      </p:pic>
      <p:pic>
        <p:nvPicPr>
          <p:cNvPr id="11" name="Picture 26"/>
          <p:cNvPicPr>
            <a:picLocks noChangeAspect="1"/>
          </p:cNvPicPr>
          <p:nvPr/>
        </p:nvPicPr>
        <p:blipFill>
          <a:blip r:embed="rId5" cstate="print"/>
          <a:stretch>
            <a:fillRect/>
          </a:stretch>
        </p:blipFill>
        <p:spPr>
          <a:xfrm>
            <a:off x="7084829" y="4480781"/>
            <a:ext cx="1728192" cy="460445"/>
          </a:xfrm>
          <a:prstGeom prst="rect">
            <a:avLst/>
          </a:prstGeom>
        </p:spPr>
      </p:pic>
      <p:sp>
        <p:nvSpPr>
          <p:cNvPr id="12" name="Footer Placeholder 3"/>
          <p:cNvSpPr>
            <a:spLocks noGrp="1"/>
          </p:cNvSpPr>
          <p:nvPr>
            <p:ph type="ftr" sz="quarter" idx="10"/>
          </p:nvPr>
        </p:nvSpPr>
        <p:spPr>
          <a:xfrm>
            <a:off x="3429000" y="4806950"/>
            <a:ext cx="1676400" cy="336550"/>
          </a:xfrm>
        </p:spPr>
        <p:txBody>
          <a:bodyPr/>
          <a:lstStyle/>
          <a:p>
            <a:r>
              <a:rPr lang="da-DK" dirty="0" smtClean="0"/>
              <a:t>PAGE 8</a:t>
            </a:r>
          </a:p>
        </p:txBody>
      </p:sp>
    </p:spTree>
    <p:extLst>
      <p:ext uri="{BB962C8B-B14F-4D97-AF65-F5344CB8AC3E}">
        <p14:creationId xmlns:p14="http://schemas.microsoft.com/office/powerpoint/2010/main" xmlns="" val="189888733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
          <p:cNvPicPr>
            <a:picLocks noChangeAspect="1"/>
          </p:cNvPicPr>
          <p:nvPr/>
        </p:nvPicPr>
        <p:blipFill>
          <a:blip r:embed="rId2" cstate="print"/>
          <a:stretch>
            <a:fillRect/>
          </a:stretch>
        </p:blipFill>
        <p:spPr>
          <a:xfrm>
            <a:off x="7084829" y="4480781"/>
            <a:ext cx="1728192" cy="460445"/>
          </a:xfrm>
          <a:prstGeom prst="rect">
            <a:avLst/>
          </a:prstGeom>
        </p:spPr>
      </p:pic>
      <p:sp>
        <p:nvSpPr>
          <p:cNvPr id="7" name="TextBox 6"/>
          <p:cNvSpPr txBox="1"/>
          <p:nvPr/>
        </p:nvSpPr>
        <p:spPr>
          <a:xfrm>
            <a:off x="359999" y="303480"/>
            <a:ext cx="8102516" cy="956517"/>
          </a:xfrm>
          <a:prstGeom prst="rect">
            <a:avLst/>
          </a:prstGeom>
          <a:noFill/>
          <a:ln cap="flat">
            <a:noFill/>
          </a:ln>
        </p:spPr>
        <p:txBody>
          <a:bodyPr vert="horz" wrap="square" lIns="90004" tIns="44997" rIns="90004" bIns="44997" anchor="t" anchorCtr="1" compatLnSpc="0">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200" b="0" i="0" u="none" strike="noStrike" kern="1200" cap="none" spc="0" baseline="0" dirty="0">
                <a:solidFill>
                  <a:srgbClr val="211A52"/>
                </a:solidFill>
                <a:uFillTx/>
                <a:latin typeface="Arial" pitchFamily="18"/>
                <a:ea typeface="SimSun" pitchFamily="2"/>
                <a:cs typeface="Tahoma" pitchFamily="2"/>
              </a:rPr>
              <a:t>Impulse generator and test setup</a:t>
            </a:r>
          </a:p>
        </p:txBody>
      </p:sp>
      <p:pic>
        <p:nvPicPr>
          <p:cNvPr id="8" name="Рисунок 7"/>
          <p:cNvPicPr>
            <a:picLocks noChangeAspect="1"/>
          </p:cNvPicPr>
          <p:nvPr/>
        </p:nvPicPr>
        <p:blipFill>
          <a:blip r:embed="rId3">
            <a:clrChange>
              <a:clrFrom>
                <a:srgbClr val="FFFFFF"/>
              </a:clrFrom>
              <a:clrTo>
                <a:srgbClr val="FFFFFF">
                  <a:alpha val="0"/>
                </a:srgbClr>
              </a:clrTo>
            </a:clrChange>
            <a:lum bright="-50000"/>
            <a:alphaModFix/>
          </a:blip>
          <a:srcRect/>
          <a:stretch>
            <a:fillRect/>
          </a:stretch>
        </p:blipFill>
        <p:spPr>
          <a:xfrm>
            <a:off x="2708279" y="899998"/>
            <a:ext cx="3771717" cy="1885675"/>
          </a:xfrm>
          <a:prstGeom prst="rect">
            <a:avLst/>
          </a:prstGeom>
          <a:noFill/>
          <a:ln cap="flat">
            <a:noFill/>
          </a:ln>
        </p:spPr>
      </p:pic>
      <p:sp>
        <p:nvSpPr>
          <p:cNvPr id="9" name="Footer Placeholder 3"/>
          <p:cNvSpPr>
            <a:spLocks noGrp="1"/>
          </p:cNvSpPr>
          <p:nvPr>
            <p:ph type="ftr" sz="quarter" idx="10"/>
          </p:nvPr>
        </p:nvSpPr>
        <p:spPr>
          <a:xfrm>
            <a:off x="3429000" y="4806950"/>
            <a:ext cx="1676400" cy="336550"/>
          </a:xfrm>
        </p:spPr>
        <p:txBody>
          <a:bodyPr/>
          <a:lstStyle/>
          <a:p>
            <a:r>
              <a:rPr lang="da-DK" dirty="0" smtClean="0"/>
              <a:t>PAGE 9</a:t>
            </a:r>
          </a:p>
        </p:txBody>
      </p:sp>
    </p:spTree>
    <p:extLst>
      <p:ext uri="{BB962C8B-B14F-4D97-AF65-F5344CB8AC3E}">
        <p14:creationId xmlns:p14="http://schemas.microsoft.com/office/powerpoint/2010/main" xmlns="" val="235322882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Kontortema">
  <a:themeElements>
    <a:clrScheme name="AAU">
      <a:dk1>
        <a:srgbClr val="211A52"/>
      </a:dk1>
      <a:lt1>
        <a:sysClr val="window" lastClr="FFFFFF"/>
      </a:lt1>
      <a:dk2>
        <a:srgbClr val="54616E"/>
      </a:dk2>
      <a:lt2>
        <a:srgbClr val="F2F2F2"/>
      </a:lt2>
      <a:accent1>
        <a:srgbClr val="594FBF"/>
      </a:accent1>
      <a:accent2>
        <a:srgbClr val="548DD4"/>
      </a:accent2>
      <a:accent3>
        <a:srgbClr val="17365D"/>
      </a:accent3>
      <a:accent4>
        <a:srgbClr val="8064A2"/>
      </a:accent4>
      <a:accent5>
        <a:srgbClr val="4BACC6"/>
      </a:accent5>
      <a:accent6>
        <a:srgbClr val="C6D9F0"/>
      </a:accent6>
      <a:hlink>
        <a:srgbClr val="0000FF"/>
      </a:hlink>
      <a:folHlink>
        <a:srgbClr val="800080"/>
      </a:folHlink>
    </a:clrScheme>
    <a:fontScheme name="AAU">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211A52"/>
        </a:solidFill>
      </a:spPr>
      <a:bodyPr vert="horz" lIns="108000" tIns="180000" rIns="72000" bIns="180000" rtlCol="0" anchor="ctr" anchorCtr="0">
        <a:spAutoFit/>
      </a:bodyPr>
      <a:lstStyle>
        <a:defPPr>
          <a:defRPr sz="1200" i="0" cap="all" baseline="0" dirty="0" smtClean="0"/>
        </a:defPPr>
      </a:lstStyle>
    </a:txDef>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990</Words>
  <Application>Microsoft Office PowerPoint</Application>
  <PresentationFormat>On-screen Show (16:9)</PresentationFormat>
  <Paragraphs>301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Kontortema</vt:lpstr>
      <vt:lpstr>Inductive voltage transformer</vt:lpstr>
      <vt:lpstr>Slide 2</vt:lpstr>
      <vt:lpstr>Slide 3</vt:lpstr>
      <vt:lpstr>Slide 4</vt:lpstr>
      <vt:lpstr>Slide 5</vt:lpstr>
      <vt:lpstr>Slide 6</vt:lpstr>
      <vt:lpstr>Slide 7</vt:lpstr>
      <vt:lpstr>Slide 8</vt:lpstr>
      <vt:lpstr>Slide 9</vt:lpstr>
      <vt:lpstr>Slide 10</vt:lpstr>
      <vt:lpstr>Slide 11</vt:lpstr>
      <vt:lpstr>Dielectric loss angle</vt:lpstr>
      <vt:lpstr>Dielectric loss angle</vt:lpstr>
      <vt:lpstr>Dielectric loss angle</vt:lpstr>
      <vt:lpstr>Dielectric loss angle</vt:lpstr>
      <vt:lpstr>Dielectric loss angle</vt:lpstr>
      <vt:lpstr>What is Partial Discharge ??</vt:lpstr>
      <vt:lpstr>Partial Discharge</vt:lpstr>
      <vt:lpstr>Partial Discharge</vt:lpstr>
      <vt:lpstr>PD measuring systems within the PD test circuit</vt:lpstr>
      <vt:lpstr>Partial Discharge</vt:lpstr>
      <vt:lpstr>Measurements : Tests were performed at 15,20,24,25,45kV             For Transformer at 45/24kv   For Capacitor at 20kv </vt:lpstr>
      <vt:lpstr>Conclusion</vt:lpstr>
      <vt:lpstr>Slide 24</vt:lpstr>
      <vt:lpstr>Slide 25</vt:lpstr>
      <vt:lpstr>Slide 26</vt:lpstr>
      <vt:lpstr>Slide 27</vt:lpstr>
      <vt:lpstr>Slide 28</vt:lpstr>
      <vt:lpstr>Slide 29</vt:lpstr>
    </vt:vector>
  </TitlesOfParts>
  <Company>Aalborg Universitet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Henning Jensen</dc:creator>
  <cp:lastModifiedBy>Matei</cp:lastModifiedBy>
  <cp:revision>145</cp:revision>
  <dcterms:created xsi:type="dcterms:W3CDTF">2012-12-12T11:31:20Z</dcterms:created>
  <dcterms:modified xsi:type="dcterms:W3CDTF">2013-11-27T00:44:13Z</dcterms:modified>
</cp:coreProperties>
</file>