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3" r:id="rId2"/>
    <p:sldId id="267" r:id="rId3"/>
    <p:sldId id="266" r:id="rId4"/>
    <p:sldId id="272" r:id="rId5"/>
    <p:sldId id="273" r:id="rId6"/>
    <p:sldId id="27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81" r:id="rId31"/>
  </p:sldIdLst>
  <p:sldSz cx="9144000" cy="6858000" type="screen4x3"/>
  <p:notesSz cx="9144000" cy="6858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993F"/>
    <a:srgbClr val="54616E"/>
    <a:srgbClr val="211A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566" autoAdjust="0"/>
  </p:normalViewPr>
  <p:slideViewPr>
    <p:cSldViewPr>
      <p:cViewPr>
        <p:scale>
          <a:sx n="90" d="100"/>
          <a:sy n="90" d="100"/>
        </p:scale>
        <p:origin x="48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B7CF-8633-574F-91EA-3142DFD7AB9F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3484-6201-3342-96EC-4B14AF09AEA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231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CE3B-FD09-8C4C-91F2-E7F1C59F3F20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0DD68-BF27-6E4A-B7DE-796377C9110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145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647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738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 Voltage transformer is generally intended to step down the voltage level from a high level to a safe low level for subsequent connections to measuring and control(relay) Circuits. </a:t>
            </a: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30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223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51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72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>
          <a:xfrm>
            <a:off x="2464244" y="1981200"/>
            <a:ext cx="4241356" cy="1023270"/>
          </a:xfrm>
        </p:spPr>
        <p:txBody>
          <a:bodyPr lIns="0" tIns="0" rIns="0" bIns="0"/>
          <a:lstStyle>
            <a:lvl1pPr>
              <a:defRPr sz="2400" b="1" i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23270"/>
          </a:xfrm>
        </p:spPr>
        <p:txBody>
          <a:bodyPr lIns="0" tIns="0" rIns="0" bIns="0"/>
          <a:lstStyle>
            <a:lvl1pPr algn="l">
              <a:defRPr sz="2400" b="1" i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599" cy="4503420"/>
          </a:xfr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AU_LOGO_WHITE_U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190456" cy="838200"/>
          </a:xfrm>
          <a:prstGeom prst="rect">
            <a:avLst/>
          </a:prstGeom>
        </p:spPr>
      </p:pic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54616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Picture 11" descr="energi-logoGB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1167433" cy="20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AU_LOGO_WHITE_U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190456" cy="838200"/>
          </a:xfrm>
          <a:prstGeom prst="rect">
            <a:avLst/>
          </a:prstGeom>
        </p:spPr>
      </p:pic>
      <p:sp>
        <p:nvSpPr>
          <p:cNvPr id="9" name="Holder 6"/>
          <p:cNvSpPr txBox="1">
            <a:spLocks/>
          </p:cNvSpPr>
          <p:nvPr userDrawn="1"/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180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 descr="energi-logoGB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1167433" cy="20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cap="all" spc="200" baseline="0">
                <a:latin typeface="Arial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4393756" cy="10232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4724400"/>
            <a:ext cx="8229599" cy="13792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>
        <a:defRPr sz="2400" b="1" i="0" cap="all" spc="200" baseline="0">
          <a:solidFill>
            <a:schemeClr val="tx2">
              <a:lumMod val="50000"/>
            </a:schemeClr>
          </a:solidFill>
          <a:latin typeface="Arial" pitchFamily="34" charset="0"/>
        </a:defRPr>
      </a:lvl1pPr>
    </p:titleStyle>
    <p:bodyStyle>
      <a:lvl1pPr>
        <a:defRPr sz="1600" cap="all" spc="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1357290" y="5000636"/>
            <a:ext cx="6400799" cy="357190"/>
          </a:xfrm>
        </p:spPr>
        <p:txBody>
          <a:bodyPr/>
          <a:lstStyle/>
          <a:p>
            <a:r>
              <a:rPr lang="en-US" dirty="0" smtClean="0"/>
              <a:t>Intro760</a:t>
            </a:r>
            <a:endParaRPr lang="en-US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1222" y="52863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pramod</a:t>
            </a:r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Ariya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unni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marcos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4876" y="1928802"/>
            <a:ext cx="6929486" cy="1572206"/>
          </a:xfrm>
        </p:spPr>
        <p:txBody>
          <a:bodyPr/>
          <a:lstStyle/>
          <a:p>
            <a:r>
              <a:rPr lang="es-ES" dirty="0" smtClean="0"/>
              <a:t>HIGH VOLTAGE ENGINEERING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ABB EMF 72KV INDUCTIVE VOLTAGE TRANSFORMER 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673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Impulse voltage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0" name="Picture 2" descr="C:\Ariya\Master\Aalborg\INTRO PED1\Lecture High voltage engineering and design of switch mode converters\Work Shop\50% Testing\HVD_000000_541.jpg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2971800" y="3581400"/>
            <a:ext cx="3132819" cy="1981200"/>
          </a:xfrm>
          <a:prstGeom prst="rect">
            <a:avLst/>
          </a:prstGeom>
          <a:noFill/>
        </p:spPr>
      </p:pic>
      <p:pic>
        <p:nvPicPr>
          <p:cNvPr id="17411" name="Picture 3" descr="C:\Ariya\Master\Aalborg\INTRO PED1\Lecture High voltage engineering and design of switch mode converters\Work Shop\50% Testing\HVD_000000_52break1.jpg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5867400" y="3581400"/>
            <a:ext cx="3163235" cy="1981200"/>
          </a:xfrm>
          <a:prstGeom prst="rect">
            <a:avLst/>
          </a:prstGeom>
          <a:noFill/>
        </p:spPr>
      </p:pic>
      <p:pic>
        <p:nvPicPr>
          <p:cNvPr id="17412" name="Picture 4" descr="C:\Ariya\Master\Aalborg\INTRO PED1\Lecture High voltage engineering and design of switch mode converters\Work Shop\50% Testing\HVD_000000_Desktop1.jpg"/>
          <p:cNvPicPr>
            <a:picLocks noChangeAspect="1" noChangeArrowheads="1"/>
          </p:cNvPicPr>
          <p:nvPr/>
        </p:nvPicPr>
        <p:blipFill>
          <a:blip r:embed="rId4" cstate="print">
            <a:lum bright="-20000"/>
          </a:blip>
          <a:srcRect/>
          <a:stretch>
            <a:fillRect/>
          </a:stretch>
        </p:blipFill>
        <p:spPr bwMode="auto">
          <a:xfrm>
            <a:off x="76200" y="3581400"/>
            <a:ext cx="3163235" cy="1981200"/>
          </a:xfrm>
          <a:prstGeom prst="rect">
            <a:avLst/>
          </a:prstGeom>
          <a:noFill/>
        </p:spPr>
      </p:pic>
      <p:pic>
        <p:nvPicPr>
          <p:cNvPr id="14" name="Picture 13" descr="2013-10-04 11.39.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1200150"/>
            <a:ext cx="3352800" cy="222885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066800"/>
            <a:ext cx="4419600" cy="2438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spc="0" dirty="0" smtClean="0"/>
          </a:p>
          <a:p>
            <a:pPr lvl="5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Three types of lightning impulse</a:t>
            </a:r>
          </a:p>
          <a:p>
            <a:pPr lvl="8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cap="none" spc="0" dirty="0" smtClean="0">
                <a:solidFill>
                  <a:schemeClr val="tx1"/>
                </a:solidFill>
                <a:cs typeface="Arial" pitchFamily="34" charset="0"/>
              </a:rPr>
              <a:t>- LI chopped on the front </a:t>
            </a:r>
          </a:p>
          <a:p>
            <a:pPr lvl="3"/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	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Full LI</a:t>
            </a: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	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- LI chopped on the tail</a:t>
            </a:r>
          </a:p>
          <a:p>
            <a:endParaRPr lang="en-US" sz="1800" cap="none" spc="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  <a:cs typeface="Arial" pitchFamily="34" charset="0"/>
              </a:rPr>
              <a:t> Type b circuit is more preferred </a:t>
            </a:r>
            <a:endParaRPr lang="th-TH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50 percent Breakdown voltage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4" name="Picture 2" descr="C:\Ariya\Master\Aalborg\INTRO PED1\Lecture High voltage engineering and design of switch mode converters\2013-11-21_213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10075" cy="4667250"/>
          </a:xfrm>
          <a:prstGeom prst="rect">
            <a:avLst/>
          </a:prstGeom>
          <a:noFill/>
        </p:spPr>
      </p:pic>
      <p:pic>
        <p:nvPicPr>
          <p:cNvPr id="18435" name="Picture 3" descr="C:\Ariya\Master\Aalborg\INTRO PED1\Lecture High voltage engineering and design of switch mode converters\2013-11-21_2204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048000"/>
            <a:ext cx="3648075" cy="2514600"/>
          </a:xfrm>
          <a:prstGeom prst="rect">
            <a:avLst/>
          </a:prstGeom>
          <a:noFill/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724400" y="838200"/>
            <a:ext cx="4419600" cy="2438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all" spc="2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5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Randomness of the result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5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V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50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can be obtained from CDF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Multi-level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method is used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th-TH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all" spc="2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010150" y="2566258"/>
          <a:ext cx="1847850" cy="481741"/>
        </p:xfrm>
        <a:graphic>
          <a:graphicData uri="http://schemas.openxmlformats.org/presentationml/2006/ole">
            <p:oleObj spid="_x0000_s20483" name="Equation" r:id="rId5" imgW="1536033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50 percent Breakdown voltage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 descr="C:\Ariya\Master\Aalborg\INTRO PED1\Lecture High voltage engineering and design of switch mode converters\Work Shop\2013-11-23_1552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066800"/>
            <a:ext cx="3926541" cy="2057400"/>
          </a:xfrm>
          <a:prstGeom prst="rect">
            <a:avLst/>
          </a:prstGeom>
          <a:noFill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381000" y="1143000"/>
            <a:ext cx="8686800" cy="14478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all" spc="2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5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50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≈ 53 kV</a:t>
            </a:r>
          </a:p>
          <a:p>
            <a:pPr marL="0" marR="0" lvl="5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kern="0" dirty="0" smtClean="0">
              <a:latin typeface="Arial" pitchFamily="34" charset="0"/>
              <a:cs typeface="Arial" pitchFamily="34" charset="0"/>
            </a:endParaRPr>
          </a:p>
          <a:p>
            <a:pPr marL="0" marR="0" lvl="5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Limitation : number of test</a:t>
            </a:r>
            <a:endParaRPr kumimoji="0" lang="th-TH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all" spc="2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20482" name="Picture 2" descr="C:\Ariya\Master\Aalborg\INTRO PED1\Lecture High voltage engineering and design of switch mode converters\Work Shop\2013-11-25_2247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7467600" cy="2745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discharge measurement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cap="none" spc="0" dirty="0" smtClean="0">
                <a:solidFill>
                  <a:schemeClr val="tx1"/>
                </a:solidFill>
              </a:rPr>
              <a:t>Two types</a:t>
            </a:r>
          </a:p>
          <a:p>
            <a:pPr marL="0" indent="0">
              <a:buNone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 Internal discharge</a:t>
            </a: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 External discharge</a:t>
            </a:r>
          </a:p>
          <a:p>
            <a:pPr marL="0" indent="0">
              <a:buNone/>
            </a:pPr>
            <a:r>
              <a:rPr lang="en-US" sz="1800" cap="none" spc="0" dirty="0" smtClean="0">
                <a:solidFill>
                  <a:schemeClr val="tx1"/>
                </a:solidFill>
              </a:rPr>
              <a:t>        1. Corona</a:t>
            </a:r>
          </a:p>
          <a:p>
            <a:pPr marL="0" indent="0">
              <a:buNone/>
            </a:pPr>
            <a:r>
              <a:rPr lang="en-US" sz="1800" cap="none" spc="0" dirty="0" smtClean="0">
                <a:solidFill>
                  <a:schemeClr val="tx1"/>
                </a:solidFill>
              </a:rPr>
              <a:t>        2. Surface discharge</a:t>
            </a:r>
          </a:p>
          <a:p>
            <a:r>
              <a:rPr lang="en-US" sz="1800" cap="none" spc="0" dirty="0" smtClean="0">
                <a:solidFill>
                  <a:schemeClr val="tx1"/>
                </a:solidFill>
              </a:rPr>
              <a:t>    </a:t>
            </a:r>
          </a:p>
          <a:p>
            <a:endParaRPr lang="en-US" sz="1800" cap="none" spc="0" dirty="0" smtClean="0">
              <a:solidFill>
                <a:schemeClr val="tx1"/>
              </a:solidFill>
            </a:endParaRPr>
          </a:p>
          <a:p>
            <a:endParaRPr lang="en-US" sz="1800" cap="none" spc="0" dirty="0" smtClean="0">
              <a:solidFill>
                <a:schemeClr val="tx1"/>
              </a:solidFill>
            </a:endParaRPr>
          </a:p>
          <a:p>
            <a:r>
              <a:rPr lang="en-US" sz="1800" cap="none" spc="0" dirty="0" smtClean="0">
                <a:solidFill>
                  <a:schemeClr val="tx1"/>
                </a:solidFill>
              </a:rPr>
              <a:t>Responsible for losses and degradation of insulation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49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discharge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cap="none" spc="0" dirty="0" smtClean="0">
                <a:solidFill>
                  <a:schemeClr val="tx1"/>
                </a:solidFill>
              </a:rPr>
              <a:t>Caused by </a:t>
            </a: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 Voids in solid dielectric</a:t>
            </a: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 Lower permittivity in void than surrounding media leading to higher stress and breakdown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900" y="3335629"/>
            <a:ext cx="4481849" cy="2125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discharge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C3&gt;&gt;C1&gt;&gt;C2</a:t>
            </a: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Voltage across C1=C2/(C1 + C2) ∗ um sin(wt)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Um&gt; critical voltage discharge occurs</a:t>
            </a: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Higher the voltage multiple discharges depending on du/</a:t>
            </a:r>
            <a:r>
              <a:rPr lang="en-US" sz="1800" cap="none" spc="0" dirty="0" err="1" smtClean="0">
                <a:solidFill>
                  <a:schemeClr val="tx1"/>
                </a:solidFill>
              </a:rPr>
              <a:t>dt</a:t>
            </a: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Voltage across C1 in phase with applied voltage so discharge at zero crossings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050" y="3571876"/>
            <a:ext cx="2702501" cy="1964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51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discharge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Corona- occurs in gaseous medium under non uniform electric field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Surface discharge- along surface of two dielectrics of different </a:t>
            </a:r>
            <a:r>
              <a:rPr lang="en-US" sz="1800" cap="none" spc="0" dirty="0" err="1" smtClean="0">
                <a:solidFill>
                  <a:schemeClr val="tx1"/>
                </a:solidFill>
              </a:rPr>
              <a:t>permittivities</a:t>
            </a: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Equivalent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scheme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872" y="3656300"/>
            <a:ext cx="1921669" cy="193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01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discharge(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R&gt;&gt;1/wc1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The voltage across C1 </a:t>
            </a:r>
            <a:r>
              <a:rPr lang="en-IN" sz="1800" cap="none" spc="0" dirty="0" smtClean="0">
                <a:solidFill>
                  <a:schemeClr val="tx1"/>
                </a:solidFill>
              </a:rPr>
              <a:t>U</a:t>
            </a:r>
            <a:r>
              <a:rPr lang="en-IN" sz="1800" cap="none" spc="0" baseline="-25000" dirty="0" smtClean="0">
                <a:solidFill>
                  <a:schemeClr val="tx1"/>
                </a:solidFill>
              </a:rPr>
              <a:t>10</a:t>
            </a:r>
            <a:r>
              <a:rPr lang="en-IN" sz="1800" cap="none" spc="0" dirty="0" smtClean="0">
                <a:solidFill>
                  <a:schemeClr val="tx1"/>
                </a:solidFill>
              </a:rPr>
              <a:t> = um sin(wt − </a:t>
            </a:r>
            <a:r>
              <a:rPr lang="el-GR" sz="1800" cap="none" spc="0" dirty="0" smtClean="0">
                <a:solidFill>
                  <a:schemeClr val="tx1"/>
                </a:solidFill>
              </a:rPr>
              <a:t>π/2)/</a:t>
            </a:r>
            <a:r>
              <a:rPr lang="en-IN" sz="1800" cap="none" spc="0" dirty="0" err="1" smtClean="0">
                <a:solidFill>
                  <a:schemeClr val="tx1"/>
                </a:solidFill>
              </a:rPr>
              <a:t>wc</a:t>
            </a:r>
            <a:r>
              <a:rPr lang="en-IN" sz="1800" cap="none" spc="0" dirty="0" smtClean="0">
                <a:solidFill>
                  <a:schemeClr val="tx1"/>
                </a:solidFill>
              </a:rPr>
              <a:t>*1r2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Discharge at um&gt;critical voltage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Multiple discharges for higher um based on +-du/</a:t>
            </a:r>
            <a:r>
              <a:rPr lang="en-US" sz="1800" cap="none" spc="0" dirty="0" err="1" smtClean="0">
                <a:solidFill>
                  <a:schemeClr val="tx1"/>
                </a:solidFill>
              </a:rPr>
              <a:t>dt</a:t>
            </a: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Discharge frequency highest at maximum du/</a:t>
            </a:r>
            <a:r>
              <a:rPr lang="en-US" sz="1800" cap="none" spc="0" dirty="0" err="1" smtClean="0">
                <a:solidFill>
                  <a:schemeClr val="tx1"/>
                </a:solidFill>
              </a:rPr>
              <a:t>dt</a:t>
            </a: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Since  voltage across capacitor lagging it occurs near peak values</a:t>
            </a:r>
            <a:endParaRPr lang="en-IN" sz="1800" cap="none" spc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1990725" cy="1705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3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4506" y="2496344"/>
            <a:ext cx="5614988" cy="3009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8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Apparent charge measurement followed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C</a:t>
            </a:r>
            <a:r>
              <a:rPr lang="en-US" sz="1800" cap="none" spc="0" baseline="-25000" dirty="0" smtClean="0">
                <a:solidFill>
                  <a:schemeClr val="tx1"/>
                </a:solidFill>
              </a:rPr>
              <a:t>k</a:t>
            </a:r>
            <a:r>
              <a:rPr lang="en-US" sz="1800" cap="none" spc="0" dirty="0" smtClean="0">
                <a:solidFill>
                  <a:schemeClr val="tx1"/>
                </a:solidFill>
              </a:rPr>
              <a:t> –coupling capacitor compensates for charge drop in test specimen if(c</a:t>
            </a:r>
            <a:r>
              <a:rPr lang="en-US" sz="1800" cap="none" spc="0" baseline="-25000" dirty="0" smtClean="0">
                <a:solidFill>
                  <a:schemeClr val="tx1"/>
                </a:solidFill>
              </a:rPr>
              <a:t>k </a:t>
            </a:r>
            <a:r>
              <a:rPr lang="en-US" sz="1800" cap="none" spc="0" dirty="0" smtClean="0">
                <a:solidFill>
                  <a:schemeClr val="tx1"/>
                </a:solidFill>
              </a:rPr>
              <a:t> &gt; c</a:t>
            </a:r>
            <a:r>
              <a:rPr lang="en-US" sz="1800" cap="none" spc="0" baseline="-25000" dirty="0" smtClean="0">
                <a:solidFill>
                  <a:schemeClr val="tx1"/>
                </a:solidFill>
              </a:rPr>
              <a:t>a</a:t>
            </a:r>
            <a:r>
              <a:rPr lang="en-US" sz="1800" cap="none" spc="0" dirty="0" smtClean="0">
                <a:solidFill>
                  <a:schemeClr val="tx1"/>
                </a:solidFill>
              </a:rPr>
              <a:t> )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Q value indication of partial discharge</a:t>
            </a:r>
            <a:endParaRPr lang="en-IN" sz="1800" cap="none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0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428736"/>
            <a:ext cx="8405842" cy="252028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cap="none" spc="0" dirty="0" smtClean="0">
                <a:solidFill>
                  <a:schemeClr val="tx1"/>
                </a:solidFill>
              </a:rPr>
              <a:t>Power systems equipment should withstand rated voltage as well as over voltages</a:t>
            </a:r>
            <a:endParaRPr lang="en-GB" sz="1800" cap="none" spc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800" cap="none" spc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800" cap="none" spc="0" dirty="0" smtClean="0">
                <a:solidFill>
                  <a:schemeClr val="tx1"/>
                </a:solidFill>
              </a:rPr>
              <a:t>This is ensured by carrying out suitable tests on the equipments before commissioning </a:t>
            </a:r>
          </a:p>
          <a:p>
            <a:endParaRPr lang="en-GB" sz="1800" cap="none" spc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800" cap="none" spc="0" dirty="0" smtClean="0">
                <a:solidFill>
                  <a:schemeClr val="tx1"/>
                </a:solidFill>
              </a:rPr>
              <a:t>This study involves assessment of insulation quality of ABB </a:t>
            </a:r>
            <a:r>
              <a:rPr lang="en-GB" sz="1800" cap="none" spc="0" dirty="0" err="1" smtClean="0">
                <a:solidFill>
                  <a:schemeClr val="tx1"/>
                </a:solidFill>
              </a:rPr>
              <a:t>emf</a:t>
            </a:r>
            <a:r>
              <a:rPr lang="en-GB" sz="1800" cap="none" spc="0" dirty="0" smtClean="0">
                <a:solidFill>
                  <a:schemeClr val="tx1"/>
                </a:solidFill>
              </a:rPr>
              <a:t> 72kv inductive voltage transformer </a:t>
            </a:r>
            <a:endParaRPr lang="en-IN" sz="1800" cap="none" spc="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46670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specimens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ABB transformer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Homemade capacitor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Rod to plane electrode</a:t>
            </a:r>
            <a:endParaRPr lang="en-IN" sz="1800" cap="none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ABB transformer – tested at 45kv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No measurable pd pulses attributed to noise</a:t>
            </a:r>
            <a:endParaRPr lang="en-IN" sz="1800" cap="none" spc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88" y="2000240"/>
            <a:ext cx="3364706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71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36" y="325078"/>
            <a:ext cx="7886700" cy="1325563"/>
          </a:xfrm>
        </p:spPr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Homemade capacitor –tested at 28 kV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endParaRPr lang="en-US" sz="1800" cap="none" spc="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98" y="2071678"/>
            <a:ext cx="3363600" cy="2802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53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599" cy="450342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Rod to plate electrode –tested at 24 kV</a:t>
            </a: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As discussed pd at peaks of supply voltage</a:t>
            </a:r>
            <a:endParaRPr lang="en-IN" sz="1800" cap="none" spc="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4977" y="2011530"/>
            <a:ext cx="3438659" cy="2846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38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142984"/>
            <a:ext cx="8405842" cy="49606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cap="none" spc="0" dirty="0" smtClean="0">
                <a:solidFill>
                  <a:schemeClr val="tx1"/>
                </a:solidFill>
              </a:rPr>
              <a:t>Real dielectric have losses</a:t>
            </a:r>
          </a:p>
          <a:p>
            <a:pPr lvl="3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	-P1: conductive losses</a:t>
            </a:r>
          </a:p>
          <a:p>
            <a:pPr lvl="3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	-Pp: polarization losses</a:t>
            </a:r>
          </a:p>
          <a:p>
            <a:pPr lvl="3"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	-Pi: ionization losses</a:t>
            </a:r>
          </a:p>
          <a:p>
            <a:pPr>
              <a:buFont typeface="Arial" pitchFamily="34" charset="0"/>
              <a:buChar char="•"/>
            </a:pPr>
            <a:endParaRPr lang="en-GB" sz="2200" cap="none" spc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cap="none" spc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cap="none" spc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cap="none" spc="0" dirty="0" err="1" smtClean="0">
                <a:solidFill>
                  <a:schemeClr val="tx1"/>
                </a:solidFill>
              </a:rPr>
              <a:t>Phasor</a:t>
            </a:r>
            <a:r>
              <a:rPr lang="en-GB" sz="1800" cap="none" spc="0" dirty="0" smtClean="0">
                <a:solidFill>
                  <a:schemeClr val="tx1"/>
                </a:solidFill>
              </a:rPr>
              <a:t> diagram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466708"/>
          </a:xfrm>
        </p:spPr>
        <p:txBody>
          <a:bodyPr/>
          <a:lstStyle/>
          <a:p>
            <a:r>
              <a:rPr lang="en-GB" dirty="0" smtClean="0"/>
              <a:t>Loss angle measurement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000108"/>
            <a:ext cx="24860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3000372"/>
            <a:ext cx="2914648" cy="218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890" y="571480"/>
            <a:ext cx="7772400" cy="5760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2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Dielectric Spectroscopy</a:t>
            </a:r>
            <a:endParaRPr kumimoji="0" lang="en-IN" sz="2400" b="1" i="0" u="none" strike="noStrike" kern="0" cap="all" spc="2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7584" y="1484784"/>
            <a:ext cx="7016824" cy="4154016"/>
          </a:xfrm>
          <a:prstGeom prst="rect">
            <a:avLst/>
          </a:prstGeom>
          <a:noFill/>
          <a:ln w="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norm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normalizeH="0" baseline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Schering bridge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kern="0" cap="all" spc="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all" spc="200" normalizeH="0" baseline="0" noProof="0" dirty="0" err="1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r>
              <a:rPr kumimoji="0" lang="en-US" sz="1000" b="0" i="0" u="none" strike="noStrike" kern="0" cap="all" spc="200" normalizeH="0" baseline="0" noProof="0" dirty="0" err="1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1000" b="0" i="0" u="none" strike="noStrike" kern="0" cap="all" spc="200" normalizeH="0" baseline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0" cap="all" spc="200" normalizeH="0" baseline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Device</a:t>
            </a:r>
            <a:r>
              <a:rPr kumimoji="0" lang="en-US" b="0" i="0" u="none" strike="noStrike" kern="0" cap="all" spc="200" normalizeH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Arial" pitchFamily="34" charset="0"/>
                <a:cs typeface="Arial" pitchFamily="34" charset="0"/>
              </a:rPr>
              <a:t> under test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kern="0" cap="all" spc="200" baseline="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100" kern="0" cap="all" spc="200" baseline="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kern="0" cap="all" spc="200" dirty="0" smtClean="0">
                <a:latin typeface="Arial" pitchFamily="34" charset="0"/>
                <a:cs typeface="Arial" pitchFamily="34" charset="0"/>
              </a:rPr>
              <a:t> Gas capacitor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scheringbri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785926"/>
            <a:ext cx="2528115" cy="269081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80"/>
            <a:ext cx="2143140" cy="57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33718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214422"/>
            <a:ext cx="8229599" cy="4889198"/>
          </a:xfrm>
        </p:spPr>
        <p:txBody>
          <a:bodyPr/>
          <a:lstStyle/>
          <a:p>
            <a:r>
              <a:rPr lang="en-GB" sz="1800" dirty="0" err="1" smtClean="0">
                <a:solidFill>
                  <a:srgbClr val="211A52"/>
                </a:solidFill>
              </a:rPr>
              <a:t>Abb</a:t>
            </a:r>
            <a:r>
              <a:rPr lang="en-GB" sz="1800" dirty="0" smtClean="0">
                <a:solidFill>
                  <a:srgbClr val="211A52"/>
                </a:solidFill>
              </a:rPr>
              <a:t> Transformer		     Home made Pure Capacitor</a:t>
            </a: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endParaRPr lang="en-GB" sz="1800" dirty="0" smtClean="0">
              <a:solidFill>
                <a:srgbClr val="211A52"/>
              </a:solidFill>
            </a:endParaRPr>
          </a:p>
          <a:p>
            <a:r>
              <a:rPr lang="en-GB" sz="1800" cap="none" spc="0" dirty="0" smtClean="0">
                <a:solidFill>
                  <a:schemeClr val="tx1"/>
                </a:solidFill>
              </a:rPr>
              <a:t>“Ionization knee”</a:t>
            </a:r>
          </a:p>
          <a:p>
            <a:endParaRPr lang="en-GB" sz="1800" cap="none" spc="0" dirty="0" smtClean="0">
              <a:solidFill>
                <a:schemeClr val="tx1"/>
              </a:solidFill>
            </a:endParaRPr>
          </a:p>
          <a:p>
            <a:r>
              <a:rPr lang="en-GB" sz="1800" cap="none" spc="0" dirty="0" smtClean="0">
                <a:solidFill>
                  <a:schemeClr val="tx1"/>
                </a:solidFill>
              </a:rPr>
              <a:t>It could be indication of partial discharges</a:t>
            </a:r>
            <a:endParaRPr lang="en-GB" sz="1800" cap="none" spc="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643050"/>
            <a:ext cx="3028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spectroscopy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cap="none" spc="0" dirty="0" smtClean="0">
                <a:solidFill>
                  <a:schemeClr val="tx1"/>
                </a:solidFill>
              </a:rPr>
              <a:t>-Moisture can damage transformers and shorten its lifetime.</a:t>
            </a:r>
          </a:p>
          <a:p>
            <a:endParaRPr lang="en-GB" sz="1800" cap="none" spc="0" dirty="0" smtClean="0">
              <a:solidFill>
                <a:schemeClr val="tx1"/>
              </a:solidFill>
            </a:endParaRPr>
          </a:p>
          <a:p>
            <a:r>
              <a:rPr lang="en-GB" sz="1800" cap="none" spc="0" dirty="0" smtClean="0">
                <a:solidFill>
                  <a:schemeClr val="tx1"/>
                </a:solidFill>
              </a:rPr>
              <a:t>This method:</a:t>
            </a:r>
          </a:p>
          <a:p>
            <a:r>
              <a:rPr lang="en-GB" sz="1800" cap="none" spc="0" dirty="0" smtClean="0">
                <a:solidFill>
                  <a:schemeClr val="tx1"/>
                </a:solidFill>
              </a:rPr>
              <a:t>Test the properties of the insulation over wide frequency range (0.01-1000 Hz) in order to determine the moisture content.</a:t>
            </a:r>
            <a:endParaRPr lang="en-GB" sz="1800" cap="none" spc="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1986" name="Picture 2" descr="C:\Documents and Settings\marcos\Mis documentos\Dropbox\HV and Switch\Miniproject Report\figures\spectroscopy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286124"/>
            <a:ext cx="4879606" cy="2386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500042"/>
            <a:ext cx="3976686" cy="1056628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63" name="Picture 3" descr="C:\Documents and Settings\marcos\Mis documentos\Dropbox\HV and Switch\Miniproject Report\figures\resultspectros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6763485" cy="384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Interpretations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143248"/>
            <a:ext cx="443189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571480"/>
            <a:ext cx="41814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4500562" y="5000636"/>
            <a:ext cx="4286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Maik</a:t>
            </a:r>
            <a:r>
              <a:rPr lang="en-US" sz="1400" dirty="0" smtClean="0"/>
              <a:t> Koch, Michael Krueger and Markus </a:t>
            </a:r>
            <a:r>
              <a:rPr lang="en-US" sz="1400" dirty="0" err="1" smtClean="0"/>
              <a:t>Puetter</a:t>
            </a:r>
            <a:r>
              <a:rPr lang="en-US" sz="1400" dirty="0" smtClean="0"/>
              <a:t>; </a:t>
            </a:r>
            <a:r>
              <a:rPr lang="en-US" sz="1400" i="1" dirty="0" smtClean="0"/>
              <a:t>Advanced Insulation Diagnostic </a:t>
            </a:r>
          </a:p>
          <a:p>
            <a:r>
              <a:rPr lang="en-US" sz="1400" i="1" dirty="0" smtClean="0"/>
              <a:t>by Dielectric Spectroscopy, </a:t>
            </a:r>
            <a:r>
              <a:rPr lang="en-US" sz="1400" dirty="0" smtClean="0"/>
              <a:t>OMICRON</a:t>
            </a:r>
            <a:endParaRPr lang="en-GB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Rated primary voltage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Rated secondary voltage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Transformation ratio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Rated voltage factor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Insulation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Accuracy class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Thermal limit burden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Ambient temperature</a:t>
            </a:r>
            <a:endParaRPr lang="en-IN" sz="1800" cap="none" spc="0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err="1" smtClean="0">
                <a:solidFill>
                  <a:schemeClr val="tx1"/>
                </a:solidFill>
              </a:rPr>
              <a:t>Creepage</a:t>
            </a:r>
            <a:r>
              <a:rPr lang="en-IN" sz="1800" cap="none" spc="0" dirty="0" smtClean="0">
                <a:solidFill>
                  <a:schemeClr val="tx1"/>
                </a:solidFill>
              </a:rPr>
              <a:t> distance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</a:rPr>
              <a:t>Flashover distance</a:t>
            </a:r>
            <a:endParaRPr lang="en-IN" sz="1800" cap="none" spc="0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IN" sz="1800" cap="none" spc="0" dirty="0" smtClean="0">
                <a:solidFill>
                  <a:schemeClr val="tx1"/>
                </a:solidFill>
              </a:rPr>
              <a:t>Pollution level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23270"/>
          </a:xfrm>
        </p:spPr>
        <p:txBody>
          <a:bodyPr/>
          <a:lstStyle/>
          <a:p>
            <a:r>
              <a:rPr lang="en-GB" dirty="0" smtClean="0"/>
              <a:t>Standard terms used to classify high voltage</a:t>
            </a:r>
            <a:r>
              <a:rPr lang="en-GB" dirty="0"/>
              <a:t> </a:t>
            </a:r>
            <a:r>
              <a:rPr lang="en-GB" dirty="0" smtClean="0"/>
              <a:t>transformers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5764" y="3071810"/>
            <a:ext cx="3071834" cy="1023270"/>
          </a:xfrm>
        </p:spPr>
        <p:txBody>
          <a:bodyPr/>
          <a:lstStyle/>
          <a:p>
            <a:pPr algn="ctr"/>
            <a:r>
              <a:rPr lang="en-GB" sz="4000" dirty="0" err="1" smtClean="0"/>
              <a:t>Tak</a:t>
            </a:r>
            <a:r>
              <a:rPr lang="en-GB" sz="4000" dirty="0" smtClean="0"/>
              <a:t>!</a:t>
            </a:r>
            <a:endParaRPr lang="en-GB" sz="4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1331640" y="1700808"/>
            <a:ext cx="6400800" cy="7920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all" spc="2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681010" y="571480"/>
            <a:ext cx="7772400" cy="7920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0" cap="all" spc="2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23270"/>
          </a:xfrm>
        </p:spPr>
        <p:txBody>
          <a:bodyPr/>
          <a:lstStyle/>
          <a:p>
            <a:r>
              <a:rPr lang="en-GB" dirty="0" err="1" smtClean="0"/>
              <a:t>Abb</a:t>
            </a:r>
            <a:r>
              <a:rPr lang="en-GB" dirty="0" smtClean="0"/>
              <a:t> </a:t>
            </a:r>
            <a:r>
              <a:rPr lang="en-GB" dirty="0" err="1" smtClean="0"/>
              <a:t>emf</a:t>
            </a:r>
            <a:r>
              <a:rPr lang="en-GB" dirty="0" smtClean="0"/>
              <a:t> 72kv transformer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8893774"/>
              </p:ext>
            </p:extLst>
          </p:nvPr>
        </p:nvGraphicFramePr>
        <p:xfrm>
          <a:off x="358578" y="1196752"/>
          <a:ext cx="5894386" cy="4662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5831"/>
                <a:gridCol w="2291362"/>
                <a:gridCol w="532357"/>
                <a:gridCol w="2414836"/>
              </a:tblGrid>
              <a:tr h="488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Primary terminal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9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Expansion system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66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Oil level sight glass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Paper insulation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488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Oil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Tank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5039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Quartz filling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Primary winding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66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Insulator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Secondary winding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488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Lifting lug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Core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6938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Secondary terminal box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</a:t>
                      </a:r>
                      <a:endParaRPr lang="en-GB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</a:rPr>
                        <a:t>Secondary terminals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  <a:tr h="66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Neutral end terminal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r>
                        <a:rPr lang="en-US" sz="1900" dirty="0" smtClean="0">
                          <a:effectLst/>
                        </a:rPr>
                        <a:t>16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r>
                        <a:rPr lang="en-US" sz="1900" dirty="0" smtClean="0">
                          <a:effectLst/>
                        </a:rPr>
                        <a:t>Ground Connection</a:t>
                      </a:r>
                      <a:endParaRPr lang="en-GB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406" marR="72406" marT="0" marB="0"/>
                </a:tc>
              </a:tr>
            </a:tbl>
          </a:graphicData>
        </a:graphic>
      </p:graphicFrame>
      <p:pic>
        <p:nvPicPr>
          <p:cNvPr id="3073" name="Picture 1" descr="C:\Ariya\Dropbox\HV and Switch\abb_pi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929703"/>
            <a:ext cx="2214578" cy="4975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714348" y="571480"/>
            <a:ext cx="7772400" cy="7920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all" spc="2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Design</a:t>
            </a:r>
            <a:r>
              <a:rPr kumimoji="0" lang="en-GB" sz="2400" b="1" i="0" u="none" strike="noStrike" kern="0" cap="all" spc="20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 features and advantages</a:t>
            </a:r>
            <a:endParaRPr kumimoji="0" lang="en-GB" sz="2400" b="1" i="0" u="none" strike="noStrike" kern="0" cap="all" spc="2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611560" y="1268760"/>
            <a:ext cx="7003654" cy="46907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noProof="0" dirty="0" smtClean="0">
                <a:latin typeface="Arial" pitchFamily="34" charset="0"/>
              </a:rPr>
              <a:t>Windings – double enamelled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0" i="0" u="none" strike="noStrike" kern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</a:rPr>
              <a:t>Core – very low flux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Arial" pitchFamily="34" charset="0"/>
              </a:rPr>
              <a:t>Impregnation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0" i="0" u="none" strike="noStrike" kern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</a:rPr>
              <a:t>Aluminium</a:t>
            </a:r>
            <a:r>
              <a:rPr kumimoji="0" lang="en-GB" b="0" i="0" u="none" strike="noStrike" kern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</a:rPr>
              <a:t> tank – resistance to corrosion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baseline="0" dirty="0" smtClean="0">
                <a:latin typeface="Arial" pitchFamily="34" charset="0"/>
              </a:rPr>
              <a:t>Expansion system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0" i="0" u="none" strike="noStrike" kern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</a:rPr>
              <a:t>Designed to counter </a:t>
            </a:r>
            <a:r>
              <a:rPr kumimoji="0" lang="en-GB" b="0" i="0" u="none" strike="noStrike" kern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</a:rPr>
              <a:t>ferroresonance</a:t>
            </a:r>
            <a:endParaRPr kumimoji="0" lang="en-GB" b="0" i="0" u="none" strike="noStrike" kern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noProof="0" dirty="0" smtClean="0">
                <a:latin typeface="Arial" pitchFamily="34" charset="0"/>
              </a:rPr>
              <a:t>Designed for wide climatic changes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dirty="0" smtClean="0">
                <a:latin typeface="Arial" pitchFamily="34" charset="0"/>
              </a:rPr>
              <a:t>Quartz filling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kern="0" noProof="0" dirty="0" smtClean="0">
                <a:latin typeface="Arial" pitchFamily="34" charset="0"/>
              </a:rPr>
              <a:t>Seismic strength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all" spc="20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890" y="571480"/>
            <a:ext cx="7772400" cy="5760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>
              <a:defRPr/>
            </a:pPr>
            <a:r>
              <a:rPr kumimoji="0" lang="en-US" sz="2400" b="1" i="0" u="none" strike="noStrike" kern="0" cap="all" spc="2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specifications</a:t>
            </a:r>
            <a:endParaRPr kumimoji="0" lang="en-IN" sz="2400" b="1" i="0" u="none" strike="noStrike" kern="0" cap="all" spc="20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7584" y="1484784"/>
            <a:ext cx="7016824" cy="4154016"/>
          </a:xfrm>
          <a:prstGeom prst="rect">
            <a:avLst/>
          </a:prstGeom>
          <a:noFill/>
          <a:ln w="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norm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0" cap="all" spc="200" normalizeH="0" baseline="-25000" noProof="0" dirty="0" smtClean="0">
              <a:ln>
                <a:noFill/>
              </a:ln>
              <a:solidFill>
                <a:schemeClr val="dk1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4555425"/>
              </p:ext>
            </p:extLst>
          </p:nvPr>
        </p:nvGraphicFramePr>
        <p:xfrm>
          <a:off x="1460500" y="1016000"/>
          <a:ext cx="6184900" cy="5537200"/>
        </p:xfrm>
        <a:graphic>
          <a:graphicData uri="http://schemas.openxmlformats.org/presentationml/2006/ole">
            <p:oleObj spid="_x0000_s1106" name="Document" r:id="rId3" imgW="5871933" imgH="511928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Measure transfer ratio full range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1143000"/>
            <a:ext cx="3581400" cy="1143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800" cap="none" spc="0" dirty="0" smtClean="0">
                <a:solidFill>
                  <a:schemeClr val="tx1"/>
                </a:solidFill>
              </a:rPr>
              <a:t>Measure low and high terminal voltages</a:t>
            </a:r>
            <a:endParaRPr lang="th-TH" sz="1800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37" name="Picture 13" descr="C:\Ariya\Master\Aalborg\INTRO PED1\Lecture High voltage engineering and design of switch mode converters\Work Shop\280px-Transformer_under_loa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4114800" cy="329184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752600" y="4038600"/>
          <a:ext cx="2218942" cy="914400"/>
        </p:xfrm>
        <a:graphic>
          <a:graphicData uri="http://schemas.openxmlformats.org/presentationml/2006/ole">
            <p:oleObj spid="_x0000_s18435" name="Equation" r:id="rId4" imgW="990170" imgH="406224" progId="Equation.3">
              <p:embed/>
            </p:oleObj>
          </a:graphicData>
        </a:graphic>
      </p:graphicFrame>
      <p:pic>
        <p:nvPicPr>
          <p:cNvPr id="5" name="Picture 15" descr="C:\Ariya\Master\Aalborg\INTRO PED1\Lecture High voltage engineering and design of switch mode converters\Work Shop\2013-11-25_2251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209800"/>
            <a:ext cx="404368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Measure transfer ratio full range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24400"/>
            <a:ext cx="8001000" cy="1143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800" cap="none" spc="0" dirty="0" smtClean="0">
                <a:solidFill>
                  <a:schemeClr val="tx1"/>
                </a:solidFill>
              </a:rPr>
              <a:t>Calculate the slope of the graph</a:t>
            </a:r>
          </a:p>
          <a:p>
            <a:pPr>
              <a:buFont typeface="Wingdings" pitchFamily="2" charset="2"/>
              <a:buChar char="§"/>
            </a:pPr>
            <a:r>
              <a:rPr lang="en-US" sz="1800" i="1" cap="none" dirty="0" smtClean="0">
                <a:solidFill>
                  <a:schemeClr val="tx1"/>
                </a:solidFill>
              </a:rPr>
              <a:t> n</a:t>
            </a:r>
            <a:r>
              <a:rPr lang="en-US" sz="1800" cap="none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≈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 descr="C:\Ariya\Master\Aalborg\INTRO PED1\Lecture High voltage engineering and design of switch mode converters\Work Shop\rati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705230" cy="3675062"/>
          </a:xfrm>
          <a:prstGeom prst="rect">
            <a:avLst/>
          </a:prstGeom>
          <a:noFill/>
        </p:spPr>
      </p:pic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24000" y="5219700"/>
          <a:ext cx="1066800" cy="266700"/>
        </p:xfrm>
        <a:graphic>
          <a:graphicData uri="http://schemas.openxmlformats.org/presentationml/2006/ole">
            <p:oleObj spid="_x0000_s19459" name="Equation" r:id="rId4" imgW="812447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Impulse voltage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066800"/>
            <a:ext cx="4419600" cy="2438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spc="0" dirty="0" smtClean="0"/>
          </a:p>
          <a:p>
            <a:pPr lvl="5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Three types of lightning impulse</a:t>
            </a:r>
          </a:p>
          <a:p>
            <a:pPr lvl="8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cap="none" spc="0" dirty="0" smtClean="0">
                <a:solidFill>
                  <a:schemeClr val="tx1"/>
                </a:solidFill>
                <a:cs typeface="Arial" pitchFamily="34" charset="0"/>
              </a:rPr>
              <a:t>- LI chopped on the front </a:t>
            </a:r>
          </a:p>
          <a:p>
            <a:pPr lvl="8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Full LI</a:t>
            </a:r>
            <a:endParaRPr lang="en-US" sz="1800" cap="none" spc="0" dirty="0" smtClean="0">
              <a:solidFill>
                <a:schemeClr val="tx1"/>
              </a:solidFill>
              <a:cs typeface="Arial" pitchFamily="34" charset="0"/>
            </a:endParaRPr>
          </a:p>
          <a:p>
            <a:pPr lvl="3"/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	- LI chopped on the tail</a:t>
            </a:r>
          </a:p>
          <a:p>
            <a:endParaRPr lang="en-US" sz="1800" cap="none" spc="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cap="none" spc="0" dirty="0" smtClean="0">
                <a:solidFill>
                  <a:schemeClr val="tx1"/>
                </a:solidFill>
                <a:cs typeface="Arial" pitchFamily="34" charset="0"/>
              </a:rPr>
              <a:t> Type b circuit is more preferred </a:t>
            </a:r>
            <a:endParaRPr lang="th-TH" sz="1800" cap="none" spc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6" name="Picture 2" descr="C:\Ariya\Master\Aalborg\INTRO PED1\Lecture High voltage engineering and design of switch mode converters\Work Shop\2013-11-23_1152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75812"/>
            <a:ext cx="3505200" cy="1834388"/>
          </a:xfrm>
          <a:prstGeom prst="rect">
            <a:avLst/>
          </a:prstGeom>
          <a:noFill/>
        </p:spPr>
      </p:pic>
      <p:pic>
        <p:nvPicPr>
          <p:cNvPr id="16387" name="Picture 3" descr="C:\Ariya\Master\Aalborg\INTRO PED1\Lecture High voltage engineering and design of switch mode converters\Work Shop\2013-11-23_1223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9920" y="3575812"/>
            <a:ext cx="2455480" cy="1600200"/>
          </a:xfrm>
          <a:prstGeom prst="rect">
            <a:avLst/>
          </a:prstGeom>
          <a:noFill/>
        </p:spPr>
      </p:pic>
      <p:pic>
        <p:nvPicPr>
          <p:cNvPr id="16388" name="Picture 4" descr="C:\Ariya\Master\Aalborg\INTRO PED1\Lecture High voltage engineering and design of switch mode converters\Work Shop\2013-11-23_1223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62351"/>
            <a:ext cx="2090386" cy="1619249"/>
          </a:xfrm>
          <a:prstGeom prst="rect">
            <a:avLst/>
          </a:prstGeom>
          <a:noFill/>
        </p:spPr>
      </p:pic>
      <p:pic>
        <p:nvPicPr>
          <p:cNvPr id="16389" name="Picture 5" descr="C:\Ariya\Master\Aalborg\INTRO PED1\Lecture High voltage engineering and design of switch mode converters\Work Shop\2013-11-23_12345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371600"/>
            <a:ext cx="3352800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14298</TotalTime>
  <Words>647</Words>
  <Application>Microsoft Office PowerPoint</Application>
  <PresentationFormat>Presentación en pantalla (4:3)</PresentationFormat>
  <Paragraphs>263</Paragraphs>
  <Slides>30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Office Theme</vt:lpstr>
      <vt:lpstr>Document</vt:lpstr>
      <vt:lpstr>Equation</vt:lpstr>
      <vt:lpstr>HIGH VOLTAGE ENGINEERING  ABB EMF 72KV INDUCTIVE VOLTAGE TRANSFORMER </vt:lpstr>
      <vt:lpstr>Introduction</vt:lpstr>
      <vt:lpstr>Standard terms used to classify high voltage transformers</vt:lpstr>
      <vt:lpstr>Abb emf 72kv transformer</vt:lpstr>
      <vt:lpstr>Diapositiva 5</vt:lpstr>
      <vt:lpstr>Diapositiva 6</vt:lpstr>
      <vt:lpstr>Measure transfer ratio full range</vt:lpstr>
      <vt:lpstr>Measure transfer ratio full range</vt:lpstr>
      <vt:lpstr>Impulse voltage</vt:lpstr>
      <vt:lpstr>Impulse voltage</vt:lpstr>
      <vt:lpstr>50 percent Breakdown voltage</vt:lpstr>
      <vt:lpstr>50 percent Breakdown voltage</vt:lpstr>
      <vt:lpstr>Partial discharge measurement</vt:lpstr>
      <vt:lpstr>Internal discharge</vt:lpstr>
      <vt:lpstr>Internal discharge (contd)</vt:lpstr>
      <vt:lpstr>External discharge</vt:lpstr>
      <vt:lpstr>External discharge(contd)</vt:lpstr>
      <vt:lpstr>Test setup</vt:lpstr>
      <vt:lpstr>Test setup(contd)</vt:lpstr>
      <vt:lpstr>Test specimens</vt:lpstr>
      <vt:lpstr>Results and analysis</vt:lpstr>
      <vt:lpstr>Results and analysis (contd)</vt:lpstr>
      <vt:lpstr>Results and analysis (contd)</vt:lpstr>
      <vt:lpstr>Loss angle measurement</vt:lpstr>
      <vt:lpstr>Diapositiva 25</vt:lpstr>
      <vt:lpstr>Results</vt:lpstr>
      <vt:lpstr>Dielectric spectroscopy</vt:lpstr>
      <vt:lpstr>Results</vt:lpstr>
      <vt:lpstr>Interpretations</vt:lpstr>
      <vt:lpstr>Tak!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I T L E O N P R E S E N TAT I O N</dc:title>
  <dc:creator>Henning Jensen</dc:creator>
  <cp:lastModifiedBy>Marcos</cp:lastModifiedBy>
  <cp:revision>331</cp:revision>
  <dcterms:created xsi:type="dcterms:W3CDTF">2012-11-23T10:30:44Z</dcterms:created>
  <dcterms:modified xsi:type="dcterms:W3CDTF">2013-11-27T10:50:58Z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2012-11-14T00:00:00Z</vt:filetime>
  </property>
  <property fmtid="{D5CDD505-2E9C-101B-9397-08002B2CF9AE}" pid="3" name="LastSaved">
    <vt:filetime>2012-11-23T00:00:00Z</vt:filetime>
  </property>
</Properties>
</file>