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67" r:id="rId4"/>
    <p:sldId id="269" r:id="rId5"/>
    <p:sldId id="270" r:id="rId6"/>
    <p:sldId id="279" r:id="rId7"/>
    <p:sldId id="280" r:id="rId8"/>
    <p:sldId id="281" r:id="rId9"/>
    <p:sldId id="285" r:id="rId10"/>
    <p:sldId id="282" r:id="rId11"/>
    <p:sldId id="283" r:id="rId12"/>
    <p:sldId id="271" r:id="rId13"/>
    <p:sldId id="272" r:id="rId14"/>
    <p:sldId id="273" r:id="rId15"/>
    <p:sldId id="274" r:id="rId16"/>
    <p:sldId id="257" r:id="rId17"/>
    <p:sldId id="263" r:id="rId18"/>
    <p:sldId id="264" r:id="rId19"/>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82919" autoAdjust="0"/>
  </p:normalViewPr>
  <p:slideViewPr>
    <p:cSldViewPr>
      <p:cViewPr varScale="1">
        <p:scale>
          <a:sx n="96" d="100"/>
          <a:sy n="96" d="100"/>
        </p:scale>
        <p:origin x="-206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itim%20k\Dropbox\High%20Voltage%20Mini%20Project\ratio%20of%20the%20transform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a-DK"/>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Ratio of the transformer</c:v>
          </c:tx>
          <c:trendline>
            <c:trendlineType val="linear"/>
            <c:dispRSqr val="1"/>
            <c:dispEq val="0"/>
            <c:trendlineLbl>
              <c:layout>
                <c:manualLayout>
                  <c:x val="0.14877856669650397"/>
                  <c:y val="0.20519901102165783"/>
                </c:manualLayout>
              </c:layout>
              <c:numFmt formatCode="General" sourceLinked="0"/>
            </c:trendlineLbl>
          </c:trendline>
          <c:cat>
            <c:numRef>
              <c:f>Sheet1!$B$1:$B$10</c:f>
              <c:numCache>
                <c:formatCode>General</c:formatCode>
                <c:ptCount val="10"/>
                <c:pt idx="0">
                  <c:v>7.21</c:v>
                </c:pt>
                <c:pt idx="1">
                  <c:v>15.51</c:v>
                </c:pt>
                <c:pt idx="2">
                  <c:v>22.97</c:v>
                </c:pt>
                <c:pt idx="3">
                  <c:v>30.3</c:v>
                </c:pt>
                <c:pt idx="4">
                  <c:v>37.909999999999997</c:v>
                </c:pt>
                <c:pt idx="5">
                  <c:v>44.75</c:v>
                </c:pt>
                <c:pt idx="6">
                  <c:v>52.8</c:v>
                </c:pt>
                <c:pt idx="7">
                  <c:v>59.33</c:v>
                </c:pt>
                <c:pt idx="8">
                  <c:v>67</c:v>
                </c:pt>
                <c:pt idx="9">
                  <c:v>74.2</c:v>
                </c:pt>
              </c:numCache>
            </c:numRef>
          </c:cat>
          <c:val>
            <c:numRef>
              <c:f>Sheet1!$A$1:$A$10</c:f>
              <c:numCache>
                <c:formatCode>General</c:formatCode>
                <c:ptCount val="10"/>
                <c:pt idx="0">
                  <c:v>3930</c:v>
                </c:pt>
                <c:pt idx="1">
                  <c:v>8360</c:v>
                </c:pt>
                <c:pt idx="2">
                  <c:v>12350</c:v>
                </c:pt>
                <c:pt idx="3">
                  <c:v>16250</c:v>
                </c:pt>
                <c:pt idx="4">
                  <c:v>20370</c:v>
                </c:pt>
                <c:pt idx="5">
                  <c:v>24140</c:v>
                </c:pt>
                <c:pt idx="6">
                  <c:v>28420</c:v>
                </c:pt>
                <c:pt idx="7">
                  <c:v>32050</c:v>
                </c:pt>
                <c:pt idx="8">
                  <c:v>36300</c:v>
                </c:pt>
                <c:pt idx="9">
                  <c:v>40200</c:v>
                </c:pt>
              </c:numCache>
            </c:numRef>
          </c:val>
          <c:smooth val="0"/>
        </c:ser>
        <c:dLbls>
          <c:showLegendKey val="0"/>
          <c:showVal val="0"/>
          <c:showCatName val="0"/>
          <c:showSerName val="0"/>
          <c:showPercent val="0"/>
          <c:showBubbleSize val="0"/>
        </c:dLbls>
        <c:marker val="1"/>
        <c:smooth val="0"/>
        <c:axId val="92192768"/>
        <c:axId val="92194304"/>
      </c:lineChart>
      <c:catAx>
        <c:axId val="92192768"/>
        <c:scaling>
          <c:orientation val="minMax"/>
        </c:scaling>
        <c:delete val="0"/>
        <c:axPos val="b"/>
        <c:numFmt formatCode="General" sourceLinked="1"/>
        <c:majorTickMark val="out"/>
        <c:minorTickMark val="none"/>
        <c:tickLblPos val="nextTo"/>
        <c:crossAx val="92194304"/>
        <c:crosses val="autoZero"/>
        <c:auto val="1"/>
        <c:lblAlgn val="ctr"/>
        <c:lblOffset val="100"/>
        <c:noMultiLvlLbl val="0"/>
      </c:catAx>
      <c:valAx>
        <c:axId val="92194304"/>
        <c:scaling>
          <c:orientation val="minMax"/>
        </c:scaling>
        <c:delete val="0"/>
        <c:axPos val="l"/>
        <c:majorGridlines/>
        <c:numFmt formatCode="General" sourceLinked="1"/>
        <c:majorTickMark val="out"/>
        <c:minorTickMark val="none"/>
        <c:tickLblPos val="nextTo"/>
        <c:crossAx val="92192768"/>
        <c:crosses val="autoZero"/>
        <c:crossBetween val="between"/>
      </c:valAx>
    </c:plotArea>
    <c:plotVisOnly val="1"/>
    <c:dispBlanksAs val="gap"/>
    <c:showDLblsOverMax val="0"/>
  </c:chart>
  <c:txPr>
    <a:bodyPr/>
    <a:lstStyle/>
    <a:p>
      <a:pPr>
        <a:defRPr>
          <a:solidFill>
            <a:schemeClr val="tx1"/>
          </a:solidFill>
        </a:defRPr>
      </a:pPr>
      <a:endParaRPr lang="da-DK"/>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EDF36B-13CC-4B13-8183-4B2B6A9B7938}" type="datetimeFigureOut">
              <a:rPr lang="da-DK" smtClean="0"/>
              <a:t>29-11-2013</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D43C3-CB80-4A9A-875C-912258189C20}" type="slidenum">
              <a:rPr lang="da-DK" smtClean="0"/>
              <a:t>‹nr.›</a:t>
            </a:fld>
            <a:endParaRPr lang="da-DK"/>
          </a:p>
        </p:txBody>
      </p:sp>
    </p:spTree>
    <p:extLst>
      <p:ext uri="{BB962C8B-B14F-4D97-AF65-F5344CB8AC3E}">
        <p14:creationId xmlns:p14="http://schemas.microsoft.com/office/powerpoint/2010/main" val="68018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The unique quartz filling minimizes the quantity of oil and </a:t>
            </a:r>
          </a:p>
          <a:p>
            <a:r>
              <a:rPr lang="en-US" dirty="0" smtClean="0"/>
              <a:t>allows a simple and reliable expansion system.</a:t>
            </a:r>
          </a:p>
          <a:p>
            <a:endParaRPr lang="en-US" dirty="0" smtClean="0"/>
          </a:p>
          <a:p>
            <a:r>
              <a:rPr lang="en-US" dirty="0" smtClean="0"/>
              <a:t>Low flux in the core at operating voltage gives a wide </a:t>
            </a:r>
          </a:p>
          <a:p>
            <a:r>
              <a:rPr lang="en-US" dirty="0" smtClean="0"/>
              <a:t>safety margin against saturation and </a:t>
            </a:r>
            <a:r>
              <a:rPr lang="en-US" dirty="0" err="1" smtClean="0"/>
              <a:t>ferro</a:t>
            </a:r>
            <a:r>
              <a:rPr lang="en-US" dirty="0" smtClean="0"/>
              <a:t>-resonance which</a:t>
            </a:r>
            <a:r>
              <a:rPr lang="en-US" baseline="0" dirty="0" smtClean="0"/>
              <a:t> is an oscillation between the </a:t>
            </a:r>
          </a:p>
          <a:p>
            <a:r>
              <a:rPr lang="en-US" baseline="0" dirty="0" smtClean="0"/>
              <a:t>inductive voltage transformer and the network</a:t>
            </a:r>
            <a:endParaRPr lang="da-DK" dirty="0"/>
          </a:p>
        </p:txBody>
      </p:sp>
      <p:sp>
        <p:nvSpPr>
          <p:cNvPr id="4" name="Pladsholder til diasnummer 3"/>
          <p:cNvSpPr>
            <a:spLocks noGrp="1"/>
          </p:cNvSpPr>
          <p:nvPr>
            <p:ph type="sldNum" sz="quarter" idx="10"/>
          </p:nvPr>
        </p:nvSpPr>
        <p:spPr/>
        <p:txBody>
          <a:bodyPr/>
          <a:lstStyle/>
          <a:p>
            <a:fld id="{6ADD43C3-CB80-4A9A-875C-912258189C20}" type="slidenum">
              <a:rPr lang="da-DK" smtClean="0"/>
              <a:t>2</a:t>
            </a:fld>
            <a:endParaRPr lang="da-DK"/>
          </a:p>
        </p:txBody>
      </p:sp>
    </p:spTree>
    <p:extLst>
      <p:ext uri="{BB962C8B-B14F-4D97-AF65-F5344CB8AC3E}">
        <p14:creationId xmlns:p14="http://schemas.microsoft.com/office/powerpoint/2010/main" val="181924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noProof="0" dirty="0" smtClean="0"/>
              <a:t>When </a:t>
            </a:r>
            <a:r>
              <a:rPr lang="en-GB" noProof="0" smtClean="0"/>
              <a:t>we</a:t>
            </a:r>
            <a:r>
              <a:rPr lang="en-GB" baseline="0" noProof="0" smtClean="0"/>
              <a:t> need </a:t>
            </a:r>
            <a:r>
              <a:rPr lang="en-GB" baseline="0" noProof="0" dirty="0" smtClean="0"/>
              <a:t>to measure the condition of the dielectric material it is important to classify the condition of the dielectric material without destroying the component. To do so, one can measure partial discharges. Partial discharges can be damaging to the dielectric material, as the ions recombine. For instance ozone, which is a highly corrosive gas. </a:t>
            </a:r>
            <a:endParaRPr lang="en-GB" noProof="0" dirty="0"/>
          </a:p>
        </p:txBody>
      </p:sp>
      <p:sp>
        <p:nvSpPr>
          <p:cNvPr id="4" name="Pladsholder til diasnummer 3"/>
          <p:cNvSpPr>
            <a:spLocks noGrp="1"/>
          </p:cNvSpPr>
          <p:nvPr>
            <p:ph type="sldNum" sz="quarter" idx="10"/>
          </p:nvPr>
        </p:nvSpPr>
        <p:spPr/>
        <p:txBody>
          <a:bodyPr/>
          <a:lstStyle/>
          <a:p>
            <a:fld id="{752A3D4C-12B6-4F96-AC2C-5384E68DF42F}" type="slidenum">
              <a:rPr lang="da-DK" smtClean="0"/>
              <a:t>4</a:t>
            </a:fld>
            <a:endParaRPr lang="da-DK"/>
          </a:p>
        </p:txBody>
      </p:sp>
    </p:spTree>
    <p:extLst>
      <p:ext uri="{BB962C8B-B14F-4D97-AF65-F5344CB8AC3E}">
        <p14:creationId xmlns:p14="http://schemas.microsoft.com/office/powerpoint/2010/main" val="359968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GB" noProof="0" dirty="0" smtClean="0"/>
              <a:t>In order to find</a:t>
            </a:r>
            <a:r>
              <a:rPr lang="en-GB" baseline="0" noProof="0" dirty="0" smtClean="0"/>
              <a:t> out how much voltage a given system can handle before an arc flash event happens, an overvoltage test can be made. </a:t>
            </a:r>
            <a:endParaRPr lang="en-GB" noProof="0" dirty="0"/>
          </a:p>
        </p:txBody>
      </p:sp>
      <p:sp>
        <p:nvSpPr>
          <p:cNvPr id="4" name="Pladsholder til diasnummer 3"/>
          <p:cNvSpPr>
            <a:spLocks noGrp="1"/>
          </p:cNvSpPr>
          <p:nvPr>
            <p:ph type="sldNum" sz="quarter" idx="10"/>
          </p:nvPr>
        </p:nvSpPr>
        <p:spPr/>
        <p:txBody>
          <a:bodyPr/>
          <a:lstStyle/>
          <a:p>
            <a:fld id="{CFA5BAF1-1094-43F2-A8C2-CA9EAE962AAB}" type="slidenum">
              <a:rPr lang="da-DK" smtClean="0"/>
              <a:t>10</a:t>
            </a:fld>
            <a:endParaRPr lang="da-DK"/>
          </a:p>
        </p:txBody>
      </p:sp>
    </p:spTree>
    <p:extLst>
      <p:ext uri="{BB962C8B-B14F-4D97-AF65-F5344CB8AC3E}">
        <p14:creationId xmlns:p14="http://schemas.microsoft.com/office/powerpoint/2010/main" val="173255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After a certain number of arc flashes, the points themselves could have changed shape, they could become slightly rounder and thus increasing the voltage needed to generate and arc flash.</a:t>
            </a:r>
            <a:endParaRPr lang="da-DK" dirty="0"/>
          </a:p>
        </p:txBody>
      </p:sp>
      <p:sp>
        <p:nvSpPr>
          <p:cNvPr id="4" name="Pladsholder til diasnummer 3"/>
          <p:cNvSpPr>
            <a:spLocks noGrp="1"/>
          </p:cNvSpPr>
          <p:nvPr>
            <p:ph type="sldNum" sz="quarter" idx="10"/>
          </p:nvPr>
        </p:nvSpPr>
        <p:spPr/>
        <p:txBody>
          <a:bodyPr/>
          <a:lstStyle/>
          <a:p>
            <a:fld id="{CFA5BAF1-1094-43F2-A8C2-CA9EAE962AAB}" type="slidenum">
              <a:rPr lang="da-DK" smtClean="0"/>
              <a:t>11</a:t>
            </a:fld>
            <a:endParaRPr lang="da-DK"/>
          </a:p>
        </p:txBody>
      </p:sp>
    </p:spTree>
    <p:extLst>
      <p:ext uri="{BB962C8B-B14F-4D97-AF65-F5344CB8AC3E}">
        <p14:creationId xmlns:p14="http://schemas.microsoft.com/office/powerpoint/2010/main" val="259845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Freq</a:t>
            </a:r>
            <a:r>
              <a:rPr lang="en-US" sz="1200" b="0" i="0" u="none" strike="noStrike" kern="1200" baseline="0" dirty="0" smtClean="0">
                <a:solidFill>
                  <a:schemeClr val="tx1"/>
                </a:solidFill>
                <a:latin typeface="+mn-lt"/>
                <a:ea typeface="+mn-ea"/>
                <a:cs typeface="+mn-cs"/>
              </a:rPr>
              <a:t> = 100 </a:t>
            </a:r>
            <a:r>
              <a:rPr lang="el-GR" sz="1200" b="0" i="0" u="none" strike="noStrike" kern="1200" baseline="0" dirty="0" smtClean="0">
                <a:solidFill>
                  <a:schemeClr val="tx1"/>
                </a:solidFill>
                <a:latin typeface="+mn-lt"/>
                <a:ea typeface="+mn-ea"/>
                <a:cs typeface="+mn-cs"/>
              </a:rPr>
              <a:t>μ</a:t>
            </a:r>
            <a:r>
              <a:rPr lang="da-DK" sz="1200" b="0" i="0" u="none" strike="noStrike" kern="1200" baseline="0" dirty="0" smtClean="0">
                <a:solidFill>
                  <a:schemeClr val="tx1"/>
                </a:solidFill>
                <a:latin typeface="+mn-lt"/>
                <a:ea typeface="+mn-ea"/>
                <a:cs typeface="+mn-cs"/>
              </a:rPr>
              <a:t>Hz</a:t>
            </a:r>
            <a:r>
              <a:rPr lang="en-US" sz="1200" b="0" i="0" u="none" strike="noStrike" kern="1200" baseline="0" dirty="0" smtClean="0">
                <a:solidFill>
                  <a:schemeClr val="tx1"/>
                </a:solidFill>
                <a:latin typeface="+mn-lt"/>
                <a:ea typeface="+mn-ea"/>
                <a:cs typeface="+mn-cs"/>
              </a:rPr>
              <a:t> to 1000 Hz </a:t>
            </a:r>
          </a:p>
          <a:p>
            <a:r>
              <a:rPr lang="en-US" sz="1200" b="0" i="0" u="none" strike="noStrike" kern="1200" baseline="0" dirty="0" smtClean="0">
                <a:solidFill>
                  <a:schemeClr val="tx1"/>
                </a:solidFill>
                <a:latin typeface="+mn-lt"/>
                <a:ea typeface="+mn-ea"/>
                <a:cs typeface="+mn-cs"/>
              </a:rPr>
              <a:t>Since especially the low frequencies reflect water concentration, their</a:t>
            </a:r>
          </a:p>
          <a:p>
            <a:r>
              <a:rPr lang="en-US" sz="1200" b="0" i="0" u="none" strike="noStrike" kern="1200" baseline="0" dirty="0" smtClean="0">
                <a:solidFill>
                  <a:schemeClr val="tx1"/>
                </a:solidFill>
                <a:latin typeface="+mn-lt"/>
                <a:ea typeface="+mn-ea"/>
                <a:cs typeface="+mn-cs"/>
              </a:rPr>
              <a:t>measurement is of outmost importance for reliable data analysis.</a:t>
            </a:r>
          </a:p>
          <a:p>
            <a:r>
              <a:rPr lang="en-US" sz="1200" b="0" i="0" u="none" strike="noStrike" kern="1200" baseline="0" dirty="0" smtClean="0">
                <a:solidFill>
                  <a:schemeClr val="tx1"/>
                </a:solidFill>
                <a:latin typeface="+mn-lt"/>
                <a:ea typeface="+mn-ea"/>
                <a:cs typeface="+mn-cs"/>
              </a:rPr>
              <a:t>This frequency span over 7 decades enables for</a:t>
            </a:r>
          </a:p>
          <a:p>
            <a:r>
              <a:rPr lang="en-US" sz="1200" b="0" i="0" u="none" strike="noStrike" kern="1200" baseline="0" dirty="0" smtClean="0">
                <a:solidFill>
                  <a:schemeClr val="tx1"/>
                </a:solidFill>
                <a:latin typeface="+mn-lt"/>
                <a:ea typeface="+mn-ea"/>
                <a:cs typeface="+mn-cs"/>
              </a:rPr>
              <a:t>discrimination between different effects and finally allows for the determination of moisture</a:t>
            </a:r>
          </a:p>
          <a:p>
            <a:r>
              <a:rPr lang="da-DK" sz="1200" b="0" i="0" u="none" strike="noStrike" kern="1200" baseline="0" dirty="0" smtClean="0">
                <a:solidFill>
                  <a:schemeClr val="tx1"/>
                </a:solidFill>
                <a:latin typeface="+mn-lt"/>
                <a:ea typeface="+mn-ea"/>
                <a:cs typeface="+mn-cs"/>
              </a:rPr>
              <a:t>in the solid </a:t>
            </a:r>
            <a:r>
              <a:rPr lang="da-DK" sz="1200" b="0" i="0" u="none" strike="noStrike" kern="1200" baseline="0" dirty="0" err="1" smtClean="0">
                <a:solidFill>
                  <a:schemeClr val="tx1"/>
                </a:solidFill>
                <a:latin typeface="+mn-lt"/>
                <a:ea typeface="+mn-ea"/>
                <a:cs typeface="+mn-cs"/>
              </a:rPr>
              <a:t>insulation</a:t>
            </a:r>
            <a:r>
              <a:rPr lang="da-DK" sz="1200" b="0" i="0" u="none" strike="noStrike" kern="1200" baseline="0" dirty="0" smtClean="0">
                <a:solidFill>
                  <a:schemeClr val="tx1"/>
                </a:solidFill>
                <a:latin typeface="+mn-lt"/>
                <a:ea typeface="+mn-ea"/>
                <a:cs typeface="+mn-cs"/>
              </a:rPr>
              <a:t>.</a:t>
            </a:r>
            <a:endParaRPr lang="da-DK" dirty="0"/>
          </a:p>
        </p:txBody>
      </p:sp>
      <p:sp>
        <p:nvSpPr>
          <p:cNvPr id="4" name="Pladsholder til diasnummer 3"/>
          <p:cNvSpPr>
            <a:spLocks noGrp="1"/>
          </p:cNvSpPr>
          <p:nvPr>
            <p:ph type="sldNum" sz="quarter" idx="10"/>
          </p:nvPr>
        </p:nvSpPr>
        <p:spPr/>
        <p:txBody>
          <a:bodyPr/>
          <a:lstStyle/>
          <a:p>
            <a:fld id="{6ADD43C3-CB80-4A9A-875C-912258189C20}" type="slidenum">
              <a:rPr lang="da-DK" smtClean="0"/>
              <a:t>16</a:t>
            </a:fld>
            <a:endParaRPr lang="da-DK"/>
          </a:p>
        </p:txBody>
      </p:sp>
    </p:spTree>
    <p:extLst>
      <p:ext uri="{BB962C8B-B14F-4D97-AF65-F5344CB8AC3E}">
        <p14:creationId xmlns:p14="http://schemas.microsoft.com/office/powerpoint/2010/main" val="70935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Dissipation factor of pressboard and oil together with the interfacial polarization effect</a:t>
            </a:r>
          </a:p>
          <a:p>
            <a:r>
              <a:rPr lang="da-DK" sz="1200" b="0" i="0" u="none" strike="noStrike" kern="1200" baseline="0" dirty="0" smtClean="0">
                <a:solidFill>
                  <a:schemeClr val="tx1"/>
                </a:solidFill>
                <a:latin typeface="+mn-lt"/>
                <a:ea typeface="+mn-ea"/>
                <a:cs typeface="+mn-cs"/>
              </a:rPr>
              <a:t>(</a:t>
            </a:r>
            <a:r>
              <a:rPr lang="da-DK" sz="1200" b="0" i="0" u="none" strike="noStrike" kern="1200" baseline="0" dirty="0" err="1" smtClean="0">
                <a:solidFill>
                  <a:schemeClr val="tx1"/>
                </a:solidFill>
                <a:latin typeface="+mn-lt"/>
                <a:ea typeface="+mn-ea"/>
                <a:cs typeface="+mn-cs"/>
              </a:rPr>
              <a:t>insulation</a:t>
            </a:r>
            <a:r>
              <a:rPr lang="da-DK" sz="1200" b="0" i="0" u="none" strike="noStrike" kern="1200" baseline="0" dirty="0" smtClean="0">
                <a:solidFill>
                  <a:schemeClr val="tx1"/>
                </a:solidFill>
                <a:latin typeface="+mn-lt"/>
                <a:ea typeface="+mn-ea"/>
                <a:cs typeface="+mn-cs"/>
              </a:rPr>
              <a:t> </a:t>
            </a:r>
            <a:r>
              <a:rPr lang="da-DK" sz="1200" b="0" i="0" u="none" strike="noStrike" kern="1200" baseline="0" dirty="0" err="1" smtClean="0">
                <a:solidFill>
                  <a:schemeClr val="tx1"/>
                </a:solidFill>
                <a:latin typeface="+mn-lt"/>
                <a:ea typeface="+mn-ea"/>
                <a:cs typeface="+mn-cs"/>
              </a:rPr>
              <a:t>geometry</a:t>
            </a:r>
            <a:r>
              <a:rPr lang="da-DK"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1.</a:t>
            </a:r>
            <a:r>
              <a:rPr lang="en-US" sz="1200" dirty="0" smtClean="0"/>
              <a:t> The frequency range of 1000 - 10 Hz is dominated by the cellulose insulation effect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sz="1200" dirty="0" smtClean="0"/>
              <a:t> The frequency range of 0.01 - 10 Hz is dominated by the oil conductivity effect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a:t>
            </a:r>
            <a:r>
              <a:rPr lang="en-US" sz="1200" dirty="0" smtClean="0"/>
              <a:t> The frequency range &lt;0.01 Hz is dominated by insulation geometry, ratio of oil to pressboard and moisture</a:t>
            </a:r>
          </a:p>
          <a:p>
            <a:endParaRPr lang="da-DK" dirty="0"/>
          </a:p>
        </p:txBody>
      </p:sp>
      <p:sp>
        <p:nvSpPr>
          <p:cNvPr id="4" name="Pladsholder til diasnummer 3"/>
          <p:cNvSpPr>
            <a:spLocks noGrp="1"/>
          </p:cNvSpPr>
          <p:nvPr>
            <p:ph type="sldNum" sz="quarter" idx="10"/>
          </p:nvPr>
        </p:nvSpPr>
        <p:spPr/>
        <p:txBody>
          <a:bodyPr/>
          <a:lstStyle/>
          <a:p>
            <a:fld id="{6ADD43C3-CB80-4A9A-875C-912258189C20}" type="slidenum">
              <a:rPr lang="da-DK" smtClean="0"/>
              <a:t>17</a:t>
            </a:fld>
            <a:endParaRPr lang="da-DK"/>
          </a:p>
        </p:txBody>
      </p:sp>
    </p:spTree>
    <p:extLst>
      <p:ext uri="{BB962C8B-B14F-4D97-AF65-F5344CB8AC3E}">
        <p14:creationId xmlns:p14="http://schemas.microsoft.com/office/powerpoint/2010/main" val="339011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da-DK" smtClean="0"/>
              <a:t>Klik for at redigere i master</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en-US"/>
          </a:p>
        </p:txBody>
      </p:sp>
      <p:sp>
        <p:nvSpPr>
          <p:cNvPr id="4" name="Date Placeholder 3"/>
          <p:cNvSpPr>
            <a:spLocks noGrp="1"/>
          </p:cNvSpPr>
          <p:nvPr>
            <p:ph type="dt" sz="half" idx="10"/>
          </p:nvPr>
        </p:nvSpPr>
        <p:spPr/>
        <p:txBody>
          <a:bodyPr/>
          <a:lstStyle/>
          <a:p>
            <a:fld id="{D4E0E97D-5199-4FC7-9F65-964A9182685C}" type="datetimeFigureOut">
              <a:rPr lang="da-DK" smtClean="0"/>
              <a:t>29-11-2013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D4E0E97D-5199-4FC7-9F65-964A9182685C}" type="datetimeFigureOut">
              <a:rPr lang="da-DK" smtClean="0"/>
              <a:t>29-11-2013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da-DK" smtClean="0"/>
              <a:t>Klik for at redigere i master</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D4E0E97D-5199-4FC7-9F65-964A9182685C}" type="datetimeFigureOut">
              <a:rPr lang="da-DK" smtClean="0"/>
              <a:t>29-11-2013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10"/>
          </p:nvPr>
        </p:nvSpPr>
        <p:spPr/>
        <p:txBody>
          <a:bodyPr/>
          <a:lstStyle/>
          <a:p>
            <a:fld id="{D4E0E97D-5199-4FC7-9F65-964A9182685C}" type="datetimeFigureOut">
              <a:rPr lang="da-DK" smtClean="0"/>
              <a:t>29-11-2013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da-DK" smtClean="0"/>
              <a:t>Klik for at redigere i master</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D4E0E97D-5199-4FC7-9F65-964A9182685C}" type="datetimeFigureOut">
              <a:rPr lang="da-DK" smtClean="0"/>
              <a:t>29-11-2013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da-DK" smtClean="0"/>
              <a:t>Klik for at redigere i master</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D4E0E97D-5199-4FC7-9F65-964A9182685C}" type="datetimeFigureOut">
              <a:rPr lang="da-DK" smtClean="0"/>
              <a:t>29-11-2013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Klik for at redigere i master</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Date Placeholder 6"/>
          <p:cNvSpPr>
            <a:spLocks noGrp="1"/>
          </p:cNvSpPr>
          <p:nvPr>
            <p:ph type="dt" sz="half" idx="10"/>
          </p:nvPr>
        </p:nvSpPr>
        <p:spPr/>
        <p:txBody>
          <a:bodyPr/>
          <a:lstStyle/>
          <a:p>
            <a:fld id="{D4E0E97D-5199-4FC7-9F65-964A9182685C}" type="datetimeFigureOut">
              <a:rPr lang="da-DK" smtClean="0"/>
              <a:t>29-11-2013</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Date Placeholder 2"/>
          <p:cNvSpPr>
            <a:spLocks noGrp="1"/>
          </p:cNvSpPr>
          <p:nvPr>
            <p:ph type="dt" sz="half" idx="10"/>
          </p:nvPr>
        </p:nvSpPr>
        <p:spPr/>
        <p:txBody>
          <a:bodyPr/>
          <a:lstStyle/>
          <a:p>
            <a:fld id="{D4E0E97D-5199-4FC7-9F65-964A9182685C}" type="datetimeFigureOut">
              <a:rPr lang="da-DK" smtClean="0"/>
              <a:t>29-11-2013</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0E97D-5199-4FC7-9F65-964A9182685C}" type="datetimeFigureOut">
              <a:rPr lang="da-DK" smtClean="0"/>
              <a:t>29-11-2013</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da-DK" smtClean="0"/>
              <a:t>Klik for at redigere i master</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D4E0E97D-5199-4FC7-9F65-964A9182685C}" type="datetimeFigureOut">
              <a:rPr lang="da-DK" smtClean="0"/>
              <a:t>29-11-2013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4E24EE1-BAF7-4CE9-9E1A-BA91F49F1A66}" type="slidenum">
              <a:rPr lang="da-DK" smtClean="0"/>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da-DK" smtClean="0"/>
              <a:t>Klik for at redigere i master</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D4E0E97D-5199-4FC7-9F65-964A9182685C}" type="datetimeFigureOut">
              <a:rPr lang="da-DK" smtClean="0"/>
              <a:t>29-11-2013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4E24EE1-BAF7-4CE9-9E1A-BA91F49F1A66}" type="slidenum">
              <a:rPr lang="da-DK" smtClean="0"/>
              <a:t>‹nr.›</a:t>
            </a:fld>
            <a:endParaRPr lang="da-DK"/>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da-DK" smtClean="0"/>
              <a:t>Klik på ikonet for at tilføje et billede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da-DK" smtClean="0"/>
              <a:t>Klik for at redigere i master</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D4E0E97D-5199-4FC7-9F65-964A9182685C}" type="datetimeFigureOut">
              <a:rPr lang="da-DK" smtClean="0"/>
              <a:t>29-11-2013</a:t>
            </a:fld>
            <a:endParaRPr lang="da-DK"/>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94E24EE1-BAF7-4CE9-9E1A-BA91F49F1A66}" type="slidenum">
              <a:rPr lang="da-DK" smtClean="0"/>
              <a:t>‹nr.›</a:t>
            </a:fld>
            <a:endParaRPr lang="da-DK"/>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dirty="0" smtClean="0"/>
              <a:t>High voltage mini project</a:t>
            </a:r>
            <a:endParaRPr lang="en-GB" dirty="0"/>
          </a:p>
        </p:txBody>
      </p:sp>
      <p:sp>
        <p:nvSpPr>
          <p:cNvPr id="3" name="Undertitel 2"/>
          <p:cNvSpPr>
            <a:spLocks noGrp="1"/>
          </p:cNvSpPr>
          <p:nvPr>
            <p:ph type="subTitle" idx="1"/>
          </p:nvPr>
        </p:nvSpPr>
        <p:spPr/>
        <p:txBody>
          <a:bodyPr/>
          <a:lstStyle/>
          <a:p>
            <a:r>
              <a:rPr lang="en-GB" dirty="0" err="1" smtClean="0"/>
              <a:t>Søren</a:t>
            </a:r>
            <a:r>
              <a:rPr lang="en-GB" dirty="0" smtClean="0"/>
              <a:t> </a:t>
            </a:r>
            <a:r>
              <a:rPr lang="en-GB" dirty="0" err="1" smtClean="0"/>
              <a:t>Hadberg</a:t>
            </a:r>
            <a:r>
              <a:rPr lang="en-GB" dirty="0" smtClean="0"/>
              <a:t>, </a:t>
            </a:r>
            <a:r>
              <a:rPr lang="en-GB" dirty="0" err="1" smtClean="0"/>
              <a:t>Rólant</a:t>
            </a:r>
            <a:r>
              <a:rPr lang="en-GB" dirty="0" smtClean="0"/>
              <a:t> J. Olsen, </a:t>
            </a:r>
            <a:r>
              <a:rPr lang="en-GB" dirty="0" err="1" smtClean="0"/>
              <a:t>Fitim</a:t>
            </a:r>
            <a:r>
              <a:rPr lang="en-GB" dirty="0" smtClean="0"/>
              <a:t> </a:t>
            </a:r>
            <a:r>
              <a:rPr lang="en-GB" dirty="0" err="1" smtClean="0"/>
              <a:t>Kryezi</a:t>
            </a:r>
            <a:r>
              <a:rPr lang="en-GB" dirty="0" smtClean="0"/>
              <a:t>, Mikael K. </a:t>
            </a:r>
            <a:r>
              <a:rPr lang="en-GB" dirty="0" err="1" smtClean="0"/>
              <a:t>Sørensen</a:t>
            </a:r>
            <a:r>
              <a:rPr lang="en-GB" dirty="0" smtClean="0"/>
              <a:t> </a:t>
            </a:r>
            <a:r>
              <a:rPr lang="en-GB" dirty="0" smtClean="0"/>
              <a:t>&amp; Ragnar </a:t>
            </a:r>
            <a:r>
              <a:rPr lang="en-GB" dirty="0" err="1" smtClean="0"/>
              <a:t>Sigurbjörnsson</a:t>
            </a:r>
            <a:endParaRPr lang="en-GB" dirty="0" smtClean="0"/>
          </a:p>
        </p:txBody>
      </p:sp>
    </p:spTree>
    <p:extLst>
      <p:ext uri="{BB962C8B-B14F-4D97-AF65-F5344CB8AC3E}">
        <p14:creationId xmlns:p14="http://schemas.microsoft.com/office/powerpoint/2010/main" val="520941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Overvoltage</a:t>
            </a:r>
            <a:r>
              <a:rPr lang="da-DK" dirty="0" smtClean="0"/>
              <a:t> test</a:t>
            </a:r>
            <a:endParaRPr lang="da-DK" dirty="0"/>
          </a:p>
        </p:txBody>
      </p:sp>
      <p:sp>
        <p:nvSpPr>
          <p:cNvPr id="3" name="Pladsholder til indhold 2"/>
          <p:cNvSpPr>
            <a:spLocks noGrp="1"/>
          </p:cNvSpPr>
          <p:nvPr>
            <p:ph idx="1"/>
          </p:nvPr>
        </p:nvSpPr>
        <p:spPr/>
        <p:txBody>
          <a:bodyPr/>
          <a:lstStyle/>
          <a:p>
            <a:endParaRPr lang="da-DK"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5"/>
            <a:ext cx="3888432" cy="278143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978" y="4626263"/>
            <a:ext cx="3886200" cy="11811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72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Results</a:t>
            </a:r>
            <a:endParaRPr lang="da-DK" dirty="0"/>
          </a:p>
        </p:txBody>
      </p:sp>
      <p:sp>
        <p:nvSpPr>
          <p:cNvPr id="3" name="Pladsholder til indhold 2"/>
          <p:cNvSpPr>
            <a:spLocks noGrp="1"/>
          </p:cNvSpPr>
          <p:nvPr>
            <p:ph idx="1"/>
          </p:nvPr>
        </p:nvSpPr>
        <p:spPr/>
        <p:txBody>
          <a:bodyPr/>
          <a:lstStyle/>
          <a:p>
            <a:endParaRPr 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99" y="1844824"/>
            <a:ext cx="6982585" cy="384993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8715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Dielectric</a:t>
            </a:r>
            <a:r>
              <a:rPr lang="da-DK" dirty="0" smtClean="0"/>
              <a:t> </a:t>
            </a:r>
            <a:r>
              <a:rPr lang="da-DK" dirty="0" err="1" smtClean="0"/>
              <a:t>Loss</a:t>
            </a:r>
            <a:r>
              <a:rPr lang="da-DK" dirty="0" smtClean="0"/>
              <a:t> Angle</a:t>
            </a:r>
            <a:endParaRPr lang="da-DK" dirty="0"/>
          </a:p>
        </p:txBody>
      </p:sp>
      <p:sp>
        <p:nvSpPr>
          <p:cNvPr id="4" name="Content Placeholder 3"/>
          <p:cNvSpPr>
            <a:spLocks noGrp="1"/>
          </p:cNvSpPr>
          <p:nvPr>
            <p:ph sz="half" idx="1"/>
          </p:nvPr>
        </p:nvSpPr>
        <p:spPr/>
        <p:txBody>
          <a:bodyPr/>
          <a:lstStyle/>
          <a:p>
            <a:r>
              <a:rPr lang="da-DK" b="1" dirty="0" err="1" smtClean="0"/>
              <a:t>What</a:t>
            </a:r>
            <a:r>
              <a:rPr lang="da-DK" b="1" dirty="0" smtClean="0"/>
              <a:t> is it?</a:t>
            </a:r>
          </a:p>
          <a:p>
            <a:pPr marL="0" indent="0">
              <a:buNone/>
            </a:pPr>
            <a:r>
              <a:rPr lang="da-DK" dirty="0" smtClean="0"/>
              <a:t>Non </a:t>
            </a:r>
            <a:r>
              <a:rPr lang="da-DK" dirty="0" err="1" smtClean="0"/>
              <a:t>destructive</a:t>
            </a:r>
            <a:r>
              <a:rPr lang="da-DK" dirty="0" smtClean="0"/>
              <a:t> HV test.</a:t>
            </a:r>
          </a:p>
          <a:p>
            <a:r>
              <a:rPr lang="da-DK" b="1" dirty="0" err="1" smtClean="0"/>
              <a:t>Importance</a:t>
            </a:r>
            <a:r>
              <a:rPr lang="da-DK" b="1" dirty="0" smtClean="0"/>
              <a:t> </a:t>
            </a:r>
            <a:r>
              <a:rPr lang="da-DK" b="1" dirty="0"/>
              <a:t>of it</a:t>
            </a:r>
            <a:r>
              <a:rPr lang="da-DK" b="1" dirty="0" smtClean="0"/>
              <a:t>?</a:t>
            </a:r>
          </a:p>
          <a:p>
            <a:pPr marL="0" indent="0">
              <a:buNone/>
            </a:pPr>
            <a:r>
              <a:rPr lang="es-ES_tradnl" dirty="0" err="1">
                <a:solidFill>
                  <a:schemeClr val="tx1">
                    <a:lumMod val="95000"/>
                    <a:lumOff val="5000"/>
                  </a:schemeClr>
                </a:solidFill>
              </a:rPr>
              <a:t>Dielectrics</a:t>
            </a:r>
            <a:r>
              <a:rPr lang="es-ES_tradnl" dirty="0">
                <a:solidFill>
                  <a:schemeClr val="tx1">
                    <a:lumMod val="95000"/>
                    <a:lumOff val="5000"/>
                  </a:schemeClr>
                </a:solidFill>
              </a:rPr>
              <a:t> and </a:t>
            </a:r>
            <a:r>
              <a:rPr lang="es-ES_tradnl" dirty="0" err="1">
                <a:solidFill>
                  <a:schemeClr val="tx1">
                    <a:lumMod val="95000"/>
                    <a:lumOff val="5000"/>
                  </a:schemeClr>
                </a:solidFill>
              </a:rPr>
              <a:t>isolating</a:t>
            </a:r>
            <a:r>
              <a:rPr lang="es-ES_tradnl" dirty="0">
                <a:solidFill>
                  <a:schemeClr val="tx1">
                    <a:lumMod val="95000"/>
                    <a:lumOff val="5000"/>
                  </a:schemeClr>
                </a:solidFill>
              </a:rPr>
              <a:t> </a:t>
            </a:r>
            <a:r>
              <a:rPr lang="es-ES_tradnl" dirty="0" err="1">
                <a:solidFill>
                  <a:schemeClr val="tx1">
                    <a:lumMod val="95000"/>
                    <a:lumOff val="5000"/>
                  </a:schemeClr>
                </a:solidFill>
              </a:rPr>
              <a:t>materials</a:t>
            </a:r>
            <a:r>
              <a:rPr lang="es-ES_tradnl" dirty="0">
                <a:solidFill>
                  <a:schemeClr val="tx1">
                    <a:lumMod val="95000"/>
                    <a:lumOff val="5000"/>
                  </a:schemeClr>
                </a:solidFill>
              </a:rPr>
              <a:t> can be      </a:t>
            </a:r>
            <a:r>
              <a:rPr lang="es-ES_tradnl" dirty="0" err="1">
                <a:solidFill>
                  <a:schemeClr val="tx1">
                    <a:lumMod val="95000"/>
                    <a:lumOff val="5000"/>
                  </a:schemeClr>
                </a:solidFill>
              </a:rPr>
              <a:t>characterized</a:t>
            </a:r>
            <a:r>
              <a:rPr lang="es-ES_tradnl" dirty="0">
                <a:solidFill>
                  <a:schemeClr val="tx1">
                    <a:lumMod val="95000"/>
                    <a:lumOff val="5000"/>
                  </a:schemeClr>
                </a:solidFill>
              </a:rPr>
              <a:t> </a:t>
            </a:r>
            <a:r>
              <a:rPr lang="es-ES_tradnl" dirty="0" err="1">
                <a:solidFill>
                  <a:schemeClr val="tx1">
                    <a:lumMod val="95000"/>
                    <a:lumOff val="5000"/>
                  </a:schemeClr>
                </a:solidFill>
              </a:rPr>
              <a:t>by</a:t>
            </a:r>
            <a:r>
              <a:rPr lang="es-ES_tradnl" dirty="0">
                <a:solidFill>
                  <a:schemeClr val="tx1">
                    <a:lumMod val="95000"/>
                    <a:lumOff val="5000"/>
                  </a:schemeClr>
                </a:solidFill>
              </a:rPr>
              <a:t> </a:t>
            </a:r>
            <a:r>
              <a:rPr lang="es-ES_tradnl" dirty="0" err="1">
                <a:solidFill>
                  <a:schemeClr val="tx1">
                    <a:lumMod val="95000"/>
                    <a:lumOff val="5000"/>
                  </a:schemeClr>
                </a:solidFill>
              </a:rPr>
              <a:t>its</a:t>
            </a:r>
            <a:r>
              <a:rPr lang="es-ES_tradnl" dirty="0">
                <a:solidFill>
                  <a:schemeClr val="tx1">
                    <a:lumMod val="95000"/>
                    <a:lumOff val="5000"/>
                  </a:schemeClr>
                </a:solidFill>
              </a:rPr>
              <a:t> natural </a:t>
            </a:r>
            <a:r>
              <a:rPr lang="es-ES_tradnl" dirty="0" err="1">
                <a:solidFill>
                  <a:schemeClr val="tx1">
                    <a:lumMod val="95000"/>
                    <a:lumOff val="5000"/>
                  </a:schemeClr>
                </a:solidFill>
              </a:rPr>
              <a:t>polarization</a:t>
            </a:r>
            <a:r>
              <a:rPr lang="es-ES_tradnl" dirty="0">
                <a:solidFill>
                  <a:schemeClr val="tx1">
                    <a:lumMod val="95000"/>
                    <a:lumOff val="5000"/>
                  </a:schemeClr>
                </a:solidFill>
              </a:rPr>
              <a:t> </a:t>
            </a:r>
            <a:r>
              <a:rPr lang="es-ES_tradnl" dirty="0" err="1">
                <a:solidFill>
                  <a:schemeClr val="tx1">
                    <a:lumMod val="95000"/>
                    <a:lumOff val="5000"/>
                  </a:schemeClr>
                </a:solidFill>
              </a:rPr>
              <a:t>phenomena</a:t>
            </a:r>
            <a:endParaRPr lang="da-DK" dirty="0" smtClean="0"/>
          </a:p>
          <a:p>
            <a:r>
              <a:rPr lang="da-DK" b="1" dirty="0" smtClean="0"/>
              <a:t>Derivation of it?</a:t>
            </a:r>
          </a:p>
          <a:p>
            <a:pPr marL="0" indent="0">
              <a:buNone/>
            </a:pPr>
            <a:r>
              <a:rPr lang="fr-FR" dirty="0"/>
              <a:t>Equivalent </a:t>
            </a:r>
            <a:r>
              <a:rPr lang="fr-FR" dirty="0" smtClean="0"/>
              <a:t>circuit to </a:t>
            </a:r>
            <a:r>
              <a:rPr lang="fr-FR" dirty="0" err="1" smtClean="0"/>
              <a:t>derive</a:t>
            </a:r>
            <a:r>
              <a:rPr lang="fr-FR" dirty="0" smtClean="0"/>
              <a:t> the (C) and (</a:t>
            </a:r>
            <a:r>
              <a:rPr lang="es-ES_tradnl" dirty="0" smtClean="0">
                <a:solidFill>
                  <a:schemeClr val="tx1">
                    <a:lumMod val="95000"/>
                    <a:lumOff val="5000"/>
                  </a:schemeClr>
                </a:solidFill>
              </a:rPr>
              <a:t>tan </a:t>
            </a:r>
            <a:r>
              <a:rPr lang="el-GR" dirty="0" smtClean="0">
                <a:solidFill>
                  <a:schemeClr val="tx1">
                    <a:lumMod val="95000"/>
                    <a:lumOff val="5000"/>
                  </a:schemeClr>
                </a:solidFill>
              </a:rPr>
              <a:t>δ</a:t>
            </a:r>
            <a:r>
              <a:rPr lang="da-DK" dirty="0" smtClean="0">
                <a:solidFill>
                  <a:schemeClr val="tx1">
                    <a:lumMod val="95000"/>
                    <a:lumOff val="5000"/>
                  </a:schemeClr>
                </a:solidFill>
              </a:rPr>
              <a:t>)</a:t>
            </a:r>
            <a:r>
              <a:rPr lang="fr-FR" dirty="0" smtClean="0"/>
              <a:t> </a:t>
            </a:r>
            <a:endParaRPr lang="da-DK" dirty="0" smtClean="0"/>
          </a:p>
          <a:p>
            <a:endParaRPr lang="en-GB" dirty="0"/>
          </a:p>
        </p:txBody>
      </p:sp>
      <p:sp>
        <p:nvSpPr>
          <p:cNvPr id="5" name="Content Placeholder 4"/>
          <p:cNvSpPr>
            <a:spLocks noGrp="1"/>
          </p:cNvSpPr>
          <p:nvPr>
            <p:ph sz="half" idx="2"/>
          </p:nvPr>
        </p:nvSpPr>
        <p:spPr>
          <a:xfrm>
            <a:off x="4663281" y="1809749"/>
            <a:ext cx="3469242" cy="4051302"/>
          </a:xfrm>
        </p:spPr>
        <p:txBody>
          <a:bodyPr/>
          <a:lstStyle/>
          <a:p>
            <a:r>
              <a:rPr lang="da-DK" dirty="0" smtClean="0"/>
              <a:t>A</a:t>
            </a:r>
          </a:p>
          <a:p>
            <a:endParaRPr lang="da-DK" dirty="0"/>
          </a:p>
          <a:p>
            <a:endParaRPr lang="da-DK" dirty="0" smtClean="0"/>
          </a:p>
          <a:p>
            <a:endParaRPr lang="da-DK" dirty="0" smtClean="0"/>
          </a:p>
          <a:p>
            <a:endParaRPr lang="fr-FR" dirty="0" smtClean="0"/>
          </a:p>
          <a:p>
            <a:r>
              <a:rPr lang="fr-FR" dirty="0" smtClean="0"/>
              <a:t>Equivalent </a:t>
            </a:r>
            <a:r>
              <a:rPr lang="fr-FR" dirty="0"/>
              <a:t>circuit </a:t>
            </a:r>
            <a:r>
              <a:rPr lang="fr-FR" dirty="0" err="1"/>
              <a:t>representation</a:t>
            </a:r>
            <a:r>
              <a:rPr lang="fr-FR" dirty="0"/>
              <a:t> </a:t>
            </a:r>
            <a:r>
              <a:rPr lang="fr-FR" dirty="0" err="1"/>
              <a:t>Physics</a:t>
            </a:r>
            <a:r>
              <a:rPr lang="fr-FR" dirty="0"/>
              <a:t> </a:t>
            </a:r>
            <a:r>
              <a:rPr lang="fr-FR" dirty="0" err="1" smtClean="0"/>
              <a:t>phenomena</a:t>
            </a:r>
            <a:endParaRPr lang="fr-FR" dirty="0" smtClean="0"/>
          </a:p>
          <a:p>
            <a:pPr marL="0" indent="0">
              <a:buNone/>
            </a:pPr>
            <a:endParaRPr lang="da-DK" dirty="0" smtClean="0"/>
          </a:p>
          <a:p>
            <a:endParaRPr lang="da-DK"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36287">
            <a:off x="4788024" y="1701312"/>
            <a:ext cx="3227990" cy="2057400"/>
          </a:xfrm>
          <a:prstGeom prst="rect">
            <a:avLst/>
          </a:prstGeom>
          <a:noFill/>
          <a:ln>
            <a:noFill/>
          </a:ln>
          <a:effectLst/>
          <a:scene3d>
            <a:camera prst="orthographicFront">
              <a:rot lat="0" lon="0" rev="2148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123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Dielectric</a:t>
            </a:r>
            <a:r>
              <a:rPr lang="da-DK" dirty="0"/>
              <a:t> </a:t>
            </a:r>
            <a:r>
              <a:rPr lang="da-DK" dirty="0" err="1"/>
              <a:t>Loss</a:t>
            </a:r>
            <a:r>
              <a:rPr lang="da-DK" dirty="0"/>
              <a:t> Angle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da-DK" dirty="0" smtClean="0"/>
              </a:p>
              <a:p>
                <a:endParaRPr lang="da-DK" dirty="0" smtClean="0"/>
              </a:p>
              <a:p>
                <a:endParaRPr lang="da-DK" dirty="0"/>
              </a:p>
              <a:p>
                <a:endParaRPr lang="da-DK" dirty="0" smtClean="0"/>
              </a:p>
              <a:p>
                <a:endParaRPr lang="fr-FR" dirty="0" smtClean="0"/>
              </a:p>
              <a:p>
                <a:endParaRPr lang="fr-FR" dirty="0"/>
              </a:p>
              <a:p>
                <a:r>
                  <a:rPr lang="fr-FR" dirty="0" smtClean="0"/>
                  <a:t>(</a:t>
                </a:r>
                <a:r>
                  <a:rPr lang="es-ES_tradnl" dirty="0">
                    <a:solidFill>
                      <a:schemeClr val="tx1">
                        <a:lumMod val="95000"/>
                        <a:lumOff val="5000"/>
                      </a:schemeClr>
                    </a:solidFill>
                  </a:rPr>
                  <a:t>tan </a:t>
                </a:r>
                <a:r>
                  <a:rPr lang="el-GR" dirty="0">
                    <a:solidFill>
                      <a:schemeClr val="tx1">
                        <a:lumMod val="95000"/>
                        <a:lumOff val="5000"/>
                      </a:schemeClr>
                    </a:solidFill>
                  </a:rPr>
                  <a:t>δ</a:t>
                </a:r>
                <a:r>
                  <a:rPr lang="da-DK" dirty="0" smtClean="0">
                    <a:solidFill>
                      <a:schemeClr val="tx1">
                        <a:lumMod val="95000"/>
                        <a:lumOff val="5000"/>
                      </a:schemeClr>
                    </a:solidFill>
                  </a:rPr>
                  <a:t>) as ratio of </a:t>
                </a:r>
                <a:r>
                  <a:rPr lang="da-DK" dirty="0" err="1" smtClean="0">
                    <a:solidFill>
                      <a:schemeClr val="tx1">
                        <a:lumMod val="95000"/>
                        <a:lumOff val="5000"/>
                      </a:schemeClr>
                    </a:solidFill>
                  </a:rPr>
                  <a:t>active</a:t>
                </a:r>
                <a:r>
                  <a:rPr lang="da-DK" dirty="0" smtClean="0">
                    <a:solidFill>
                      <a:schemeClr val="tx1">
                        <a:lumMod val="95000"/>
                        <a:lumOff val="5000"/>
                      </a:schemeClr>
                    </a:solidFill>
                  </a:rPr>
                  <a:t> vs </a:t>
                </a:r>
                <a:r>
                  <a:rPr lang="da-DK" dirty="0" err="1" smtClean="0">
                    <a:solidFill>
                      <a:schemeClr val="tx1">
                        <a:lumMod val="95000"/>
                        <a:lumOff val="5000"/>
                      </a:schemeClr>
                    </a:solidFill>
                  </a:rPr>
                  <a:t>reactive</a:t>
                </a:r>
                <a:r>
                  <a:rPr lang="da-DK" dirty="0" smtClean="0">
                    <a:solidFill>
                      <a:schemeClr val="tx1">
                        <a:lumMod val="95000"/>
                        <a:lumOff val="5000"/>
                      </a:schemeClr>
                    </a:solidFill>
                  </a:rPr>
                  <a:t> </a:t>
                </a:r>
                <a:r>
                  <a:rPr lang="da-DK" dirty="0" err="1" smtClean="0">
                    <a:solidFill>
                      <a:schemeClr val="tx1">
                        <a:lumMod val="95000"/>
                        <a:lumOff val="5000"/>
                      </a:schemeClr>
                    </a:solidFill>
                  </a:rPr>
                  <a:t>current</a:t>
                </a:r>
                <a:endParaRPr lang="da-DK" dirty="0" smtClean="0"/>
              </a:p>
              <a:p>
                <a14:m>
                  <m:oMath xmlns:m="http://schemas.openxmlformats.org/officeDocument/2006/math">
                    <m:func>
                      <m:funcPr>
                        <m:ctrlPr>
                          <a:rPr lang="en-US" sz="2000" i="1">
                            <a:latin typeface="Cambria Math"/>
                          </a:rPr>
                        </m:ctrlPr>
                      </m:funcPr>
                      <m:fName>
                        <m:r>
                          <m:rPr>
                            <m:sty m:val="p"/>
                          </m:rPr>
                          <a:rPr lang="en-GB" sz="2000">
                            <a:latin typeface="Cambria Math"/>
                          </a:rPr>
                          <m:t>tan</m:t>
                        </m:r>
                      </m:fName>
                      <m:e>
                        <m:r>
                          <a:rPr lang="en-GB" sz="2000" i="1">
                            <a:latin typeface="Cambria Math"/>
                          </a:rPr>
                          <m:t>𝜑</m:t>
                        </m:r>
                      </m:e>
                    </m:func>
                    <m:r>
                      <a:rPr lang="en-GB" sz="2000" i="1">
                        <a:latin typeface="Cambria Math"/>
                      </a:rPr>
                      <m:t>=</m:t>
                    </m:r>
                    <m:f>
                      <m:fPr>
                        <m:ctrlPr>
                          <a:rPr lang="en-US" sz="2000" i="1">
                            <a:latin typeface="Cambria Math"/>
                          </a:rPr>
                        </m:ctrlPr>
                      </m:fPr>
                      <m:num>
                        <m:sSub>
                          <m:sSubPr>
                            <m:ctrlPr>
                              <a:rPr lang="en-US" sz="2000" i="1">
                                <a:latin typeface="Cambria Math"/>
                              </a:rPr>
                            </m:ctrlPr>
                          </m:sSubPr>
                          <m:e>
                            <m:r>
                              <a:rPr lang="en-GB" sz="2000" i="1">
                                <a:latin typeface="Cambria Math"/>
                              </a:rPr>
                              <m:t>𝐼</m:t>
                            </m:r>
                          </m:e>
                          <m:sub>
                            <m:r>
                              <a:rPr lang="en-GB" sz="2000" i="1">
                                <a:latin typeface="Cambria Math"/>
                              </a:rPr>
                              <m:t>𝑤</m:t>
                            </m:r>
                          </m:sub>
                        </m:sSub>
                      </m:num>
                      <m:den>
                        <m:sSub>
                          <m:sSubPr>
                            <m:ctrlPr>
                              <a:rPr lang="en-US" sz="2000" i="1">
                                <a:latin typeface="Cambria Math"/>
                              </a:rPr>
                            </m:ctrlPr>
                          </m:sSubPr>
                          <m:e>
                            <m:r>
                              <a:rPr lang="en-GB" sz="2000" i="1">
                                <a:latin typeface="Cambria Math"/>
                              </a:rPr>
                              <m:t>𝐼</m:t>
                            </m:r>
                          </m:e>
                          <m:sub>
                            <m:r>
                              <a:rPr lang="en-GB" sz="2000" i="1">
                                <a:latin typeface="Cambria Math"/>
                              </a:rPr>
                              <m:t>𝑤𝑙</m:t>
                            </m:r>
                          </m:sub>
                        </m:sSub>
                      </m:den>
                    </m:f>
                    <m:r>
                      <a:rPr lang="en-GB" sz="2000" i="1">
                        <a:latin typeface="Cambria Math"/>
                      </a:rPr>
                      <m:t>=</m:t>
                    </m:r>
                    <m:f>
                      <m:fPr>
                        <m:ctrlPr>
                          <a:rPr lang="en-US" sz="2000" i="1">
                            <a:latin typeface="Cambria Math"/>
                          </a:rPr>
                        </m:ctrlPr>
                      </m:fPr>
                      <m:num>
                        <m:sSub>
                          <m:sSubPr>
                            <m:ctrlPr>
                              <a:rPr lang="en-US" sz="2000" i="1">
                                <a:latin typeface="Cambria Math"/>
                              </a:rPr>
                            </m:ctrlPr>
                          </m:sSubPr>
                          <m:e>
                            <m:r>
                              <a:rPr lang="en-GB" sz="2000" i="1">
                                <a:latin typeface="Cambria Math"/>
                              </a:rPr>
                              <m:t>𝑃</m:t>
                            </m:r>
                          </m:e>
                          <m:sub>
                            <m:r>
                              <a:rPr lang="en-GB" sz="2000" i="1">
                                <a:latin typeface="Cambria Math"/>
                              </a:rPr>
                              <m:t>𝑑𝑖𝑒𝑙</m:t>
                            </m:r>
                          </m:sub>
                        </m:sSub>
                      </m:num>
                      <m:den>
                        <m:r>
                          <a:rPr lang="en-GB" sz="2000" i="1">
                            <a:latin typeface="Cambria Math"/>
                          </a:rPr>
                          <m:t>𝑄</m:t>
                        </m:r>
                      </m:den>
                    </m:f>
                  </m:oMath>
                </a14:m>
                <a:endParaRPr lang="en-US" dirty="0" smtClean="0"/>
              </a:p>
              <a:p>
                <a:pPr marL="342900" lvl="1" indent="-342900"/>
                <a:r>
                  <a:rPr lang="en-US" dirty="0" err="1"/>
                  <a:t>Pdiel</a:t>
                </a:r>
                <a:r>
                  <a:rPr lang="en-US" dirty="0"/>
                  <a:t> = P1+Pp+Pi</a:t>
                </a:r>
              </a:p>
              <a:p>
                <a:endParaRPr lang="en-US"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71" t="-7669" b="-9474"/>
                </a:stretch>
              </a:blipFill>
            </p:spPr>
            <p:txBody>
              <a:bodyPr/>
              <a:lstStyle/>
              <a:p>
                <a:r>
                  <a:rPr lang="en-GB">
                    <a:noFill/>
                  </a:rPr>
                  <a:t> </a:t>
                </a:r>
              </a:p>
            </p:txBody>
          </p:sp>
        </mc:Fallback>
      </mc:AlternateContent>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844824"/>
            <a:ext cx="2830810" cy="197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28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Dielectric</a:t>
            </a:r>
            <a:r>
              <a:rPr lang="da-DK" dirty="0"/>
              <a:t> </a:t>
            </a:r>
            <a:r>
              <a:rPr lang="da-DK" dirty="0" err="1"/>
              <a:t>Loss</a:t>
            </a:r>
            <a:r>
              <a:rPr lang="da-DK" dirty="0"/>
              <a:t> Angle</a:t>
            </a:r>
            <a:endParaRPr lang="en-GB" dirty="0"/>
          </a:p>
        </p:txBody>
      </p:sp>
      <p:sp>
        <p:nvSpPr>
          <p:cNvPr id="5" name="Content Placeholder 4"/>
          <p:cNvSpPr>
            <a:spLocks noGrp="1"/>
          </p:cNvSpPr>
          <p:nvPr>
            <p:ph sz="half" idx="2"/>
          </p:nvPr>
        </p:nvSpPr>
        <p:spPr/>
        <p:txBody>
          <a:bodyPr/>
          <a:lstStyle/>
          <a:p>
            <a:r>
              <a:rPr lang="da-DK" dirty="0" smtClean="0"/>
              <a:t>Measure of (C) and (</a:t>
            </a:r>
            <a:r>
              <a:rPr lang="es-ES_tradnl" dirty="0"/>
              <a:t>tan </a:t>
            </a:r>
            <a:r>
              <a:rPr lang="el-GR" dirty="0" smtClean="0"/>
              <a:t>δ</a:t>
            </a:r>
            <a:r>
              <a:rPr lang="da-DK" dirty="0" smtClean="0"/>
              <a:t>) by </a:t>
            </a:r>
            <a:r>
              <a:rPr lang="da-DK" dirty="0" err="1" smtClean="0"/>
              <a:t>comparing</a:t>
            </a:r>
            <a:r>
              <a:rPr lang="da-DK" dirty="0" smtClean="0"/>
              <a:t> with Cn</a:t>
            </a:r>
          </a:p>
          <a:p>
            <a:r>
              <a:rPr lang="da-DK" smtClean="0"/>
              <a:t>By </a:t>
            </a:r>
            <a:r>
              <a:rPr lang="da-DK" dirty="0" err="1" smtClean="0"/>
              <a:t>adjusting</a:t>
            </a:r>
            <a:r>
              <a:rPr lang="da-DK" dirty="0" smtClean="0"/>
              <a:t> C4 and R3</a:t>
            </a:r>
            <a:endParaRPr lang="en-GB" dirty="0"/>
          </a:p>
        </p:txBody>
      </p:sp>
      <p:pic>
        <p:nvPicPr>
          <p:cNvPr id="6" name="Picture 2" descr="C:\Users\saioa\Desktop\Captura.JPG"/>
          <p:cNvPicPr>
            <a:picLocks noGrp="1" noChangeAspect="1" noChangeArrowheads="1"/>
          </p:cNvPicPr>
          <p:nvPr>
            <p:ph sz="half" idx="1"/>
          </p:nvPr>
        </p:nvPicPr>
        <p:blipFill>
          <a:blip r:embed="rId2" cstate="print"/>
          <a:srcRect/>
          <a:stretch>
            <a:fillRect/>
          </a:stretch>
        </p:blipFill>
        <p:spPr bwMode="auto">
          <a:xfrm>
            <a:off x="973502" y="1772816"/>
            <a:ext cx="3526363" cy="4104456"/>
          </a:xfrm>
          <a:prstGeom prst="rect">
            <a:avLst/>
          </a:prstGeom>
          <a:noFill/>
        </p:spPr>
      </p:pic>
    </p:spTree>
    <p:extLst>
      <p:ext uri="{BB962C8B-B14F-4D97-AF65-F5344CB8AC3E}">
        <p14:creationId xmlns:p14="http://schemas.microsoft.com/office/powerpoint/2010/main" val="2652751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Dielectric</a:t>
            </a:r>
            <a:r>
              <a:rPr lang="da-DK" dirty="0"/>
              <a:t> </a:t>
            </a:r>
            <a:r>
              <a:rPr lang="da-DK" dirty="0" err="1"/>
              <a:t>Loss</a:t>
            </a:r>
            <a:r>
              <a:rPr lang="da-DK" dirty="0"/>
              <a:t> Angle</a:t>
            </a:r>
            <a:endParaRPr lang="en-GB" dirty="0"/>
          </a:p>
        </p:txBody>
      </p:sp>
      <p:sp>
        <p:nvSpPr>
          <p:cNvPr id="7" name="Content Placeholder 6"/>
          <p:cNvSpPr>
            <a:spLocks noGrp="1"/>
          </p:cNvSpPr>
          <p:nvPr>
            <p:ph idx="1"/>
          </p:nvPr>
        </p:nvSpPr>
        <p:spPr/>
        <p:txBody>
          <a:bodyPr/>
          <a:lstStyle/>
          <a:p>
            <a:endParaRPr lang="da-DK" dirty="0" smtClean="0"/>
          </a:p>
          <a:p>
            <a:endParaRPr lang="da-DK" dirty="0"/>
          </a:p>
          <a:p>
            <a:endParaRPr lang="da-DK" dirty="0" smtClean="0"/>
          </a:p>
          <a:p>
            <a:endParaRPr lang="da-DK" dirty="0"/>
          </a:p>
          <a:p>
            <a:endParaRPr lang="da-DK" dirty="0" smtClean="0"/>
          </a:p>
          <a:p>
            <a:endParaRPr lang="da-DK" dirty="0"/>
          </a:p>
          <a:p>
            <a:endParaRPr lang="da-DK" dirty="0" smtClean="0"/>
          </a:p>
          <a:p>
            <a:r>
              <a:rPr lang="da-DK" dirty="0" err="1" smtClean="0"/>
              <a:t>Voltage</a:t>
            </a:r>
            <a:r>
              <a:rPr lang="da-DK" dirty="0" smtClean="0"/>
              <a:t> transformer Vs </a:t>
            </a:r>
            <a:r>
              <a:rPr lang="da-DK" dirty="0" err="1" smtClean="0"/>
              <a:t>Capacitor</a:t>
            </a:r>
            <a:endParaRPr lang="da-DK" dirty="0" smtClean="0"/>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319014354"/>
              </p:ext>
            </p:extLst>
          </p:nvPr>
        </p:nvGraphicFramePr>
        <p:xfrm>
          <a:off x="1115616" y="1916834"/>
          <a:ext cx="3240360" cy="2411725"/>
        </p:xfrm>
        <a:graphic>
          <a:graphicData uri="http://schemas.openxmlformats.org/drawingml/2006/table">
            <a:tbl>
              <a:tblPr>
                <a:tableStyleId>{5C22544A-7EE6-4342-B048-85BDC9FD1C3A}</a:tableStyleId>
              </a:tblPr>
              <a:tblGrid>
                <a:gridCol w="810090"/>
                <a:gridCol w="891683"/>
                <a:gridCol w="728497"/>
                <a:gridCol w="810090"/>
              </a:tblGrid>
              <a:tr h="425665">
                <a:tc>
                  <a:txBody>
                    <a:bodyPr/>
                    <a:lstStyle/>
                    <a:p>
                      <a:pPr algn="l" fontAlgn="b"/>
                      <a:r>
                        <a:rPr lang="en-GB" sz="1100" u="none" strike="noStrike" dirty="0">
                          <a:effectLst/>
                        </a:rPr>
                        <a:t>kV</a:t>
                      </a:r>
                      <a:endParaRPr lang="en-GB" sz="1100" b="0" i="0" u="none" strike="noStrike" dirty="0">
                        <a:solidFill>
                          <a:srgbClr val="000000"/>
                        </a:solidFill>
                        <a:effectLst/>
                        <a:latin typeface="Calibri"/>
                      </a:endParaRPr>
                    </a:p>
                  </a:txBody>
                  <a:tcPr marL="7620" marR="7620" marT="7620" marB="0" anchor="b"/>
                </a:tc>
                <a:tc>
                  <a:txBody>
                    <a:bodyPr/>
                    <a:lstStyle/>
                    <a:p>
                      <a:pPr algn="l" fontAlgn="b"/>
                      <a:r>
                        <a:rPr lang="en-GB" sz="1100" u="none" strike="noStrike">
                          <a:effectLst/>
                        </a:rPr>
                        <a:t>tg_d</a:t>
                      </a:r>
                      <a:endParaRPr lang="en-GB" sz="1100" b="0" i="0" u="none" strike="noStrike">
                        <a:solidFill>
                          <a:srgbClr val="000000"/>
                        </a:solidFill>
                        <a:effectLst/>
                        <a:latin typeface="Calibri"/>
                      </a:endParaRPr>
                    </a:p>
                  </a:txBody>
                  <a:tcPr marL="7620" marR="7620" marT="7620" marB="0" anchor="b"/>
                </a:tc>
                <a:tc>
                  <a:txBody>
                    <a:bodyPr/>
                    <a:lstStyle/>
                    <a:p>
                      <a:pPr algn="l" fontAlgn="b"/>
                      <a:r>
                        <a:rPr lang="en-GB" sz="1100" u="none" strike="noStrike">
                          <a:effectLst/>
                        </a:rPr>
                        <a:t>C_x (pF)</a:t>
                      </a:r>
                      <a:endParaRPr lang="en-GB" sz="1100" b="0" i="0" u="none" strike="noStrike">
                        <a:solidFill>
                          <a:srgbClr val="000000"/>
                        </a:solidFill>
                        <a:effectLst/>
                        <a:latin typeface="Calibri"/>
                      </a:endParaRPr>
                    </a:p>
                  </a:txBody>
                  <a:tcPr marL="7620" marR="7620" marT="7620" marB="0" anchor="b"/>
                </a:tc>
                <a:tc>
                  <a:txBody>
                    <a:bodyPr/>
                    <a:lstStyle/>
                    <a:p>
                      <a:pPr algn="l" fontAlgn="b"/>
                      <a:r>
                        <a:rPr lang="en-GB" sz="1100" u="none" strike="noStrike">
                          <a:effectLst/>
                        </a:rPr>
                        <a:t>Ix (uA)</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0,2689</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58,18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93,3</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10</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0,089</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77,756</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249</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14,65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0,0207</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85,638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394,5</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dirty="0">
                          <a:effectLst/>
                        </a:rPr>
                        <a:t>19,84</a:t>
                      </a:r>
                      <a:endParaRPr lang="en-GB" sz="1100" b="0" i="0" u="none" strike="noStrike" dirty="0">
                        <a:solidFill>
                          <a:srgbClr val="000000"/>
                        </a:solidFill>
                        <a:effectLst/>
                        <a:latin typeface="Calibri"/>
                      </a:endParaRPr>
                    </a:p>
                  </a:txBody>
                  <a:tcPr marL="7620" marR="7620" marT="7620" marB="0" anchor="b"/>
                </a:tc>
                <a:tc>
                  <a:txBody>
                    <a:bodyPr/>
                    <a:lstStyle/>
                    <a:p>
                      <a:pPr algn="r" fontAlgn="b"/>
                      <a:r>
                        <a:rPr lang="en-GB" sz="1100" u="none" strike="noStrike">
                          <a:effectLst/>
                        </a:rPr>
                        <a:t>-0,0232</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89,955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560,5</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24,53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-0,0488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91,5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705,6</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29,82</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-0,0659</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91,41</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857,8</a:t>
                      </a:r>
                      <a:endParaRPr lang="en-GB" sz="1100" b="0" i="0" u="none" strike="noStrike">
                        <a:solidFill>
                          <a:srgbClr val="000000"/>
                        </a:solidFill>
                        <a:effectLst/>
                        <a:latin typeface="Calibri"/>
                      </a:endParaRPr>
                    </a:p>
                  </a:txBody>
                  <a:tcPr marL="7620" marR="7620" marT="7620" marB="0" anchor="b"/>
                </a:tc>
              </a:tr>
              <a:tr h="216259">
                <a:tc>
                  <a:txBody>
                    <a:bodyPr/>
                    <a:lstStyle/>
                    <a:p>
                      <a:pPr algn="r" fontAlgn="b"/>
                      <a:r>
                        <a:rPr lang="en-GB" sz="1100" u="none" strike="noStrike" dirty="0">
                          <a:effectLst/>
                        </a:rPr>
                        <a:t>34,55</a:t>
                      </a:r>
                      <a:endParaRPr lang="en-GB" sz="1100" b="0" i="0" u="none" strike="noStrike" dirty="0">
                        <a:solidFill>
                          <a:srgbClr val="000000"/>
                        </a:solidFill>
                        <a:effectLst/>
                        <a:latin typeface="Calibri"/>
                      </a:endParaRPr>
                    </a:p>
                  </a:txBody>
                  <a:tcPr marL="7620" marR="7620" marT="7620" marB="0" anchor="b"/>
                </a:tc>
                <a:tc>
                  <a:txBody>
                    <a:bodyPr/>
                    <a:lstStyle/>
                    <a:p>
                      <a:pPr algn="r" fontAlgn="b"/>
                      <a:r>
                        <a:rPr lang="en-GB" sz="1100" u="none" strike="noStrike" dirty="0">
                          <a:effectLst/>
                        </a:rPr>
                        <a:t>-0,07195</a:t>
                      </a:r>
                      <a:endParaRPr lang="en-GB" sz="1100" b="0" i="0" u="none" strike="noStrike" dirty="0">
                        <a:solidFill>
                          <a:srgbClr val="000000"/>
                        </a:solidFill>
                        <a:effectLst/>
                        <a:latin typeface="Calibri"/>
                      </a:endParaRPr>
                    </a:p>
                  </a:txBody>
                  <a:tcPr marL="7620" marR="7620" marT="7620" marB="0" anchor="b"/>
                </a:tc>
                <a:tc>
                  <a:txBody>
                    <a:bodyPr/>
                    <a:lstStyle/>
                    <a:p>
                      <a:pPr algn="r" fontAlgn="b"/>
                      <a:r>
                        <a:rPr lang="en-GB" sz="1100" u="none" strike="noStrike">
                          <a:effectLst/>
                        </a:rPr>
                        <a:t>89,502</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972,2</a:t>
                      </a:r>
                      <a:endParaRPr lang="en-GB" sz="1100" b="0" i="0" u="none" strike="noStrike">
                        <a:solidFill>
                          <a:srgbClr val="000000"/>
                        </a:solidFill>
                        <a:effectLst/>
                        <a:latin typeface="Calibri"/>
                      </a:endParaRPr>
                    </a:p>
                  </a:txBody>
                  <a:tcPr marL="7620" marR="7620" marT="7620" marB="0" anchor="b"/>
                </a:tc>
              </a:tr>
              <a:tr h="227021">
                <a:tc>
                  <a:txBody>
                    <a:bodyPr/>
                    <a:lstStyle/>
                    <a:p>
                      <a:pPr algn="r" fontAlgn="b"/>
                      <a:r>
                        <a:rPr lang="en-GB" sz="1100" u="none" strike="noStrike">
                          <a:effectLst/>
                        </a:rPr>
                        <a:t>39,66</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-0,062</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84,135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1,05</a:t>
                      </a:r>
                      <a:endParaRPr lang="en-GB" sz="1100" b="0" i="0" u="none" strike="noStrike">
                        <a:solidFill>
                          <a:srgbClr val="000000"/>
                        </a:solidFill>
                        <a:effectLst/>
                        <a:latin typeface="Calibri"/>
                      </a:endParaRPr>
                    </a:p>
                  </a:txBody>
                  <a:tcPr marL="7620" marR="7620" marT="7620" marB="0" anchor="b"/>
                </a:tc>
              </a:tr>
              <a:tr h="180654">
                <a:tc>
                  <a:txBody>
                    <a:bodyPr/>
                    <a:lstStyle/>
                    <a:p>
                      <a:pPr algn="r" fontAlgn="b"/>
                      <a:r>
                        <a:rPr lang="en-GB" sz="1100" u="none" strike="noStrike" dirty="0">
                          <a:effectLst/>
                        </a:rPr>
                        <a:t>44,45</a:t>
                      </a:r>
                      <a:endParaRPr lang="en-GB" sz="1100" b="0" i="0" u="none" strike="noStrike" dirty="0">
                        <a:solidFill>
                          <a:srgbClr val="000000"/>
                        </a:solidFill>
                        <a:effectLst/>
                        <a:latin typeface="Calibri"/>
                      </a:endParaRPr>
                    </a:p>
                  </a:txBody>
                  <a:tcPr marL="7620" marR="7620" marT="7620" marB="0" anchor="b"/>
                </a:tc>
                <a:tc>
                  <a:txBody>
                    <a:bodyPr/>
                    <a:lstStyle/>
                    <a:p>
                      <a:pPr algn="r" fontAlgn="b"/>
                      <a:r>
                        <a:rPr lang="en-GB" sz="1100" u="none" strike="noStrike">
                          <a:effectLst/>
                        </a:rPr>
                        <a:t>-0,0095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73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dirty="0">
                          <a:effectLst/>
                        </a:rPr>
                        <a:t>1,021</a:t>
                      </a:r>
                      <a:endParaRPr lang="en-GB" sz="1100" b="0" i="0" u="none" strike="noStrike" dirty="0">
                        <a:solidFill>
                          <a:srgbClr val="000000"/>
                        </a:solidFill>
                        <a:effectLst/>
                        <a:latin typeface="Calibri"/>
                      </a:endParaRPr>
                    </a:p>
                  </a:txBody>
                  <a:tcPr marL="7620" marR="7620" marT="762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87111205"/>
              </p:ext>
            </p:extLst>
          </p:nvPr>
        </p:nvGraphicFramePr>
        <p:xfrm>
          <a:off x="4716016" y="1916832"/>
          <a:ext cx="2592288" cy="2376261"/>
        </p:xfrm>
        <a:graphic>
          <a:graphicData uri="http://schemas.openxmlformats.org/drawingml/2006/table">
            <a:tbl>
              <a:tblPr>
                <a:tableStyleId>{5C22544A-7EE6-4342-B048-85BDC9FD1C3A}</a:tableStyleId>
              </a:tblPr>
              <a:tblGrid>
                <a:gridCol w="648072"/>
                <a:gridCol w="648072"/>
                <a:gridCol w="648072"/>
                <a:gridCol w="648072"/>
              </a:tblGrid>
              <a:tr h="451189">
                <a:tc>
                  <a:txBody>
                    <a:bodyPr/>
                    <a:lstStyle/>
                    <a:p>
                      <a:pPr algn="l" fontAlgn="b"/>
                      <a:r>
                        <a:rPr lang="en-GB" sz="1100" u="none" strike="noStrike">
                          <a:effectLst/>
                        </a:rPr>
                        <a:t>kV</a:t>
                      </a:r>
                      <a:endParaRPr lang="en-GB" sz="1100" b="0" i="0" u="none" strike="noStrike">
                        <a:solidFill>
                          <a:srgbClr val="000000"/>
                        </a:solidFill>
                        <a:effectLst/>
                        <a:latin typeface="Calibri"/>
                      </a:endParaRPr>
                    </a:p>
                  </a:txBody>
                  <a:tcPr marL="7620" marR="7620" marT="7620" marB="0" anchor="b"/>
                </a:tc>
                <a:tc>
                  <a:txBody>
                    <a:bodyPr/>
                    <a:lstStyle/>
                    <a:p>
                      <a:pPr algn="l" fontAlgn="b"/>
                      <a:r>
                        <a:rPr lang="en-GB" sz="1100" u="none" strike="noStrike">
                          <a:effectLst/>
                        </a:rPr>
                        <a:t>tg_d</a:t>
                      </a:r>
                      <a:endParaRPr lang="en-GB" sz="1100" b="0" i="0" u="none" strike="noStrike">
                        <a:solidFill>
                          <a:srgbClr val="000000"/>
                        </a:solidFill>
                        <a:effectLst/>
                        <a:latin typeface="Calibri"/>
                      </a:endParaRPr>
                    </a:p>
                  </a:txBody>
                  <a:tcPr marL="7620" marR="7620" marT="7620" marB="0" anchor="b"/>
                </a:tc>
                <a:tc>
                  <a:txBody>
                    <a:bodyPr/>
                    <a:lstStyle/>
                    <a:p>
                      <a:pPr algn="l" fontAlgn="b"/>
                      <a:r>
                        <a:rPr lang="en-GB" sz="1100" u="none" strike="noStrike">
                          <a:effectLst/>
                        </a:rPr>
                        <a:t>C_x (pF)</a:t>
                      </a:r>
                      <a:endParaRPr lang="en-GB" sz="1100" b="0" i="0" u="none" strike="noStrike">
                        <a:solidFill>
                          <a:srgbClr val="000000"/>
                        </a:solidFill>
                        <a:effectLst/>
                        <a:latin typeface="Calibri"/>
                      </a:endParaRPr>
                    </a:p>
                  </a:txBody>
                  <a:tcPr marL="7620" marR="7620" marT="7620" marB="0" anchor="b"/>
                </a:tc>
                <a:tc>
                  <a:txBody>
                    <a:bodyPr/>
                    <a:lstStyle/>
                    <a:p>
                      <a:pPr algn="l" fontAlgn="b"/>
                      <a:r>
                        <a:rPr lang="en-GB" sz="1100" u="none" strike="noStrike">
                          <a:effectLst/>
                        </a:rPr>
                        <a:t>Ix (uA)</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2,51</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0,02035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19,826</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15,65</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5,03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19,874</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31,5</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7,57</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0,0204</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19,9</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47,35</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10,1</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19,924</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63,1</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12,58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0,02048</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19,33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79</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15,14</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0,02065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19,943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94,985</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17,13</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0,0214</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19,955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107,575</a:t>
                      </a:r>
                      <a:endParaRPr lang="en-GB" sz="1100" b="0" i="0" u="none" strike="noStrike">
                        <a:solidFill>
                          <a:srgbClr val="000000"/>
                        </a:solidFill>
                        <a:effectLst/>
                        <a:latin typeface="Calibri"/>
                      </a:endParaRPr>
                    </a:p>
                  </a:txBody>
                  <a:tcPr marL="7620" marR="7620" marT="7620" marB="0" anchor="b"/>
                </a:tc>
              </a:tr>
              <a:tr h="240634">
                <a:tc>
                  <a:txBody>
                    <a:bodyPr/>
                    <a:lstStyle/>
                    <a:p>
                      <a:pPr algn="r" fontAlgn="b"/>
                      <a:r>
                        <a:rPr lang="en-GB" sz="1100" u="none" strike="noStrike">
                          <a:effectLst/>
                        </a:rPr>
                        <a:t>19,7</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0,0215</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a:effectLst/>
                        </a:rPr>
                        <a:t>19,961</a:t>
                      </a:r>
                      <a:endParaRPr lang="en-GB" sz="1100" b="0" i="0" u="none" strike="noStrike">
                        <a:solidFill>
                          <a:srgbClr val="000000"/>
                        </a:solidFill>
                        <a:effectLst/>
                        <a:latin typeface="Calibri"/>
                      </a:endParaRPr>
                    </a:p>
                  </a:txBody>
                  <a:tcPr marL="7620" marR="7620" marT="7620" marB="0" anchor="b"/>
                </a:tc>
                <a:tc>
                  <a:txBody>
                    <a:bodyPr/>
                    <a:lstStyle/>
                    <a:p>
                      <a:pPr algn="r" fontAlgn="b"/>
                      <a:r>
                        <a:rPr lang="en-GB" sz="1100" u="none" strike="noStrike" dirty="0">
                          <a:effectLst/>
                        </a:rPr>
                        <a:t>123,75</a:t>
                      </a:r>
                      <a:endParaRPr lang="en-GB"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2901697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a-DK" dirty="0" err="1" smtClean="0"/>
              <a:t>Spectroscopy</a:t>
            </a:r>
            <a:r>
              <a:rPr lang="da-DK" dirty="0" smtClean="0"/>
              <a:t> test</a:t>
            </a:r>
            <a:endParaRPr lang="da-DK" dirty="0"/>
          </a:p>
        </p:txBody>
      </p:sp>
      <p:sp>
        <p:nvSpPr>
          <p:cNvPr id="3" name="Pladsholder til indhold 2"/>
          <p:cNvSpPr>
            <a:spLocks noGrp="1"/>
          </p:cNvSpPr>
          <p:nvPr>
            <p:ph idx="1"/>
          </p:nvPr>
        </p:nvSpPr>
        <p:spPr/>
        <p:txBody>
          <a:bodyPr/>
          <a:lstStyle/>
          <a:p>
            <a:pPr marL="0" indent="0">
              <a:buNone/>
            </a:pPr>
            <a:endParaRPr lang="da-DK" dirty="0" smtClean="0"/>
          </a:p>
          <a:p>
            <a:r>
              <a:rPr lang="da-DK" dirty="0" err="1"/>
              <a:t>D</a:t>
            </a:r>
            <a:r>
              <a:rPr lang="da-DK" dirty="0" err="1" smtClean="0"/>
              <a:t>ielectric</a:t>
            </a:r>
            <a:r>
              <a:rPr lang="da-DK" dirty="0" smtClean="0"/>
              <a:t> </a:t>
            </a:r>
            <a:r>
              <a:rPr lang="da-DK" dirty="0" err="1" smtClean="0"/>
              <a:t>response</a:t>
            </a:r>
            <a:r>
              <a:rPr lang="da-DK" dirty="0" smtClean="0"/>
              <a:t> </a:t>
            </a:r>
            <a:r>
              <a:rPr lang="da-DK" dirty="0" err="1" smtClean="0"/>
              <a:t>measurments</a:t>
            </a:r>
            <a:r>
              <a:rPr lang="da-DK" dirty="0" smtClean="0"/>
              <a:t> in </a:t>
            </a:r>
            <a:r>
              <a:rPr lang="da-DK" dirty="0" err="1" smtClean="0"/>
              <a:t>frequency</a:t>
            </a:r>
            <a:r>
              <a:rPr lang="da-DK" dirty="0" smtClean="0"/>
              <a:t> domain.</a:t>
            </a:r>
          </a:p>
          <a:p>
            <a:pPr lvl="1"/>
            <a:r>
              <a:rPr lang="da-DK" dirty="0" smtClean="0"/>
              <a:t>Cellulose </a:t>
            </a:r>
            <a:r>
              <a:rPr lang="da-DK" dirty="0" err="1" smtClean="0"/>
              <a:t>insulation</a:t>
            </a:r>
            <a:r>
              <a:rPr lang="da-DK" dirty="0" smtClean="0"/>
              <a:t>(</a:t>
            </a:r>
            <a:r>
              <a:rPr lang="da-DK" dirty="0" err="1" smtClean="0"/>
              <a:t>paper</a:t>
            </a:r>
            <a:r>
              <a:rPr lang="da-DK" dirty="0" smtClean="0"/>
              <a:t>, </a:t>
            </a:r>
            <a:r>
              <a:rPr lang="da-DK" dirty="0" err="1" smtClean="0"/>
              <a:t>pressboard</a:t>
            </a:r>
            <a:r>
              <a:rPr lang="da-DK" dirty="0" smtClean="0"/>
              <a:t>)</a:t>
            </a:r>
          </a:p>
          <a:p>
            <a:pPr lvl="1"/>
            <a:r>
              <a:rPr lang="da-DK" dirty="0" smtClean="0"/>
              <a:t>Oil</a:t>
            </a:r>
          </a:p>
          <a:p>
            <a:pPr lvl="1"/>
            <a:r>
              <a:rPr lang="da-DK" dirty="0" err="1" smtClean="0"/>
              <a:t>Interfacial</a:t>
            </a:r>
            <a:r>
              <a:rPr lang="da-DK" dirty="0" smtClean="0"/>
              <a:t> </a:t>
            </a:r>
            <a:r>
              <a:rPr lang="da-DK" dirty="0" err="1" smtClean="0"/>
              <a:t>polarization</a:t>
            </a:r>
            <a:r>
              <a:rPr lang="da-DK" dirty="0" smtClean="0"/>
              <a:t> </a:t>
            </a:r>
            <a:r>
              <a:rPr lang="da-DK" dirty="0" err="1" smtClean="0"/>
              <a:t>effect</a:t>
            </a:r>
            <a:endParaRPr lang="da-DK" dirty="0" smtClean="0"/>
          </a:p>
        </p:txBody>
      </p:sp>
    </p:spTree>
    <p:extLst>
      <p:ext uri="{BB962C8B-B14F-4D97-AF65-F5344CB8AC3E}">
        <p14:creationId xmlns:p14="http://schemas.microsoft.com/office/powerpoint/2010/main" val="2704247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a-DK" dirty="0" err="1" smtClean="0"/>
              <a:t>Dissipation</a:t>
            </a:r>
            <a:r>
              <a:rPr lang="da-DK" dirty="0" smtClean="0"/>
              <a:t> factor</a:t>
            </a:r>
            <a:endParaRPr lang="da-DK" dirty="0"/>
          </a:p>
        </p:txBody>
      </p:sp>
      <p:pic>
        <p:nvPicPr>
          <p:cNvPr id="4" name="Pladsholder til indhol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8890" y="2108753"/>
            <a:ext cx="5506219" cy="3448532"/>
          </a:xfrm>
        </p:spPr>
      </p:pic>
    </p:spTree>
    <p:extLst>
      <p:ext uri="{BB962C8B-B14F-4D97-AF65-F5344CB8AC3E}">
        <p14:creationId xmlns:p14="http://schemas.microsoft.com/office/powerpoint/2010/main" val="650209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a-DK" dirty="0" err="1" smtClean="0"/>
              <a:t>Actual</a:t>
            </a:r>
            <a:r>
              <a:rPr lang="da-DK" dirty="0" smtClean="0"/>
              <a:t> </a:t>
            </a:r>
            <a:r>
              <a:rPr lang="da-DK" dirty="0" err="1" smtClean="0"/>
              <a:t>spectroscopy</a:t>
            </a:r>
            <a:r>
              <a:rPr lang="da-DK" dirty="0" smtClean="0"/>
              <a:t> test</a:t>
            </a:r>
            <a:endParaRPr lang="da-DK" dirty="0"/>
          </a:p>
        </p:txBody>
      </p:sp>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635" y="1806575"/>
            <a:ext cx="5180729" cy="4052888"/>
          </a:xfrm>
        </p:spPr>
      </p:pic>
    </p:spTree>
    <p:extLst>
      <p:ext uri="{BB962C8B-B14F-4D97-AF65-F5344CB8AC3E}">
        <p14:creationId xmlns:p14="http://schemas.microsoft.com/office/powerpoint/2010/main" val="507237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sz="half" idx="1"/>
          </p:nvPr>
        </p:nvSpPr>
        <p:spPr>
          <a:xfrm>
            <a:off x="251520" y="1052736"/>
            <a:ext cx="2520279" cy="5256583"/>
          </a:xfrm>
        </p:spPr>
        <p:txBody>
          <a:bodyPr>
            <a:normAutofit fontScale="85000" lnSpcReduction="20000"/>
          </a:bodyPr>
          <a:lstStyle/>
          <a:p>
            <a:pPr lvl="0">
              <a:buFont typeface="+mj-lt"/>
              <a:buAutoNum type="arabicPeriod"/>
            </a:pPr>
            <a:r>
              <a:rPr lang="da-DK" b="1" dirty="0" err="1"/>
              <a:t>Primary</a:t>
            </a:r>
            <a:r>
              <a:rPr lang="da-DK" b="1" dirty="0"/>
              <a:t> terminal</a:t>
            </a:r>
            <a:endParaRPr lang="da-DK" dirty="0"/>
          </a:p>
          <a:p>
            <a:pPr lvl="0">
              <a:buFont typeface="+mj-lt"/>
              <a:buAutoNum type="arabicPeriod"/>
            </a:pPr>
            <a:r>
              <a:rPr lang="da-DK" dirty="0"/>
              <a:t>Oil </a:t>
            </a:r>
            <a:r>
              <a:rPr lang="da-DK" dirty="0" err="1"/>
              <a:t>level</a:t>
            </a:r>
            <a:r>
              <a:rPr lang="da-DK" dirty="0"/>
              <a:t> </a:t>
            </a:r>
            <a:r>
              <a:rPr lang="da-DK" dirty="0" err="1"/>
              <a:t>sight</a:t>
            </a:r>
            <a:r>
              <a:rPr lang="da-DK" dirty="0"/>
              <a:t> </a:t>
            </a:r>
            <a:r>
              <a:rPr lang="da-DK" dirty="0" err="1"/>
              <a:t>glass</a:t>
            </a:r>
            <a:endParaRPr lang="da-DK" dirty="0"/>
          </a:p>
          <a:p>
            <a:pPr>
              <a:buFont typeface="+mj-lt"/>
              <a:buAutoNum type="arabicPeriod"/>
            </a:pPr>
            <a:r>
              <a:rPr lang="da-DK" dirty="0" smtClean="0"/>
              <a:t>Oil</a:t>
            </a:r>
          </a:p>
          <a:p>
            <a:pPr lvl="0">
              <a:buFont typeface="+mj-lt"/>
              <a:buAutoNum type="arabicPeriod"/>
            </a:pPr>
            <a:r>
              <a:rPr lang="da-DK" dirty="0" err="1"/>
              <a:t>Quartz</a:t>
            </a:r>
            <a:r>
              <a:rPr lang="da-DK" dirty="0"/>
              <a:t> </a:t>
            </a:r>
            <a:r>
              <a:rPr lang="da-DK" dirty="0" err="1"/>
              <a:t>filling</a:t>
            </a:r>
            <a:endParaRPr lang="da-DK" dirty="0"/>
          </a:p>
          <a:p>
            <a:pPr>
              <a:buFont typeface="+mj-lt"/>
              <a:buAutoNum type="arabicPeriod"/>
            </a:pPr>
            <a:r>
              <a:rPr lang="da-DK" dirty="0" err="1" smtClean="0"/>
              <a:t>Insulator</a:t>
            </a:r>
            <a:endParaRPr lang="da-DK" dirty="0" smtClean="0"/>
          </a:p>
          <a:p>
            <a:pPr>
              <a:buFont typeface="+mj-lt"/>
              <a:buAutoNum type="arabicPeriod"/>
            </a:pPr>
            <a:r>
              <a:rPr lang="da-DK" dirty="0" smtClean="0"/>
              <a:t>Lifting lug</a:t>
            </a:r>
          </a:p>
          <a:p>
            <a:pPr>
              <a:buFont typeface="+mj-lt"/>
              <a:buAutoNum type="arabicPeriod"/>
            </a:pPr>
            <a:r>
              <a:rPr lang="da-DK" dirty="0" err="1" smtClean="0"/>
              <a:t>Secondary</a:t>
            </a:r>
            <a:r>
              <a:rPr lang="da-DK" dirty="0" smtClean="0"/>
              <a:t> terminal </a:t>
            </a:r>
            <a:r>
              <a:rPr lang="da-DK" dirty="0" err="1" smtClean="0"/>
              <a:t>box</a:t>
            </a:r>
            <a:r>
              <a:rPr lang="da-DK" dirty="0" smtClean="0"/>
              <a:t> </a:t>
            </a:r>
          </a:p>
          <a:p>
            <a:pPr>
              <a:buFont typeface="+mj-lt"/>
              <a:buAutoNum type="arabicPeriod"/>
            </a:pPr>
            <a:r>
              <a:rPr lang="da-DK" dirty="0" smtClean="0"/>
              <a:t>Neutral end terminal</a:t>
            </a:r>
          </a:p>
          <a:p>
            <a:pPr>
              <a:buFont typeface="+mj-lt"/>
              <a:buAutoNum type="arabicPeriod"/>
            </a:pPr>
            <a:r>
              <a:rPr lang="da-DK" dirty="0" smtClean="0"/>
              <a:t>Expansion system</a:t>
            </a:r>
          </a:p>
          <a:p>
            <a:pPr>
              <a:buFont typeface="+mj-lt"/>
              <a:buAutoNum type="arabicPeriod"/>
            </a:pPr>
            <a:r>
              <a:rPr lang="da-DK" dirty="0" smtClean="0"/>
              <a:t>Paper </a:t>
            </a:r>
            <a:r>
              <a:rPr lang="da-DK" dirty="0" err="1" smtClean="0"/>
              <a:t>insulation</a:t>
            </a:r>
            <a:endParaRPr lang="da-DK" dirty="0" smtClean="0"/>
          </a:p>
          <a:p>
            <a:pPr>
              <a:buFont typeface="+mj-lt"/>
              <a:buAutoNum type="arabicPeriod"/>
            </a:pPr>
            <a:r>
              <a:rPr lang="da-DK" dirty="0" smtClean="0"/>
              <a:t>Tank</a:t>
            </a:r>
          </a:p>
          <a:p>
            <a:pPr>
              <a:buFont typeface="+mj-lt"/>
              <a:buAutoNum type="arabicPeriod"/>
            </a:pPr>
            <a:r>
              <a:rPr lang="da-DK" dirty="0" err="1" smtClean="0"/>
              <a:t>Primary</a:t>
            </a:r>
            <a:r>
              <a:rPr lang="da-DK" dirty="0" smtClean="0"/>
              <a:t> </a:t>
            </a:r>
            <a:r>
              <a:rPr lang="da-DK" dirty="0" err="1" smtClean="0"/>
              <a:t>windings</a:t>
            </a:r>
            <a:endParaRPr lang="da-DK" dirty="0" smtClean="0"/>
          </a:p>
          <a:p>
            <a:pPr>
              <a:buFont typeface="+mj-lt"/>
              <a:buAutoNum type="arabicPeriod"/>
            </a:pPr>
            <a:r>
              <a:rPr lang="da-DK" dirty="0" err="1" smtClean="0"/>
              <a:t>Secondary</a:t>
            </a:r>
            <a:r>
              <a:rPr lang="da-DK" dirty="0" smtClean="0"/>
              <a:t> </a:t>
            </a:r>
            <a:r>
              <a:rPr lang="da-DK" dirty="0" err="1" smtClean="0"/>
              <a:t>wndings</a:t>
            </a:r>
            <a:endParaRPr lang="da-DK" dirty="0" smtClean="0"/>
          </a:p>
          <a:p>
            <a:pPr>
              <a:buFont typeface="+mj-lt"/>
              <a:buAutoNum type="arabicPeriod"/>
            </a:pPr>
            <a:r>
              <a:rPr lang="da-DK" dirty="0" smtClean="0"/>
              <a:t>Core</a:t>
            </a:r>
          </a:p>
          <a:p>
            <a:pPr>
              <a:buFont typeface="+mj-lt"/>
              <a:buAutoNum type="arabicPeriod"/>
            </a:pPr>
            <a:r>
              <a:rPr lang="da-DK" dirty="0" err="1" smtClean="0"/>
              <a:t>Secondary</a:t>
            </a:r>
            <a:r>
              <a:rPr lang="da-DK" dirty="0" smtClean="0"/>
              <a:t> terminals</a:t>
            </a:r>
          </a:p>
          <a:p>
            <a:pPr>
              <a:buFont typeface="+mj-lt"/>
              <a:buAutoNum type="arabicPeriod"/>
            </a:pPr>
            <a:r>
              <a:rPr lang="da-DK" dirty="0" err="1" smtClean="0"/>
              <a:t>Ground</a:t>
            </a:r>
            <a:r>
              <a:rPr lang="da-DK" dirty="0" smtClean="0"/>
              <a:t> </a:t>
            </a:r>
            <a:r>
              <a:rPr lang="da-DK" dirty="0" err="1" smtClean="0"/>
              <a:t>connections</a:t>
            </a:r>
            <a:endParaRPr lang="da-DK" dirty="0"/>
          </a:p>
        </p:txBody>
      </p:sp>
      <p:pic>
        <p:nvPicPr>
          <p:cNvPr id="6" name="Pladsholder til indhold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99792" y="1052736"/>
            <a:ext cx="2232248" cy="5184576"/>
          </a:xfrm>
        </p:spPr>
      </p:pic>
      <p:graphicFrame>
        <p:nvGraphicFramePr>
          <p:cNvPr id="2" name="Tabel 1"/>
          <p:cNvGraphicFramePr>
            <a:graphicFrameLocks noGrp="1"/>
          </p:cNvGraphicFramePr>
          <p:nvPr>
            <p:extLst>
              <p:ext uri="{D42A27DB-BD31-4B8C-83A1-F6EECF244321}">
                <p14:modId xmlns:p14="http://schemas.microsoft.com/office/powerpoint/2010/main" val="3075072747"/>
              </p:ext>
            </p:extLst>
          </p:nvPr>
        </p:nvGraphicFramePr>
        <p:xfrm>
          <a:off x="5292080" y="1052736"/>
          <a:ext cx="3528392" cy="5619239"/>
        </p:xfrm>
        <a:graphic>
          <a:graphicData uri="http://schemas.openxmlformats.org/drawingml/2006/table">
            <a:tbl>
              <a:tblPr firstRow="1" bandRow="1">
                <a:tableStyleId>{5C22544A-7EE6-4342-B048-85BDC9FD1C3A}</a:tableStyleId>
              </a:tblPr>
              <a:tblGrid>
                <a:gridCol w="1669686"/>
                <a:gridCol w="1858706"/>
              </a:tblGrid>
              <a:tr h="617551">
                <a:tc>
                  <a:txBody>
                    <a:bodyPr/>
                    <a:lstStyle/>
                    <a:p>
                      <a:pPr algn="ctr"/>
                      <a:r>
                        <a:rPr lang="da-DK" sz="1200" dirty="0" smtClean="0"/>
                        <a:t>Installation</a:t>
                      </a:r>
                      <a:endParaRPr lang="da-DK" sz="1200" dirty="0"/>
                    </a:p>
                  </a:txBody>
                  <a:tcPr>
                    <a:solidFill>
                      <a:schemeClr val="tx2">
                        <a:lumMod val="75000"/>
                      </a:schemeClr>
                    </a:solidFill>
                  </a:tcPr>
                </a:tc>
                <a:tc>
                  <a:txBody>
                    <a:bodyPr/>
                    <a:lstStyle/>
                    <a:p>
                      <a:pPr algn="ctr"/>
                      <a:r>
                        <a:rPr lang="da-DK" sz="1200" dirty="0" err="1" smtClean="0"/>
                        <a:t>Outdoor</a:t>
                      </a:r>
                      <a:endParaRPr lang="da-DK" sz="1200" dirty="0"/>
                    </a:p>
                  </a:txBody>
                  <a:tcPr>
                    <a:solidFill>
                      <a:schemeClr val="tx2">
                        <a:lumMod val="75000"/>
                      </a:schemeClr>
                    </a:solidFill>
                  </a:tcPr>
                </a:tc>
              </a:tr>
              <a:tr h="617551">
                <a:tc>
                  <a:txBody>
                    <a:bodyPr/>
                    <a:lstStyle/>
                    <a:p>
                      <a:pPr algn="ctr"/>
                      <a:r>
                        <a:rPr lang="da-DK" sz="1200" dirty="0" err="1" smtClean="0"/>
                        <a:t>Insulation</a:t>
                      </a:r>
                      <a:endParaRPr lang="da-DK" sz="1200" dirty="0"/>
                    </a:p>
                  </a:txBody>
                  <a:tcPr>
                    <a:solidFill>
                      <a:schemeClr val="tx2">
                        <a:lumMod val="75000"/>
                      </a:schemeClr>
                    </a:solidFill>
                  </a:tcPr>
                </a:tc>
                <a:tc>
                  <a:txBody>
                    <a:bodyPr/>
                    <a:lstStyle/>
                    <a:p>
                      <a:pPr algn="ctr"/>
                      <a:r>
                        <a:rPr lang="da-DK" sz="1200" dirty="0" smtClean="0"/>
                        <a:t>Oil-</a:t>
                      </a:r>
                      <a:r>
                        <a:rPr lang="da-DK" sz="1200" dirty="0" err="1" smtClean="0"/>
                        <a:t>paper</a:t>
                      </a:r>
                      <a:r>
                        <a:rPr lang="da-DK" sz="1200" dirty="0" smtClean="0"/>
                        <a:t> </a:t>
                      </a:r>
                      <a:r>
                        <a:rPr lang="da-DK" sz="1200" dirty="0" err="1" smtClean="0"/>
                        <a:t>quartz</a:t>
                      </a:r>
                      <a:endParaRPr lang="da-DK" sz="1200" dirty="0"/>
                    </a:p>
                  </a:txBody>
                  <a:tcPr>
                    <a:solidFill>
                      <a:schemeClr val="tx2">
                        <a:lumMod val="75000"/>
                      </a:schemeClr>
                    </a:solidFill>
                  </a:tcPr>
                </a:tc>
              </a:tr>
              <a:tr h="617551">
                <a:tc>
                  <a:txBody>
                    <a:bodyPr/>
                    <a:lstStyle/>
                    <a:p>
                      <a:pPr algn="ctr"/>
                      <a:r>
                        <a:rPr lang="da-DK" sz="1200" dirty="0" err="1" smtClean="0"/>
                        <a:t>Highest</a:t>
                      </a:r>
                      <a:r>
                        <a:rPr lang="da-DK" sz="1200" baseline="0" dirty="0" smtClean="0"/>
                        <a:t> </a:t>
                      </a:r>
                      <a:r>
                        <a:rPr lang="da-DK" sz="1200" baseline="0" dirty="0" err="1" smtClean="0"/>
                        <a:t>voltage</a:t>
                      </a:r>
                      <a:r>
                        <a:rPr lang="da-DK" sz="1200" baseline="0" dirty="0" smtClean="0"/>
                        <a:t> for </a:t>
                      </a:r>
                      <a:r>
                        <a:rPr lang="da-DK" sz="1200" baseline="0" dirty="0" err="1" smtClean="0"/>
                        <a:t>equipement</a:t>
                      </a:r>
                      <a:endParaRPr lang="da-DK" sz="1200" dirty="0"/>
                    </a:p>
                  </a:txBody>
                  <a:tcPr>
                    <a:solidFill>
                      <a:schemeClr val="tx2">
                        <a:lumMod val="75000"/>
                      </a:schemeClr>
                    </a:solidFill>
                  </a:tcPr>
                </a:tc>
                <a:tc>
                  <a:txBody>
                    <a:bodyPr/>
                    <a:lstStyle/>
                    <a:p>
                      <a:pPr algn="ctr"/>
                      <a:r>
                        <a:rPr lang="da-DK" sz="1200" dirty="0" smtClean="0"/>
                        <a:t>72.5</a:t>
                      </a:r>
                      <a:endParaRPr lang="da-DK" sz="1200" dirty="0"/>
                    </a:p>
                  </a:txBody>
                  <a:tcPr>
                    <a:solidFill>
                      <a:schemeClr val="tx2">
                        <a:lumMod val="75000"/>
                      </a:schemeClr>
                    </a:solidFill>
                  </a:tcPr>
                </a:tc>
              </a:tr>
              <a:tr h="617551">
                <a:tc>
                  <a:txBody>
                    <a:bodyPr/>
                    <a:lstStyle/>
                    <a:p>
                      <a:pPr algn="ctr"/>
                      <a:r>
                        <a:rPr lang="da-DK" sz="1200" dirty="0" err="1" smtClean="0"/>
                        <a:t>Voltage</a:t>
                      </a:r>
                      <a:r>
                        <a:rPr lang="da-DK" sz="1200" dirty="0" smtClean="0"/>
                        <a:t> factor</a:t>
                      </a:r>
                      <a:endParaRPr lang="da-DK" sz="1200" dirty="0"/>
                    </a:p>
                  </a:txBody>
                  <a:tcPr>
                    <a:solidFill>
                      <a:schemeClr val="tx2">
                        <a:lumMod val="75000"/>
                      </a:schemeClr>
                    </a:solidFill>
                  </a:tcPr>
                </a:tc>
                <a:tc>
                  <a:txBody>
                    <a:bodyPr/>
                    <a:lstStyle/>
                    <a:p>
                      <a:pPr algn="ctr"/>
                      <a:r>
                        <a:rPr lang="da-DK" sz="1200" dirty="0" smtClean="0"/>
                        <a:t>Up to 1.9 for 8 </a:t>
                      </a:r>
                      <a:r>
                        <a:rPr lang="da-DK" sz="1200" dirty="0" err="1" smtClean="0"/>
                        <a:t>hrs</a:t>
                      </a:r>
                      <a:endParaRPr lang="da-DK" sz="1200" dirty="0"/>
                    </a:p>
                  </a:txBody>
                  <a:tcPr>
                    <a:solidFill>
                      <a:schemeClr val="tx2">
                        <a:lumMod val="75000"/>
                      </a:schemeClr>
                    </a:solidFill>
                  </a:tcPr>
                </a:tc>
              </a:tr>
              <a:tr h="617551">
                <a:tc>
                  <a:txBody>
                    <a:bodyPr/>
                    <a:lstStyle/>
                    <a:p>
                      <a:pPr algn="ctr"/>
                      <a:r>
                        <a:rPr lang="da-DK" sz="1200" dirty="0" err="1" smtClean="0"/>
                        <a:t>Insulators</a:t>
                      </a:r>
                      <a:endParaRPr lang="da-DK" sz="1200" dirty="0"/>
                    </a:p>
                  </a:txBody>
                  <a:tcPr>
                    <a:solidFill>
                      <a:schemeClr val="tx2">
                        <a:lumMod val="75000"/>
                      </a:schemeClr>
                    </a:solidFill>
                  </a:tcPr>
                </a:tc>
                <a:tc>
                  <a:txBody>
                    <a:bodyPr/>
                    <a:lstStyle/>
                    <a:p>
                      <a:pPr algn="ctr"/>
                      <a:r>
                        <a:rPr lang="da-DK" sz="1200" dirty="0" err="1" smtClean="0"/>
                        <a:t>Porcelain</a:t>
                      </a:r>
                      <a:endParaRPr lang="da-DK" sz="1200" dirty="0"/>
                    </a:p>
                  </a:txBody>
                  <a:tcPr>
                    <a:solidFill>
                      <a:schemeClr val="tx2">
                        <a:lumMod val="75000"/>
                      </a:schemeClr>
                    </a:solidFill>
                  </a:tcPr>
                </a:tc>
              </a:tr>
              <a:tr h="617551">
                <a:tc>
                  <a:txBody>
                    <a:bodyPr/>
                    <a:lstStyle/>
                    <a:p>
                      <a:pPr algn="ctr"/>
                      <a:r>
                        <a:rPr lang="da-DK" sz="1200" dirty="0" smtClean="0"/>
                        <a:t>Creepage distance</a:t>
                      </a:r>
                      <a:endParaRPr lang="da-DK" sz="1200" dirty="0"/>
                    </a:p>
                  </a:txBody>
                  <a:tcPr>
                    <a:solidFill>
                      <a:schemeClr val="tx2">
                        <a:lumMod val="75000"/>
                      </a:schemeClr>
                    </a:solidFill>
                  </a:tcPr>
                </a:tc>
                <a:tc>
                  <a:txBody>
                    <a:bodyPr/>
                    <a:lstStyle/>
                    <a:p>
                      <a:pPr algn="ctr"/>
                      <a:r>
                        <a:rPr lang="da-DK" sz="1200" dirty="0" smtClean="0"/>
                        <a:t>≥ 25 mm/kV</a:t>
                      </a:r>
                      <a:endParaRPr lang="da-DK" sz="1200" dirty="0"/>
                    </a:p>
                  </a:txBody>
                  <a:tcPr>
                    <a:solidFill>
                      <a:schemeClr val="tx2">
                        <a:lumMod val="75000"/>
                      </a:schemeClr>
                    </a:solidFill>
                  </a:tcPr>
                </a:tc>
              </a:tr>
              <a:tr h="991965">
                <a:tc>
                  <a:txBody>
                    <a:bodyPr/>
                    <a:lstStyle/>
                    <a:p>
                      <a:pPr algn="ctr"/>
                      <a:r>
                        <a:rPr lang="da-DK" sz="1200" b="1" dirty="0" smtClean="0"/>
                        <a:t>Service </a:t>
                      </a:r>
                      <a:r>
                        <a:rPr lang="da-DK" sz="1200" b="1" dirty="0" err="1" smtClean="0"/>
                        <a:t>conditions</a:t>
                      </a:r>
                      <a:r>
                        <a:rPr lang="da-DK" sz="1200" b="1" dirty="0" smtClean="0"/>
                        <a:t>:</a:t>
                      </a:r>
                    </a:p>
                    <a:p>
                      <a:pPr algn="ctr"/>
                      <a:endParaRPr lang="da-DK" sz="1200" dirty="0" smtClean="0"/>
                    </a:p>
                    <a:p>
                      <a:pPr algn="ctr"/>
                      <a:r>
                        <a:rPr lang="da-DK" sz="1200" dirty="0" smtClean="0"/>
                        <a:t>Ambient temperature</a:t>
                      </a:r>
                      <a:endParaRPr lang="da-DK" sz="1200" dirty="0"/>
                    </a:p>
                  </a:txBody>
                  <a:tcPr>
                    <a:solidFill>
                      <a:schemeClr val="tx2">
                        <a:lumMod val="75000"/>
                      </a:schemeClr>
                    </a:solidFill>
                  </a:tcPr>
                </a:tc>
                <a:tc>
                  <a:txBody>
                    <a:bodyPr/>
                    <a:lstStyle/>
                    <a:p>
                      <a:pPr algn="ctr"/>
                      <a:endParaRPr lang="da-DK" sz="1200" dirty="0" smtClean="0">
                        <a:latin typeface="Berlin Sans FB" panose="020E0602020502020306" pitchFamily="34" charset="0"/>
                      </a:endParaRPr>
                    </a:p>
                    <a:p>
                      <a:pPr algn="ctr"/>
                      <a:endParaRPr lang="da-DK" sz="1200" dirty="0" smtClean="0">
                        <a:latin typeface="Berlin Sans FB" panose="020E0602020502020306"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da-DK" sz="1200" b="0" dirty="0" smtClean="0">
                        <a:latin typeface="Berlin Sans FB" panose="020E0602020502020306"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da-DK" sz="1200" b="0" dirty="0" smtClean="0">
                        <a:latin typeface="Berlin Sans FB" panose="020E0602020502020306"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r>
                        <a:rPr lang="da-DK" sz="1200" b="0" dirty="0" smtClean="0">
                          <a:latin typeface="Berlin Sans FB" panose="020E0602020502020306" pitchFamily="34" charset="0"/>
                        </a:rPr>
                        <a:t>-40°C to 40°C</a:t>
                      </a:r>
                      <a:endParaRPr lang="da-DK" sz="1200" b="0" dirty="0">
                        <a:latin typeface="Berlin Sans FB" panose="020E0602020502020306" pitchFamily="34" charset="0"/>
                      </a:endParaRPr>
                    </a:p>
                  </a:txBody>
                  <a:tcPr>
                    <a:solidFill>
                      <a:schemeClr val="tx2">
                        <a:lumMod val="75000"/>
                      </a:schemeClr>
                    </a:solidFill>
                  </a:tcPr>
                </a:tc>
              </a:tr>
              <a:tr h="450893">
                <a:tc>
                  <a:txBody>
                    <a:bodyPr/>
                    <a:lstStyle/>
                    <a:p>
                      <a:pPr algn="ctr"/>
                      <a:endParaRPr lang="da-DK" sz="1200" dirty="0" smtClean="0"/>
                    </a:p>
                    <a:p>
                      <a:pPr algn="ctr"/>
                      <a:r>
                        <a:rPr lang="da-DK" sz="1200" dirty="0" smtClean="0"/>
                        <a:t>Design </a:t>
                      </a:r>
                      <a:r>
                        <a:rPr lang="da-DK" sz="1200" dirty="0" err="1" smtClean="0"/>
                        <a:t>altitude</a:t>
                      </a:r>
                      <a:endParaRPr lang="da-DK" sz="1200" dirty="0"/>
                    </a:p>
                  </a:txBody>
                  <a:tcPr>
                    <a:solidFill>
                      <a:schemeClr val="tx2">
                        <a:lumMod val="75000"/>
                      </a:schemeClr>
                    </a:solidFill>
                  </a:tcPr>
                </a:tc>
                <a:tc>
                  <a:txBody>
                    <a:bodyPr/>
                    <a:lstStyle/>
                    <a:p>
                      <a:pPr algn="ctr"/>
                      <a:endParaRPr lang="da-DK" sz="1200" dirty="0" smtClean="0"/>
                    </a:p>
                    <a:p>
                      <a:pPr algn="ctr"/>
                      <a:r>
                        <a:rPr lang="da-DK" sz="1200" dirty="0" smtClean="0"/>
                        <a:t>Maximum 1000 m</a:t>
                      </a:r>
                      <a:endParaRPr lang="da-DK" sz="1200" dirty="0"/>
                    </a:p>
                  </a:txBody>
                  <a:tcPr>
                    <a:solidFill>
                      <a:schemeClr val="tx2">
                        <a:lumMod val="75000"/>
                      </a:schemeClr>
                    </a:solidFill>
                  </a:tcPr>
                </a:tc>
              </a:tr>
              <a:tr h="450893">
                <a:tc>
                  <a:txBody>
                    <a:bodyPr/>
                    <a:lstStyle/>
                    <a:p>
                      <a:pPr algn="ctr"/>
                      <a:r>
                        <a:rPr lang="en-US" sz="1200" dirty="0" smtClean="0"/>
                        <a:t>LIWV</a:t>
                      </a:r>
                      <a:endParaRPr lang="da-DK" sz="1200" dirty="0"/>
                    </a:p>
                  </a:txBody>
                  <a:tcPr>
                    <a:solidFill>
                      <a:schemeClr val="tx2">
                        <a:lumMod val="75000"/>
                      </a:schemeClr>
                    </a:solidFill>
                  </a:tcPr>
                </a:tc>
                <a:tc>
                  <a:txBody>
                    <a:bodyPr/>
                    <a:lstStyle/>
                    <a:p>
                      <a:pPr algn="ctr"/>
                      <a:r>
                        <a:rPr lang="en-US" sz="1200" dirty="0" smtClean="0"/>
                        <a:t>325 kV</a:t>
                      </a:r>
                      <a:endParaRPr lang="da-DK" sz="1200" dirty="0"/>
                    </a:p>
                  </a:txBody>
                  <a:tcPr>
                    <a:solidFill>
                      <a:schemeClr val="tx2">
                        <a:lumMod val="75000"/>
                      </a:schemeClr>
                    </a:solidFill>
                  </a:tcPr>
                </a:tc>
              </a:tr>
            </a:tbl>
          </a:graphicData>
        </a:graphic>
      </p:graphicFrame>
      <p:sp>
        <p:nvSpPr>
          <p:cNvPr id="7" name="Titel 1"/>
          <p:cNvSpPr>
            <a:spLocks noGrp="1"/>
          </p:cNvSpPr>
          <p:nvPr>
            <p:ph type="title"/>
          </p:nvPr>
        </p:nvSpPr>
        <p:spPr>
          <a:xfrm>
            <a:off x="1009442" y="260649"/>
            <a:ext cx="7125113" cy="720080"/>
          </a:xfrm>
        </p:spPr>
        <p:txBody>
          <a:bodyPr/>
          <a:lstStyle/>
          <a:p>
            <a:r>
              <a:rPr lang="da-DK" dirty="0" err="1" smtClean="0">
                <a:solidFill>
                  <a:schemeClr val="tx2">
                    <a:lumMod val="90000"/>
                  </a:schemeClr>
                </a:solidFill>
              </a:rPr>
              <a:t>Inductive</a:t>
            </a:r>
            <a:r>
              <a:rPr lang="da-DK" dirty="0" smtClean="0">
                <a:solidFill>
                  <a:schemeClr val="tx2">
                    <a:lumMod val="90000"/>
                  </a:schemeClr>
                </a:solidFill>
              </a:rPr>
              <a:t> </a:t>
            </a:r>
            <a:r>
              <a:rPr lang="da-DK" dirty="0" err="1" smtClean="0">
                <a:solidFill>
                  <a:schemeClr val="tx2">
                    <a:lumMod val="90000"/>
                  </a:schemeClr>
                </a:solidFill>
              </a:rPr>
              <a:t>voltage</a:t>
            </a:r>
            <a:r>
              <a:rPr lang="da-DK" dirty="0" smtClean="0">
                <a:solidFill>
                  <a:schemeClr val="tx2">
                    <a:lumMod val="90000"/>
                  </a:schemeClr>
                </a:solidFill>
              </a:rPr>
              <a:t> transformer</a:t>
            </a:r>
            <a:endParaRPr lang="da-DK" dirty="0">
              <a:solidFill>
                <a:schemeClr val="tx2">
                  <a:lumMod val="90000"/>
                </a:schemeClr>
              </a:solidFill>
            </a:endParaRPr>
          </a:p>
        </p:txBody>
      </p:sp>
    </p:spTree>
    <p:extLst>
      <p:ext uri="{BB962C8B-B14F-4D97-AF65-F5344CB8AC3E}">
        <p14:creationId xmlns:p14="http://schemas.microsoft.com/office/powerpoint/2010/main" val="238735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øren\Documents\My Dropbox\High Voltage Mini Project\Latex\Billeder\EMF_Voltage_transformer_60kV.P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245" b="96819" l="2961" r="95395"/>
                    </a14:imgEffect>
                  </a14:imgLayer>
                </a14:imgProps>
              </a:ext>
              <a:ext uri="{28A0092B-C50C-407E-A947-70E740481C1C}">
                <a14:useLocalDpi xmlns:a14="http://schemas.microsoft.com/office/drawing/2010/main" val="0"/>
              </a:ext>
            </a:extLst>
          </a:blip>
          <a:srcRect/>
          <a:stretch>
            <a:fillRect/>
          </a:stretch>
        </p:blipFill>
        <p:spPr bwMode="auto">
          <a:xfrm>
            <a:off x="-41564" y="-28576"/>
            <a:ext cx="2895600" cy="68865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øren\Documents\My Dropbox\High Voltage Mini Project\Latex\Billeder\FullViewOfTransform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6645" y="1096520"/>
            <a:ext cx="3341676" cy="4455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øren\Documents\My Dropbox\High Voltage Mini Project\Latex\Billeder\Todstoo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224" y="2420888"/>
            <a:ext cx="2163349" cy="162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oks 3"/>
          <p:cNvSpPr txBox="1"/>
          <p:nvPr/>
        </p:nvSpPr>
        <p:spPr>
          <a:xfrm>
            <a:off x="2843808" y="421401"/>
            <a:ext cx="3362652" cy="523220"/>
          </a:xfrm>
          <a:prstGeom prst="rect">
            <a:avLst/>
          </a:prstGeom>
          <a:noFill/>
        </p:spPr>
        <p:txBody>
          <a:bodyPr wrap="none" rtlCol="0">
            <a:spAutoFit/>
          </a:bodyPr>
          <a:lstStyle/>
          <a:p>
            <a:r>
              <a:rPr lang="da-DK" sz="2800" dirty="0" err="1" smtClean="0"/>
              <a:t>Partial</a:t>
            </a:r>
            <a:r>
              <a:rPr lang="da-DK" sz="2800" dirty="0" smtClean="0"/>
              <a:t> </a:t>
            </a:r>
            <a:r>
              <a:rPr lang="da-DK" sz="2800" dirty="0" err="1" smtClean="0"/>
              <a:t>discharges</a:t>
            </a:r>
            <a:endParaRPr lang="da-DK" sz="2800" dirty="0"/>
          </a:p>
        </p:txBody>
      </p:sp>
      <p:pic>
        <p:nvPicPr>
          <p:cNvPr id="1026" name="Picture 2" descr="C:\Users\Søren\Documents\My Dropbox\High Voltage Mini Project\Latex\Billeder\InternalPartialDisch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206" y="958676"/>
            <a:ext cx="2034392" cy="29150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øren\Documents\My Dropbox\High Voltage Mini Project\Latex\Billeder\ExternalPartialDisch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504" y="969775"/>
            <a:ext cx="2246187" cy="29150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øren\Documents\My Dropbox\High Voltage Mini Project\Latex\Billeder\CircuitInternalDisch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65104"/>
            <a:ext cx="293370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øren\Documents\My Dropbox\High Voltage Mini Project\Latex\Billeder\CircuitExternalDischar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365104"/>
            <a:ext cx="28289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øren\Documents\My Dropbox\High Voltage Mini Project\Latex\Billeder\CircuitPartialDisch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69" y="188640"/>
            <a:ext cx="5197732" cy="34503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øren\Documents\My Dropbox\High Voltage Mini Project\Latex\Billeder\SparkG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3990" y="1633733"/>
            <a:ext cx="2252994"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øren\Documents\My Dropbox\High Voltage Mini Project\Latex\Billeder\MeasurementPartialDisch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11808"/>
            <a:ext cx="5197733" cy="3000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øren\Documents\My Dropbox\High Voltage Mini Project\Latex\Billeder\TransformerPartialDisch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5" y="3811809"/>
            <a:ext cx="5197732" cy="292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Transfer Ratio</a:t>
            </a:r>
            <a:endParaRPr lang="en-GB" dirty="0"/>
          </a:p>
        </p:txBody>
      </p:sp>
      <p:sp>
        <p:nvSpPr>
          <p:cNvPr id="5" name="Content Placeholder 4"/>
          <p:cNvSpPr txBox="1">
            <a:spLocks noGrp="1"/>
          </p:cNvSpPr>
          <p:nvPr>
            <p:ph idx="1"/>
          </p:nvPr>
        </p:nvSpPr>
        <p:spPr>
          <a:xfrm>
            <a:off x="3347865" y="2441878"/>
            <a:ext cx="4786690" cy="2982355"/>
          </a:xfrm>
          <a:prstGeom prst="rect">
            <a:avLst/>
          </a:prstGeom>
          <a:noFill/>
        </p:spPr>
        <p:txBody>
          <a:bodyPr wrap="square" rtlCol="0">
            <a:spAutoFit/>
          </a:bodyPr>
          <a:lstStyle/>
          <a:p>
            <a:pPr marL="342900" indent="-342900">
              <a:buFont typeface="Arial" pitchFamily="34" charset="0"/>
              <a:buChar char="•"/>
            </a:pPr>
            <a:endParaRPr lang="en-IE" dirty="0" smtClean="0"/>
          </a:p>
          <a:p>
            <a:pPr marL="342900" indent="-342900">
              <a:buFont typeface="Arial" pitchFamily="34" charset="0"/>
              <a:buChar char="•"/>
            </a:pPr>
            <a:r>
              <a:rPr lang="en-IE" dirty="0" smtClean="0"/>
              <a:t>The </a:t>
            </a:r>
            <a:r>
              <a:rPr lang="en-IE" dirty="0"/>
              <a:t>primary winding of the transformer is connected directly to the high voltage source transformer via aluminium </a:t>
            </a:r>
            <a:r>
              <a:rPr lang="en-IE" dirty="0" smtClean="0"/>
              <a:t>conductors</a:t>
            </a:r>
          </a:p>
          <a:p>
            <a:pPr marL="342900" indent="-342900">
              <a:buFont typeface="Arial" pitchFamily="34" charset="0"/>
              <a:buChar char="•"/>
            </a:pPr>
            <a:endParaRPr lang="en-IE" dirty="0"/>
          </a:p>
          <a:p>
            <a:pPr marL="342900" indent="-342900">
              <a:buFont typeface="Arial" pitchFamily="34" charset="0"/>
              <a:buChar char="•"/>
            </a:pPr>
            <a:r>
              <a:rPr lang="en-IE" dirty="0" smtClean="0"/>
              <a:t>Output voltage measured at secondary winding of transformer using a multimeter</a:t>
            </a:r>
            <a:endParaRPr lang="en-IE" dirty="0"/>
          </a:p>
        </p:txBody>
      </p:sp>
      <p:pic>
        <p:nvPicPr>
          <p:cNvPr id="6" name="Picture 5" descr="EMF_145_silicone_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22254"/>
            <a:ext cx="1842517" cy="495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Transfer Ratio</a:t>
            </a:r>
            <a:endParaRPr lang="en-GB" dirty="0"/>
          </a:p>
        </p:txBody>
      </p:sp>
      <p:sp>
        <p:nvSpPr>
          <p:cNvPr id="3" name="Content Placeholder 2"/>
          <p:cNvSpPr>
            <a:spLocks noGrp="1"/>
          </p:cNvSpPr>
          <p:nvPr>
            <p:ph idx="1"/>
          </p:nvPr>
        </p:nvSpPr>
        <p:spPr/>
        <p:txBody>
          <a:bodyPr/>
          <a:lstStyle/>
          <a:p>
            <a:pPr marL="0" indent="0">
              <a:buNone/>
            </a:pPr>
            <a:endParaRPr lang="da-DK" dirty="0" smtClean="0"/>
          </a:p>
          <a:p>
            <a:endParaRPr lang="da-DK" dirty="0" smtClean="0"/>
          </a:p>
          <a:p>
            <a:endParaRPr lang="da-DK" dirty="0" smtClean="0"/>
          </a:p>
          <a:p>
            <a:endParaRPr lang="en-GB" dirty="0"/>
          </a:p>
        </p:txBody>
      </p:sp>
      <mc:AlternateContent xmlns:mc="http://schemas.openxmlformats.org/markup-compatibility/2006" xmlns:a14="http://schemas.microsoft.com/office/drawing/2010/main">
        <mc:Choice Requires="a14">
          <p:sp>
            <p:nvSpPr>
              <p:cNvPr id="6" name="TextBox 5"/>
              <p:cNvSpPr txBox="1"/>
              <p:nvPr/>
            </p:nvSpPr>
            <p:spPr>
              <a:xfrm>
                <a:off x="1071427" y="2924944"/>
                <a:ext cx="1909497" cy="8556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𝑉</m:t>
                              </m:r>
                            </m:e>
                            <m:sub>
                              <m:r>
                                <a:rPr lang="en-US" b="0" i="1" smtClean="0">
                                  <a:latin typeface="Cambria Math"/>
                                </a:rPr>
                                <m:t>𝑠</m:t>
                              </m:r>
                            </m:sub>
                          </m:sSub>
                        </m:den>
                      </m:f>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𝑁</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𝑁</m:t>
                              </m:r>
                            </m:e>
                            <m:sub>
                              <m:r>
                                <a:rPr lang="en-US" b="0" i="1" smtClean="0">
                                  <a:latin typeface="Cambria Math"/>
                                </a:rPr>
                                <m:t>𝑠</m:t>
                              </m:r>
                            </m:sub>
                          </m:sSub>
                        </m:den>
                      </m:f>
                      <m:r>
                        <a:rPr lang="en-US" b="0" i="1" smtClean="0">
                          <a:latin typeface="Cambria Math"/>
                        </a:rPr>
                        <m:t>=</m:t>
                      </m:r>
                      <m:r>
                        <a:rPr lang="en-US" b="0" i="1" smtClean="0">
                          <a:latin typeface="Cambria Math"/>
                        </a:rPr>
                        <m:t>𝑛</m:t>
                      </m:r>
                    </m:oMath>
                  </m:oMathPara>
                </a14:m>
                <a:endParaRPr lang="en-IE" dirty="0"/>
              </a:p>
            </p:txBody>
          </p:sp>
        </mc:Choice>
        <mc:Fallback xmlns="">
          <p:sp>
            <p:nvSpPr>
              <p:cNvPr id="6" name="TextBox 5"/>
              <p:cNvSpPr txBox="1">
                <a:spLocks noRot="1" noChangeAspect="1" noMove="1" noResize="1" noEditPoints="1" noAdjustHandles="1" noChangeArrowheads="1" noChangeShapeType="1" noTextEdit="1"/>
              </p:cNvSpPr>
              <p:nvPr/>
            </p:nvSpPr>
            <p:spPr>
              <a:xfrm>
                <a:off x="1071427" y="2924944"/>
                <a:ext cx="1909497" cy="85561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33323" y="4595980"/>
                <a:ext cx="2768194"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𝑛</m:t>
                          </m:r>
                        </m:e>
                        <m:sub>
                          <m:r>
                            <a:rPr lang="en-US" b="0" i="1" smtClean="0">
                              <a:latin typeface="Cambria Math"/>
                            </a:rPr>
                            <m:t>𝑟</m:t>
                          </m:r>
                        </m:sub>
                      </m:sSub>
                      <m:r>
                        <a:rPr lang="en-US" b="0" i="1" smtClean="0">
                          <a:latin typeface="Cambria Math"/>
                        </a:rPr>
                        <m:t>=</m:t>
                      </m:r>
                      <m:f>
                        <m:fPr>
                          <m:ctrlPr>
                            <a:rPr lang="en-US" b="0" i="1" smtClean="0">
                              <a:latin typeface="Cambria Math"/>
                            </a:rPr>
                          </m:ctrlPr>
                        </m:fPr>
                        <m:num>
                          <m:r>
                            <a:rPr lang="en-US" b="0" i="1" smtClean="0">
                              <a:latin typeface="Cambria Math"/>
                            </a:rPr>
                            <m:t>60000</m:t>
                          </m:r>
                        </m:num>
                        <m:den>
                          <m:r>
                            <a:rPr lang="en-US" b="0" i="1" smtClean="0">
                              <a:latin typeface="Cambria Math"/>
                            </a:rPr>
                            <m:t>110</m:t>
                          </m:r>
                        </m:den>
                      </m:f>
                      <m:r>
                        <a:rPr lang="en-US" b="0" i="1" smtClean="0">
                          <a:latin typeface="Cambria Math"/>
                        </a:rPr>
                        <m:t>=545</m:t>
                      </m:r>
                    </m:oMath>
                  </m:oMathPara>
                </a14:m>
                <a:endParaRPr lang="en-IE" dirty="0"/>
              </a:p>
            </p:txBody>
          </p:sp>
        </mc:Choice>
        <mc:Fallback xmlns="">
          <p:sp>
            <p:nvSpPr>
              <p:cNvPr id="7" name="Rectangle 6"/>
              <p:cNvSpPr>
                <a:spLocks noRot="1" noChangeAspect="1" noMove="1" noResize="1" noEditPoints="1" noAdjustHandles="1" noChangeArrowheads="1" noChangeShapeType="1" noTextEdit="1"/>
              </p:cNvSpPr>
              <p:nvPr/>
            </p:nvSpPr>
            <p:spPr>
              <a:xfrm>
                <a:off x="1033323" y="4595980"/>
                <a:ext cx="2768194" cy="786177"/>
              </a:xfrm>
              <a:prstGeom prst="rect">
                <a:avLst/>
              </a:prstGeom>
              <a:blipFill rotWithShape="1">
                <a:blip r:embed="rId3"/>
                <a:stretch>
                  <a:fillRect/>
                </a:stretch>
              </a:blipFill>
            </p:spPr>
            <p:txBody>
              <a:bodyPr/>
              <a:lstStyle/>
              <a:p>
                <a:r>
                  <a:rPr lang="en-GB">
                    <a:noFill/>
                  </a:rPr>
                  <a:t> </a:t>
                </a:r>
              </a:p>
            </p:txBody>
          </p:sp>
        </mc:Fallback>
      </mc:AlternateContent>
      <p:sp>
        <p:nvSpPr>
          <p:cNvPr id="8" name="Rectangle 7"/>
          <p:cNvSpPr/>
          <p:nvPr/>
        </p:nvSpPr>
        <p:spPr>
          <a:xfrm>
            <a:off x="1058901" y="1916832"/>
            <a:ext cx="2312813" cy="800219"/>
          </a:xfrm>
          <a:prstGeom prst="rect">
            <a:avLst/>
          </a:prstGeom>
        </p:spPr>
        <p:txBody>
          <a:bodyPr wrap="none">
            <a:spAutoFit/>
          </a:bodyPr>
          <a:lstStyle/>
          <a:p>
            <a:r>
              <a:rPr lang="en-IE" dirty="0" smtClean="0"/>
              <a:t>Transfer Ratio of a</a:t>
            </a:r>
          </a:p>
          <a:p>
            <a:r>
              <a:rPr lang="en-IE" dirty="0" smtClean="0"/>
              <a:t>Ideal</a:t>
            </a:r>
            <a:r>
              <a:rPr lang="en-IE" sz="2800" dirty="0" smtClean="0"/>
              <a:t> </a:t>
            </a:r>
            <a:r>
              <a:rPr lang="en-IE" dirty="0" smtClean="0"/>
              <a:t>transformer</a:t>
            </a:r>
            <a:endParaRPr lang="en-IE" sz="2800" dirty="0"/>
          </a:p>
        </p:txBody>
      </p:sp>
      <p:sp>
        <p:nvSpPr>
          <p:cNvPr id="9" name="TextBox 8"/>
          <p:cNvSpPr txBox="1"/>
          <p:nvPr/>
        </p:nvSpPr>
        <p:spPr>
          <a:xfrm>
            <a:off x="1058901" y="3933055"/>
            <a:ext cx="3317768" cy="461665"/>
          </a:xfrm>
          <a:prstGeom prst="rect">
            <a:avLst/>
          </a:prstGeom>
          <a:noFill/>
        </p:spPr>
        <p:txBody>
          <a:bodyPr wrap="none" rtlCol="0">
            <a:spAutoFit/>
          </a:bodyPr>
          <a:lstStyle/>
          <a:p>
            <a:r>
              <a:rPr lang="en-IE" dirty="0" smtClean="0"/>
              <a:t>Rated transfer ratio </a:t>
            </a:r>
            <a:endParaRPr lang="en-IE" dirty="0"/>
          </a:p>
        </p:txBody>
      </p:sp>
      <p:graphicFrame>
        <p:nvGraphicFramePr>
          <p:cNvPr id="10" name="Chart 9"/>
          <p:cNvGraphicFramePr>
            <a:graphicFrameLocks/>
          </p:cNvGraphicFramePr>
          <p:nvPr>
            <p:extLst>
              <p:ext uri="{D42A27DB-BD31-4B8C-83A1-F6EECF244321}">
                <p14:modId xmlns:p14="http://schemas.microsoft.com/office/powerpoint/2010/main" val="31803020"/>
              </p:ext>
            </p:extLst>
          </p:nvPr>
        </p:nvGraphicFramePr>
        <p:xfrm>
          <a:off x="3923928" y="1916832"/>
          <a:ext cx="4386828" cy="34045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3803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a:t>
            </a:r>
            <a:r>
              <a:rPr lang="da-DK" dirty="0" smtClean="0"/>
              <a:t> </a:t>
            </a:r>
            <a:r>
              <a:rPr lang="en-US" dirty="0" smtClean="0"/>
              <a:t>Overvoltage</a:t>
            </a:r>
            <a:r>
              <a:rPr lang="da-DK" dirty="0" smtClean="0"/>
              <a:t> test</a:t>
            </a:r>
            <a:endParaRPr lang="en-GB" dirty="0"/>
          </a:p>
        </p:txBody>
      </p:sp>
      <p:sp>
        <p:nvSpPr>
          <p:cNvPr id="3" name="Content Placeholder 2"/>
          <p:cNvSpPr>
            <a:spLocks noGrp="1"/>
          </p:cNvSpPr>
          <p:nvPr>
            <p:ph idx="1"/>
          </p:nvPr>
        </p:nvSpPr>
        <p:spPr/>
        <p:txBody>
          <a:bodyPr/>
          <a:lstStyle/>
          <a:p>
            <a:r>
              <a:rPr lang="en-US" dirty="0" smtClean="0"/>
              <a:t>What</a:t>
            </a:r>
            <a:r>
              <a:rPr lang="da-DK" dirty="0" smtClean="0"/>
              <a:t> </a:t>
            </a:r>
            <a:r>
              <a:rPr lang="en-US" dirty="0" smtClean="0"/>
              <a:t>causes</a:t>
            </a:r>
            <a:r>
              <a:rPr lang="da-DK" dirty="0" smtClean="0"/>
              <a:t> the </a:t>
            </a:r>
            <a:r>
              <a:rPr lang="en-US" dirty="0" smtClean="0"/>
              <a:t>overvoltage</a:t>
            </a:r>
          </a:p>
          <a:p>
            <a:pPr marL="0" indent="0">
              <a:buNone/>
            </a:pPr>
            <a:r>
              <a:rPr lang="en-US" dirty="0" smtClean="0"/>
              <a:t>- Lightning stroke on OH</a:t>
            </a:r>
          </a:p>
          <a:p>
            <a:pPr marL="0" indent="0">
              <a:buNone/>
            </a:pPr>
            <a:r>
              <a:rPr lang="en-US" dirty="0" smtClean="0"/>
              <a:t>- Caused by switching </a:t>
            </a:r>
          </a:p>
          <a:p>
            <a:endParaRPr lang="en-GB" dirty="0"/>
          </a:p>
        </p:txBody>
      </p:sp>
      <p:pic>
        <p:nvPicPr>
          <p:cNvPr id="4"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1689500"/>
            <a:ext cx="2530231" cy="4043755"/>
          </a:xfrm>
          <a:prstGeom prst="rect">
            <a:avLst/>
          </a:prstGeom>
        </p:spPr>
      </p:pic>
      <p:sp>
        <p:nvSpPr>
          <p:cNvPr id="5" name="TextBox 4"/>
          <p:cNvSpPr txBox="1"/>
          <p:nvPr/>
        </p:nvSpPr>
        <p:spPr>
          <a:xfrm>
            <a:off x="4499992" y="5733256"/>
            <a:ext cx="4181153" cy="1759223"/>
          </a:xfrm>
          <a:prstGeom prst="rect">
            <a:avLst/>
          </a:prstGeom>
          <a:noFill/>
        </p:spPr>
        <p:txBody>
          <a:bodyPr wrap="square" lIns="96278" tIns="48140" rIns="96278" bIns="48140" rtlCol="0">
            <a:spAutoFit/>
          </a:bodyPr>
          <a:lstStyle/>
          <a:p>
            <a:pPr algn="just" defTabSz="962781" fontAlgn="auto">
              <a:spcBef>
                <a:spcPts val="0"/>
              </a:spcBef>
              <a:spcAft>
                <a:spcPts val="0"/>
              </a:spcAft>
            </a:pPr>
            <a:r>
              <a:rPr lang="en-US" sz="1200" i="1" dirty="0">
                <a:solidFill>
                  <a:srgbClr val="000000"/>
                </a:solidFill>
                <a:latin typeface="Verdana"/>
              </a:rPr>
              <a:t>Figure 1 General shapes and definitions of lightning impulse (LI)</a:t>
            </a:r>
          </a:p>
          <a:p>
            <a:pPr algn="just" defTabSz="962781" fontAlgn="auto">
              <a:spcBef>
                <a:spcPts val="0"/>
              </a:spcBef>
              <a:spcAft>
                <a:spcPts val="0"/>
              </a:spcAft>
            </a:pPr>
            <a:r>
              <a:rPr lang="en-US" sz="1200" i="1" dirty="0">
                <a:solidFill>
                  <a:srgbClr val="000000"/>
                </a:solidFill>
                <a:latin typeface="Verdana"/>
              </a:rPr>
              <a:t>(a)Full LI (b) LI chopped on the tail (c)LI chopped on the front.</a:t>
            </a:r>
          </a:p>
          <a:p>
            <a:pPr algn="just" defTabSz="962781" fontAlgn="auto">
              <a:spcBef>
                <a:spcPts val="0"/>
              </a:spcBef>
              <a:spcAft>
                <a:spcPts val="0"/>
              </a:spcAft>
            </a:pPr>
            <a:r>
              <a:rPr lang="en-US" sz="1200" i="1" dirty="0">
                <a:solidFill>
                  <a:srgbClr val="000000"/>
                </a:solidFill>
                <a:latin typeface="Verdana"/>
              </a:rPr>
              <a:t>T</a:t>
            </a:r>
            <a:r>
              <a:rPr lang="en-US" sz="1200" i="1" baseline="-25000" dirty="0">
                <a:solidFill>
                  <a:srgbClr val="000000"/>
                </a:solidFill>
                <a:latin typeface="Verdana"/>
              </a:rPr>
              <a:t>1</a:t>
            </a:r>
            <a:r>
              <a:rPr lang="en-US" sz="1200" i="1" dirty="0">
                <a:solidFill>
                  <a:srgbClr val="000000"/>
                </a:solidFill>
                <a:latin typeface="Verdana"/>
              </a:rPr>
              <a:t>: front time T</a:t>
            </a:r>
            <a:r>
              <a:rPr lang="en-US" sz="1200" i="1" baseline="-25000" dirty="0">
                <a:solidFill>
                  <a:srgbClr val="000000"/>
                </a:solidFill>
                <a:latin typeface="Verdana"/>
              </a:rPr>
              <a:t>2</a:t>
            </a:r>
            <a:r>
              <a:rPr lang="en-US" sz="1200" i="1" dirty="0">
                <a:solidFill>
                  <a:srgbClr val="000000"/>
                </a:solidFill>
                <a:latin typeface="Verdana"/>
              </a:rPr>
              <a:t>: time to half-value </a:t>
            </a:r>
            <a:r>
              <a:rPr lang="en-US" sz="1200" i="1" dirty="0" err="1">
                <a:solidFill>
                  <a:srgbClr val="000000"/>
                </a:solidFill>
                <a:latin typeface="Verdana"/>
              </a:rPr>
              <a:t>T</a:t>
            </a:r>
            <a:r>
              <a:rPr lang="en-US" sz="1200" i="1" baseline="-25000" dirty="0" err="1">
                <a:solidFill>
                  <a:srgbClr val="000000"/>
                </a:solidFill>
                <a:latin typeface="Verdana"/>
              </a:rPr>
              <a:t>c</a:t>
            </a:r>
            <a:r>
              <a:rPr lang="en-US" sz="1200" i="1" dirty="0">
                <a:solidFill>
                  <a:srgbClr val="000000"/>
                </a:solidFill>
                <a:latin typeface="Verdana"/>
              </a:rPr>
              <a:t>: time to chop o</a:t>
            </a:r>
            <a:r>
              <a:rPr lang="en-US" sz="1200" i="1" baseline="-25000" dirty="0">
                <a:solidFill>
                  <a:srgbClr val="000000"/>
                </a:solidFill>
                <a:latin typeface="Verdana"/>
              </a:rPr>
              <a:t>1</a:t>
            </a:r>
            <a:r>
              <a:rPr lang="en-US" sz="1200" i="1" dirty="0">
                <a:solidFill>
                  <a:srgbClr val="000000"/>
                </a:solidFill>
                <a:latin typeface="Verdana"/>
              </a:rPr>
              <a:t>: virtual origin </a:t>
            </a:r>
          </a:p>
          <a:p>
            <a:pPr defTabSz="962781" fontAlgn="auto">
              <a:spcBef>
                <a:spcPts val="0"/>
              </a:spcBef>
              <a:spcAft>
                <a:spcPts val="0"/>
              </a:spcAft>
            </a:pPr>
            <a:endParaRPr lang="en-US" sz="1200" i="1" dirty="0">
              <a:solidFill>
                <a:srgbClr val="000000"/>
              </a:solidFill>
              <a:latin typeface="Verdana"/>
            </a:endParaRPr>
          </a:p>
          <a:p>
            <a:pPr defTabSz="962781" fontAlgn="auto">
              <a:spcBef>
                <a:spcPts val="0"/>
              </a:spcBef>
              <a:spcAft>
                <a:spcPts val="0"/>
              </a:spcAft>
            </a:pPr>
            <a:endParaRPr lang="en-US" sz="1200" i="1" dirty="0">
              <a:solidFill>
                <a:srgbClr val="000000"/>
              </a:solidFill>
              <a:latin typeface="Verdana"/>
            </a:endParaRPr>
          </a:p>
          <a:p>
            <a:pPr defTabSz="962781" fontAlgn="auto">
              <a:spcBef>
                <a:spcPts val="0"/>
              </a:spcBef>
              <a:spcAft>
                <a:spcPts val="0"/>
              </a:spcAft>
            </a:pPr>
            <a:endParaRPr lang="en-US" sz="1200" i="1" dirty="0">
              <a:solidFill>
                <a:srgbClr val="000000"/>
              </a:solidFill>
              <a:latin typeface="Verdana"/>
            </a:endParaRPr>
          </a:p>
        </p:txBody>
      </p:sp>
    </p:spTree>
    <p:extLst>
      <p:ext uri="{BB962C8B-B14F-4D97-AF65-F5344CB8AC3E}">
        <p14:creationId xmlns:p14="http://schemas.microsoft.com/office/powerpoint/2010/main" val="425530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Calculating</a:t>
            </a:r>
            <a:r>
              <a:rPr lang="da-DK" dirty="0" smtClean="0"/>
              <a:t> </a:t>
            </a:r>
            <a:r>
              <a:rPr lang="da-DK" dirty="0" err="1" smtClean="0"/>
              <a:t>other</a:t>
            </a:r>
            <a:r>
              <a:rPr lang="da-DK" dirty="0" smtClean="0"/>
              <a:t> </a:t>
            </a:r>
            <a:r>
              <a:rPr lang="da-DK" dirty="0" err="1" smtClean="0"/>
              <a:t>discharges</a:t>
            </a:r>
            <a:endParaRPr lang="da-DK" dirty="0"/>
          </a:p>
        </p:txBody>
      </p:sp>
      <p:sp>
        <p:nvSpPr>
          <p:cNvPr id="3" name="Pladsholder til indhold 2"/>
          <p:cNvSpPr>
            <a:spLocks noGrp="1"/>
          </p:cNvSpPr>
          <p:nvPr>
            <p:ph idx="1"/>
          </p:nvPr>
        </p:nvSpPr>
        <p:spPr/>
        <p:txBody>
          <a:bodyPr/>
          <a:lstStyle/>
          <a:p>
            <a:endParaRPr lang="en-US" dirty="0" smtClean="0"/>
          </a:p>
          <a:p>
            <a:endParaRPr lang="en-US" dirty="0"/>
          </a:p>
          <a:p>
            <a:r>
              <a:rPr lang="en-US" sz="1400" dirty="0" smtClean="0"/>
              <a:t>P </a:t>
            </a:r>
            <a:r>
              <a:rPr lang="en-US" sz="1400" dirty="0"/>
              <a:t>is the probability of </a:t>
            </a:r>
            <a:r>
              <a:rPr lang="en-US" sz="1400" dirty="0" smtClean="0"/>
              <a:t>discharge</a:t>
            </a:r>
          </a:p>
          <a:p>
            <a:r>
              <a:rPr lang="en-US" sz="1400" dirty="0" smtClean="0"/>
              <a:t>V </a:t>
            </a:r>
            <a:r>
              <a:rPr lang="en-US" sz="1400" dirty="0"/>
              <a:t>is the applied </a:t>
            </a:r>
            <a:r>
              <a:rPr lang="en-US" sz="1400" dirty="0" smtClean="0"/>
              <a:t>voltage</a:t>
            </a:r>
          </a:p>
          <a:p>
            <a:r>
              <a:rPr lang="en-US" sz="1400" dirty="0" smtClean="0"/>
              <a:t>σ </a:t>
            </a:r>
            <a:r>
              <a:rPr lang="en-US" sz="1400" dirty="0"/>
              <a:t>is the </a:t>
            </a:r>
            <a:r>
              <a:rPr lang="en-US" sz="1400" dirty="0" smtClean="0"/>
              <a:t>standard deviation</a:t>
            </a:r>
          </a:p>
          <a:p>
            <a:r>
              <a:rPr lang="en-US" sz="1400" dirty="0" smtClean="0"/>
              <a:t>V</a:t>
            </a:r>
            <a:r>
              <a:rPr lang="en-US" sz="1400" baseline="-25000" dirty="0" smtClean="0"/>
              <a:t>50</a:t>
            </a:r>
            <a:r>
              <a:rPr lang="en-US" sz="1400" dirty="0" smtClean="0"/>
              <a:t> </a:t>
            </a:r>
            <a:r>
              <a:rPr lang="en-US" sz="1400" dirty="0"/>
              <a:t>is 50 </a:t>
            </a:r>
            <a:r>
              <a:rPr lang="en-US" sz="1400" dirty="0" smtClean="0"/>
              <a:t>% </a:t>
            </a:r>
            <a:r>
              <a:rPr lang="en-US" sz="1400" dirty="0"/>
              <a:t>probability of </a:t>
            </a:r>
            <a:r>
              <a:rPr lang="en-US" sz="1400" dirty="0" smtClean="0"/>
              <a:t>discharge</a:t>
            </a:r>
          </a:p>
          <a:p>
            <a:r>
              <a:rPr lang="da-DK" dirty="0" smtClean="0"/>
              <a:t>Can </a:t>
            </a:r>
            <a:r>
              <a:rPr lang="da-DK" dirty="0" err="1" smtClean="0"/>
              <a:t>calculate</a:t>
            </a:r>
            <a:r>
              <a:rPr lang="da-DK" dirty="0" smtClean="0"/>
              <a:t> for </a:t>
            </a:r>
            <a:r>
              <a:rPr lang="da-DK" dirty="0" err="1" smtClean="0"/>
              <a:t>any</a:t>
            </a:r>
            <a:r>
              <a:rPr lang="da-DK" dirty="0" smtClean="0"/>
              <a:t> </a:t>
            </a:r>
            <a:r>
              <a:rPr lang="da-DK" dirty="0" err="1" smtClean="0"/>
              <a:t>voltage</a:t>
            </a:r>
            <a:r>
              <a:rPr lang="da-DK" dirty="0" smtClean="0"/>
              <a:t> if V</a:t>
            </a:r>
            <a:r>
              <a:rPr lang="da-DK" baseline="-25000" dirty="0" smtClean="0"/>
              <a:t>50</a:t>
            </a:r>
            <a:r>
              <a:rPr lang="da-DK" dirty="0" smtClean="0"/>
              <a:t> and </a:t>
            </a:r>
            <a:r>
              <a:rPr lang="el-GR" dirty="0" smtClean="0"/>
              <a:t>σ</a:t>
            </a:r>
            <a:r>
              <a:rPr lang="da-DK" dirty="0" smtClean="0"/>
              <a:t> </a:t>
            </a:r>
            <a:r>
              <a:rPr lang="da-DK" dirty="0" err="1" smtClean="0"/>
              <a:t>are</a:t>
            </a:r>
            <a:r>
              <a:rPr lang="da-DK" dirty="0" smtClean="0"/>
              <a:t> </a:t>
            </a:r>
            <a:r>
              <a:rPr lang="da-DK" dirty="0" err="1" smtClean="0"/>
              <a:t>known</a:t>
            </a:r>
            <a:r>
              <a:rPr lang="da-DK" dirty="0" smtClean="0"/>
              <a:t>.</a:t>
            </a:r>
            <a:endParaRPr lang="da-DK" baseline="-25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16832"/>
            <a:ext cx="4563624" cy="115212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583" y="1916832"/>
            <a:ext cx="2457450" cy="221456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658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TC102455519[[fn=Vinter]]</Template>
  <TotalTime>460</TotalTime>
  <Words>812</Words>
  <Application>Microsoft Office PowerPoint</Application>
  <PresentationFormat>Skærmshow (4:3)</PresentationFormat>
  <Paragraphs>222</Paragraphs>
  <Slides>18</Slides>
  <Notes>6</Notes>
  <HiddenSlides>0</HiddenSlides>
  <MMClips>0</MMClips>
  <ScaleCrop>false</ScaleCrop>
  <HeadingPairs>
    <vt:vector size="4" baseType="variant">
      <vt:variant>
        <vt:lpstr>Tema</vt:lpstr>
      </vt:variant>
      <vt:variant>
        <vt:i4>1</vt:i4>
      </vt:variant>
      <vt:variant>
        <vt:lpstr>Diastitler</vt:lpstr>
      </vt:variant>
      <vt:variant>
        <vt:i4>18</vt:i4>
      </vt:variant>
    </vt:vector>
  </HeadingPairs>
  <TitlesOfParts>
    <vt:vector size="19" baseType="lpstr">
      <vt:lpstr>Winter</vt:lpstr>
      <vt:lpstr>High voltage mini project</vt:lpstr>
      <vt:lpstr>Inductive voltage transformer</vt:lpstr>
      <vt:lpstr>PowerPoint-præsentation</vt:lpstr>
      <vt:lpstr>PowerPoint-præsentation</vt:lpstr>
      <vt:lpstr>PowerPoint-præsentation</vt:lpstr>
      <vt:lpstr>Transfer Ratio</vt:lpstr>
      <vt:lpstr>Transfer Ratio</vt:lpstr>
      <vt:lpstr>Lightning Overvoltage test</vt:lpstr>
      <vt:lpstr>Calculating other discharges</vt:lpstr>
      <vt:lpstr>Overvoltage test</vt:lpstr>
      <vt:lpstr>Results</vt:lpstr>
      <vt:lpstr>Dielectric Loss Angle</vt:lpstr>
      <vt:lpstr>Dielectric Loss Angle</vt:lpstr>
      <vt:lpstr>Dielectric Loss Angle</vt:lpstr>
      <vt:lpstr>Dielectric Loss Angle</vt:lpstr>
      <vt:lpstr>Spectroscopy test</vt:lpstr>
      <vt:lpstr>Dissipation factor</vt:lpstr>
      <vt:lpstr>Actual spectroscopy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voltage mini project</dc:title>
  <dc:creator>Rolant J. Olsen</dc:creator>
  <cp:lastModifiedBy>ragnar</cp:lastModifiedBy>
  <cp:revision>22</cp:revision>
  <dcterms:created xsi:type="dcterms:W3CDTF">2013-11-25T14:37:51Z</dcterms:created>
  <dcterms:modified xsi:type="dcterms:W3CDTF">2013-11-29T09:24:46Z</dcterms:modified>
</cp:coreProperties>
</file>