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2"/>
  </p:notesMasterIdLst>
  <p:handoutMasterIdLst>
    <p:handoutMasterId r:id="rId13"/>
  </p:handoutMasterIdLst>
  <p:sldIdLst>
    <p:sldId id="381" r:id="rId2"/>
    <p:sldId id="425" r:id="rId3"/>
    <p:sldId id="396" r:id="rId4"/>
    <p:sldId id="417" r:id="rId5"/>
    <p:sldId id="424" r:id="rId6"/>
    <p:sldId id="416" r:id="rId7"/>
    <p:sldId id="426" r:id="rId8"/>
    <p:sldId id="428" r:id="rId9"/>
    <p:sldId id="427" r:id="rId10"/>
    <p:sldId id="429" r:id="rId11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381"/>
            <p14:sldId id="425"/>
            <p14:sldId id="396"/>
            <p14:sldId id="417"/>
            <p14:sldId id="424"/>
            <p14:sldId id="416"/>
            <p14:sldId id="426"/>
            <p14:sldId id="428"/>
            <p14:sldId id="427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8" autoAdjust="0"/>
    <p:restoredTop sz="72976" autoAdjust="0"/>
  </p:normalViewPr>
  <p:slideViewPr>
    <p:cSldViewPr snapToGrid="0" snapToObjects="1">
      <p:cViewPr>
        <p:scale>
          <a:sx n="50" d="100"/>
          <a:sy n="50" d="100"/>
        </p:scale>
        <p:origin x="1771" y="317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10D1697-A564-43AA-B9EE-407F856E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1472373"/>
            <a:ext cx="7604150" cy="4188429"/>
          </a:xfrm>
          <a:prstGeom prst="rect">
            <a:avLst/>
          </a:prstGeom>
        </p:spPr>
      </p:pic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What is a MIC?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635651" y="3487930"/>
            <a:ext cx="627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Module integrated converter.</a:t>
            </a:r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Is located next to each PV module.</a:t>
            </a:r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Prevents mismatch losses.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19586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10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11" name="Tekstfelt 3">
            <a:extLst>
              <a:ext uri="{FF2B5EF4-FFF2-40B4-BE49-F238E27FC236}">
                <a16:creationId xmlns:a16="http://schemas.microsoft.com/office/drawing/2014/main" id="{4AF96509-3E14-4FB6-9922-D31316006370}"/>
              </a:ext>
            </a:extLst>
          </p:cNvPr>
          <p:cNvSpPr txBox="1"/>
          <p:nvPr/>
        </p:nvSpPr>
        <p:spPr>
          <a:xfrm>
            <a:off x="587374" y="2264992"/>
            <a:ext cx="3144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Test points.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Other measuring points and user communication.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rtl="0"/>
            <a:r>
              <a:rPr lang="en-GB" sz="1600" spc="300" dirty="0"/>
              <a:t> </a:t>
            </a:r>
            <a:endParaRPr lang="da-DK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Heat sink location.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10mm power traces.</a:t>
            </a:r>
          </a:p>
        </p:txBody>
      </p:sp>
      <p:pic>
        <p:nvPicPr>
          <p:cNvPr id="12" name="Imagen 1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D0195217-283B-452F-B599-86BC159E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51767" cy="5513854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952AB26-7BC1-4955-B1F6-0EDC203A5358}"/>
              </a:ext>
            </a:extLst>
          </p:cNvPr>
          <p:cNvSpPr/>
          <p:nvPr/>
        </p:nvSpPr>
        <p:spPr>
          <a:xfrm>
            <a:off x="587374" y="2093772"/>
            <a:ext cx="2118756" cy="683289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5D7133-011E-4460-8219-83456F45F208}"/>
              </a:ext>
            </a:extLst>
          </p:cNvPr>
          <p:cNvSpPr/>
          <p:nvPr/>
        </p:nvSpPr>
        <p:spPr>
          <a:xfrm>
            <a:off x="6226173" y="5795770"/>
            <a:ext cx="5574529" cy="93866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05C166E-9742-4973-9C61-F4AF6B388B61}"/>
              </a:ext>
            </a:extLst>
          </p:cNvPr>
          <p:cNvSpPr/>
          <p:nvPr/>
        </p:nvSpPr>
        <p:spPr>
          <a:xfrm>
            <a:off x="11008238" y="2011679"/>
            <a:ext cx="1072002" cy="1176363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D318AC8-38AA-48ED-80E4-1C28B844C5CB}"/>
              </a:ext>
            </a:extLst>
          </p:cNvPr>
          <p:cNvSpPr/>
          <p:nvPr/>
        </p:nvSpPr>
        <p:spPr>
          <a:xfrm>
            <a:off x="587374" y="3096277"/>
            <a:ext cx="2736594" cy="110572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D6F9C23-2B68-4A9B-BF50-1470377535FF}"/>
              </a:ext>
            </a:extLst>
          </p:cNvPr>
          <p:cNvSpPr/>
          <p:nvPr/>
        </p:nvSpPr>
        <p:spPr>
          <a:xfrm>
            <a:off x="4028441" y="1844675"/>
            <a:ext cx="1435100" cy="375285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5E291A8-5FD2-4916-8DA2-0AE093D500F7}"/>
              </a:ext>
            </a:extLst>
          </p:cNvPr>
          <p:cNvSpPr/>
          <p:nvPr/>
        </p:nvSpPr>
        <p:spPr>
          <a:xfrm>
            <a:off x="10093960" y="1300470"/>
            <a:ext cx="1510665" cy="61977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F5E0B94-794F-4FF3-9841-0EE93CC8C463}"/>
              </a:ext>
            </a:extLst>
          </p:cNvPr>
          <p:cNvSpPr/>
          <p:nvPr/>
        </p:nvSpPr>
        <p:spPr>
          <a:xfrm>
            <a:off x="587371" y="4521215"/>
            <a:ext cx="2919755" cy="683289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3BD2D95-89D9-4CA4-9A2E-3D8A197C4245}"/>
              </a:ext>
            </a:extLst>
          </p:cNvPr>
          <p:cNvSpPr/>
          <p:nvPr/>
        </p:nvSpPr>
        <p:spPr>
          <a:xfrm>
            <a:off x="6058988" y="2565658"/>
            <a:ext cx="3239952" cy="337032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AF941C3-E4FF-4804-8867-45953DB0A84E}"/>
              </a:ext>
            </a:extLst>
          </p:cNvPr>
          <p:cNvSpPr/>
          <p:nvPr/>
        </p:nvSpPr>
        <p:spPr>
          <a:xfrm>
            <a:off x="587370" y="5523720"/>
            <a:ext cx="2919755" cy="68328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MIC advantages</a:t>
            </a:r>
            <a:endParaRPr lang="da-DK" dirty="0">
              <a:solidFill>
                <a:schemeClr val="accent4"/>
              </a:solidFill>
            </a:endParaRPr>
          </a:p>
        </p:txBody>
      </p:sp>
      <p:pic>
        <p:nvPicPr>
          <p:cNvPr id="8" name="Marcador de posición de 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5DE606-960C-461E-B8EE-DCE6889813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r="4695"/>
          <a:stretch>
            <a:fillRect/>
          </a:stretch>
        </p:blipFill>
        <p:spPr/>
      </p:pic>
      <p:sp>
        <p:nvSpPr>
          <p:cNvPr id="10" name="Tekstfelt 3">
            <a:extLst>
              <a:ext uri="{FF2B5EF4-FFF2-40B4-BE49-F238E27FC236}">
                <a16:creationId xmlns:a16="http://schemas.microsoft.com/office/drawing/2014/main" id="{74D7604B-9364-48FD-871C-086D07B49E66}"/>
              </a:ext>
            </a:extLst>
          </p:cNvPr>
          <p:cNvSpPr txBox="1"/>
          <p:nvPr/>
        </p:nvSpPr>
        <p:spPr>
          <a:xfrm>
            <a:off x="607969" y="2206927"/>
            <a:ext cx="640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Allows individual maximum power point tracking.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Replaces bypass diode.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Higher efficiencies achieved.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Certain topologies allow bidirectionality.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94909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billede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 rtlCol="0" anchor="ctr" anchorCtr="0"/>
          <a:lstStyle/>
          <a:p>
            <a:pPr rtl="0"/>
            <a:r>
              <a:rPr lang="en-GB" dirty="0"/>
              <a:t>Converter design, change random picture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192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circuitry</a:t>
            </a:r>
          </a:p>
        </p:txBody>
      </p:sp>
      <p:sp>
        <p:nvSpPr>
          <p:cNvPr id="5" name="Tekstfelt 3">
            <a:extLst>
              <a:ext uri="{FF2B5EF4-FFF2-40B4-BE49-F238E27FC236}">
                <a16:creationId xmlns:a16="http://schemas.microsoft.com/office/drawing/2014/main" id="{2A238F49-FF12-4A3B-9BA8-A75B622E5944}"/>
              </a:ext>
            </a:extLst>
          </p:cNvPr>
          <p:cNvSpPr txBox="1"/>
          <p:nvPr/>
        </p:nvSpPr>
        <p:spPr>
          <a:xfrm>
            <a:off x="1767292" y="1594333"/>
            <a:ext cx="392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Discharging resistors.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Protection diodes.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spc="300" dirty="0"/>
              <a:t>High frequency capacitors.</a:t>
            </a:r>
          </a:p>
        </p:txBody>
      </p:sp>
      <p:pic>
        <p:nvPicPr>
          <p:cNvPr id="7" name="Imagen 6" descr="Imagen que contiene cielo&#10;&#10;Descripción generada automáticamente">
            <a:extLst>
              <a:ext uri="{FF2B5EF4-FFF2-40B4-BE49-F238E27FC236}">
                <a16:creationId xmlns:a16="http://schemas.microsoft.com/office/drawing/2014/main" id="{AE708018-2C93-40E1-8146-7771AF7D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9" y="3063316"/>
            <a:ext cx="8523282" cy="27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Driving circuitry</a:t>
            </a:r>
            <a:endParaRPr lang="da-DK" dirty="0">
              <a:solidFill>
                <a:schemeClr val="accent4"/>
              </a:solidFill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337A793-B576-428F-AF85-BCC0AE724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1" y="3029040"/>
            <a:ext cx="10521378" cy="2816040"/>
          </a:xfrm>
          <a:prstGeom prst="rect">
            <a:avLst/>
          </a:prstGeom>
        </p:spPr>
      </p:pic>
      <p:sp>
        <p:nvSpPr>
          <p:cNvPr id="8" name="Tekstfelt 3">
            <a:extLst>
              <a:ext uri="{FF2B5EF4-FFF2-40B4-BE49-F238E27FC236}">
                <a16:creationId xmlns:a16="http://schemas.microsoft.com/office/drawing/2014/main" id="{02F25CB4-B822-4978-A572-63E185769C62}"/>
              </a:ext>
            </a:extLst>
          </p:cNvPr>
          <p:cNvSpPr txBox="1"/>
          <p:nvPr/>
        </p:nvSpPr>
        <p:spPr>
          <a:xfrm>
            <a:off x="1767292" y="1594333"/>
            <a:ext cx="392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Optocouplers for isolation.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Decoupling capacitors.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Current limiting resistors.</a:t>
            </a:r>
          </a:p>
        </p:txBody>
      </p:sp>
    </p:spTree>
    <p:extLst>
      <p:ext uri="{BB962C8B-B14F-4D97-AF65-F5344CB8AC3E}">
        <p14:creationId xmlns:p14="http://schemas.microsoft.com/office/powerpoint/2010/main" val="350271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B173EF25-4DA0-408E-B446-550C658C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76222" cy="5519599"/>
          </a:xfrm>
          <a:prstGeom prst="rect">
            <a:avLst/>
          </a:prstGeom>
        </p:spPr>
      </p:pic>
      <p:pic>
        <p:nvPicPr>
          <p:cNvPr id="16" name="Imagen 1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B5850E9-A00E-477D-A0C5-D1657B0B3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51767" cy="5513854"/>
          </a:xfrm>
          <a:prstGeom prst="rect">
            <a:avLst/>
          </a:prstGeom>
        </p:spPr>
      </p:pic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layout</a:t>
            </a:r>
          </a:p>
        </p:txBody>
      </p:sp>
      <p:sp>
        <p:nvSpPr>
          <p:cNvPr id="17" name="Tekstfelt 3">
            <a:extLst>
              <a:ext uri="{FF2B5EF4-FFF2-40B4-BE49-F238E27FC236}">
                <a16:creationId xmlns:a16="http://schemas.microsoft.com/office/drawing/2014/main" id="{B9F56E30-49F1-4B49-B595-27B5F4122222}"/>
              </a:ext>
            </a:extLst>
          </p:cNvPr>
          <p:cNvSpPr txBox="1"/>
          <p:nvPr/>
        </p:nvSpPr>
        <p:spPr>
          <a:xfrm>
            <a:off x="587374" y="1844674"/>
            <a:ext cx="3144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600" spc="300" dirty="0" err="1"/>
              <a:t>Considerations</a:t>
            </a:r>
            <a:r>
              <a:rPr lang="es-ES" sz="1600" spc="300" dirty="0"/>
              <a:t>: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s-ES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s-ES" sz="1600" spc="300" dirty="0"/>
              <a:t>Hot and </a:t>
            </a:r>
            <a:r>
              <a:rPr lang="es-ES" sz="1600" spc="300" dirty="0" err="1"/>
              <a:t>cold</a:t>
            </a:r>
            <a:r>
              <a:rPr lang="es-ES" sz="1600" spc="300" dirty="0"/>
              <a:t> spots.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s-ES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s-ES" sz="1600" spc="300" dirty="0" err="1"/>
              <a:t>Isolations</a:t>
            </a:r>
            <a:r>
              <a:rPr lang="es-ES" sz="1600" spc="300" dirty="0"/>
              <a:t>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s-ES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s-ES" sz="1600" spc="300" dirty="0" err="1"/>
              <a:t>Interferences</a:t>
            </a:r>
            <a:r>
              <a:rPr lang="es-ES" sz="1600" spc="300" dirty="0"/>
              <a:t>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s-ES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222958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spots</a:t>
            </a:r>
          </a:p>
        </p:txBody>
      </p:sp>
      <p:sp>
        <p:nvSpPr>
          <p:cNvPr id="11" name="Tekstfelt 3">
            <a:extLst>
              <a:ext uri="{FF2B5EF4-FFF2-40B4-BE49-F238E27FC236}">
                <a16:creationId xmlns:a16="http://schemas.microsoft.com/office/drawing/2014/main" id="{464E01CC-BFB6-406B-A977-CE04C5A56960}"/>
              </a:ext>
            </a:extLst>
          </p:cNvPr>
          <p:cNvSpPr txBox="1"/>
          <p:nvPr/>
        </p:nvSpPr>
        <p:spPr>
          <a:xfrm>
            <a:off x="587374" y="1844674"/>
            <a:ext cx="314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s-ES" sz="1600" spc="300" dirty="0"/>
              <a:t>Clear </a:t>
            </a:r>
            <a:r>
              <a:rPr lang="es-ES" sz="1600" spc="300" dirty="0" err="1"/>
              <a:t>separation</a:t>
            </a:r>
            <a:r>
              <a:rPr lang="es-ES" sz="1600" spc="300" dirty="0"/>
              <a:t> </a:t>
            </a:r>
            <a:r>
              <a:rPr lang="es-ES" sz="1600" spc="300" dirty="0" err="1"/>
              <a:t>of</a:t>
            </a:r>
            <a:r>
              <a:rPr lang="es-ES" sz="1600" spc="300" dirty="0"/>
              <a:t> </a:t>
            </a:r>
            <a:r>
              <a:rPr lang="es-ES" sz="1600" spc="300" dirty="0" err="1"/>
              <a:t>hot</a:t>
            </a:r>
            <a:r>
              <a:rPr lang="es-ES" sz="1600" spc="300" dirty="0"/>
              <a:t> and </a:t>
            </a:r>
            <a:r>
              <a:rPr lang="es-ES" sz="1600" spc="300" dirty="0" err="1"/>
              <a:t>cold</a:t>
            </a:r>
            <a:r>
              <a:rPr lang="es-ES" sz="1600" spc="300" dirty="0"/>
              <a:t> </a:t>
            </a:r>
            <a:r>
              <a:rPr lang="es-ES" sz="1600" spc="300" dirty="0" err="1"/>
              <a:t>sides</a:t>
            </a:r>
            <a:r>
              <a:rPr lang="es-ES" sz="1600" spc="300" dirty="0"/>
              <a:t>.</a:t>
            </a:r>
            <a:endParaRPr lang="en-GB" sz="1600" spc="300" dirty="0"/>
          </a:p>
        </p:txBody>
      </p:sp>
      <p:pic>
        <p:nvPicPr>
          <p:cNvPr id="12" name="Imagen 1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C2FDC68-227E-45D3-AA71-B08A5FF5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51767" cy="5513854"/>
          </a:xfrm>
          <a:prstGeom prst="rect">
            <a:avLst/>
          </a:prstGeom>
        </p:spPr>
      </p:pic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2973187-1156-4A5F-87B5-07FDC16D0917}"/>
              </a:ext>
            </a:extLst>
          </p:cNvPr>
          <p:cNvSpPr/>
          <p:nvPr/>
        </p:nvSpPr>
        <p:spPr>
          <a:xfrm>
            <a:off x="3883656" y="1298999"/>
            <a:ext cx="5617640" cy="5559237"/>
          </a:xfrm>
          <a:custGeom>
            <a:avLst/>
            <a:gdLst>
              <a:gd name="connsiteX0" fmla="*/ 82863 w 5617640"/>
              <a:gd name="connsiteY0" fmla="*/ 2556309 h 5559237"/>
              <a:gd name="connsiteX1" fmla="*/ 95220 w 5617640"/>
              <a:gd name="connsiteY1" fmla="*/ 838720 h 5559237"/>
              <a:gd name="connsiteX2" fmla="*/ 1059047 w 5617640"/>
              <a:gd name="connsiteY2" fmla="*/ 84958 h 5559237"/>
              <a:gd name="connsiteX3" fmla="*/ 3641609 w 5617640"/>
              <a:gd name="connsiteY3" fmla="*/ 159098 h 5559237"/>
              <a:gd name="connsiteX4" fmla="*/ 4642506 w 5617640"/>
              <a:gd name="connsiteY4" fmla="*/ 1345347 h 5559237"/>
              <a:gd name="connsiteX5" fmla="*/ 5544549 w 5617640"/>
              <a:gd name="connsiteY5" fmla="*/ 1913758 h 5559237"/>
              <a:gd name="connsiteX6" fmla="*/ 5458052 w 5617640"/>
              <a:gd name="connsiteY6" fmla="*/ 3013509 h 5559237"/>
              <a:gd name="connsiteX7" fmla="*/ 4617793 w 5617640"/>
              <a:gd name="connsiteY7" fmla="*/ 3804342 h 5559237"/>
              <a:gd name="connsiteX8" fmla="*/ 2739566 w 5617640"/>
              <a:gd name="connsiteY8" fmla="*/ 5237725 h 5559237"/>
              <a:gd name="connsiteX9" fmla="*/ 515349 w 5617640"/>
              <a:gd name="connsiteY9" fmla="*/ 5324223 h 5559237"/>
              <a:gd name="connsiteX10" fmla="*/ 82863 w 5617640"/>
              <a:gd name="connsiteY10" fmla="*/ 2556309 h 555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7640" h="5559237">
                <a:moveTo>
                  <a:pt x="82863" y="2556309"/>
                </a:moveTo>
                <a:cubicBezTo>
                  <a:pt x="12842" y="1808725"/>
                  <a:pt x="-67477" y="1250612"/>
                  <a:pt x="95220" y="838720"/>
                </a:cubicBezTo>
                <a:cubicBezTo>
                  <a:pt x="257917" y="426828"/>
                  <a:pt x="467982" y="198228"/>
                  <a:pt x="1059047" y="84958"/>
                </a:cubicBezTo>
                <a:cubicBezTo>
                  <a:pt x="1650112" y="-28312"/>
                  <a:pt x="3044366" y="-50967"/>
                  <a:pt x="3641609" y="159098"/>
                </a:cubicBezTo>
                <a:cubicBezTo>
                  <a:pt x="4238852" y="369163"/>
                  <a:pt x="4325350" y="1052904"/>
                  <a:pt x="4642506" y="1345347"/>
                </a:cubicBezTo>
                <a:cubicBezTo>
                  <a:pt x="4959662" y="1637790"/>
                  <a:pt x="5408625" y="1635731"/>
                  <a:pt x="5544549" y="1913758"/>
                </a:cubicBezTo>
                <a:cubicBezTo>
                  <a:pt x="5680473" y="2191785"/>
                  <a:pt x="5612511" y="2698412"/>
                  <a:pt x="5458052" y="3013509"/>
                </a:cubicBezTo>
                <a:cubicBezTo>
                  <a:pt x="5303593" y="3328606"/>
                  <a:pt x="5070874" y="3433639"/>
                  <a:pt x="4617793" y="3804342"/>
                </a:cubicBezTo>
                <a:cubicBezTo>
                  <a:pt x="4164712" y="4175045"/>
                  <a:pt x="3423307" y="4984412"/>
                  <a:pt x="2739566" y="5237725"/>
                </a:cubicBezTo>
                <a:cubicBezTo>
                  <a:pt x="2055825" y="5491038"/>
                  <a:pt x="954014" y="5769066"/>
                  <a:pt x="515349" y="5324223"/>
                </a:cubicBezTo>
                <a:cubicBezTo>
                  <a:pt x="76684" y="4879380"/>
                  <a:pt x="152884" y="3303893"/>
                  <a:pt x="82863" y="2556309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7C2F744-2586-4997-BBBF-8D00667DB9B5}"/>
              </a:ext>
            </a:extLst>
          </p:cNvPr>
          <p:cNvSpPr/>
          <p:nvPr/>
        </p:nvSpPr>
        <p:spPr>
          <a:xfrm>
            <a:off x="8321169" y="1417138"/>
            <a:ext cx="2094634" cy="4604574"/>
          </a:xfrm>
          <a:custGeom>
            <a:avLst/>
            <a:gdLst>
              <a:gd name="connsiteX0" fmla="*/ 1131750 w 2094634"/>
              <a:gd name="connsiteY0" fmla="*/ 3889 h 4604574"/>
              <a:gd name="connsiteX1" fmla="*/ 1873155 w 2094634"/>
              <a:gd name="connsiteY1" fmla="*/ 745294 h 4604574"/>
              <a:gd name="connsiteX2" fmla="*/ 2021436 w 2094634"/>
              <a:gd name="connsiteY2" fmla="*/ 4304040 h 4604574"/>
              <a:gd name="connsiteX3" fmla="*/ 822831 w 2094634"/>
              <a:gd name="connsiteY3" fmla="*/ 4266970 h 4604574"/>
              <a:gd name="connsiteX4" fmla="*/ 1168820 w 2094634"/>
              <a:gd name="connsiteY4" fmla="*/ 3068365 h 4604574"/>
              <a:gd name="connsiteX5" fmla="*/ 1255317 w 2094634"/>
              <a:gd name="connsiteY5" fmla="*/ 1672051 h 4604574"/>
              <a:gd name="connsiteX6" fmla="*/ 390345 w 2094634"/>
              <a:gd name="connsiteY6" fmla="*/ 1202494 h 4604574"/>
              <a:gd name="connsiteX7" fmla="*/ 31999 w 2094634"/>
              <a:gd name="connsiteY7" fmla="*/ 485803 h 4604574"/>
              <a:gd name="connsiteX8" fmla="*/ 1131750 w 2094634"/>
              <a:gd name="connsiteY8" fmla="*/ 3889 h 46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4634" h="4604574">
                <a:moveTo>
                  <a:pt x="1131750" y="3889"/>
                </a:moveTo>
                <a:cubicBezTo>
                  <a:pt x="1438609" y="47137"/>
                  <a:pt x="1724874" y="28602"/>
                  <a:pt x="1873155" y="745294"/>
                </a:cubicBezTo>
                <a:cubicBezTo>
                  <a:pt x="2021436" y="1461986"/>
                  <a:pt x="2196490" y="3717094"/>
                  <a:pt x="2021436" y="4304040"/>
                </a:cubicBezTo>
                <a:cubicBezTo>
                  <a:pt x="1846382" y="4890986"/>
                  <a:pt x="964934" y="4472916"/>
                  <a:pt x="822831" y="4266970"/>
                </a:cubicBezTo>
                <a:cubicBezTo>
                  <a:pt x="680728" y="4061024"/>
                  <a:pt x="1096739" y="3500852"/>
                  <a:pt x="1168820" y="3068365"/>
                </a:cubicBezTo>
                <a:cubicBezTo>
                  <a:pt x="1240901" y="2635878"/>
                  <a:pt x="1385063" y="1983029"/>
                  <a:pt x="1255317" y="1672051"/>
                </a:cubicBezTo>
                <a:cubicBezTo>
                  <a:pt x="1125571" y="1361073"/>
                  <a:pt x="594231" y="1400202"/>
                  <a:pt x="390345" y="1202494"/>
                </a:cubicBezTo>
                <a:cubicBezTo>
                  <a:pt x="186459" y="1004786"/>
                  <a:pt x="-95687" y="683511"/>
                  <a:pt x="31999" y="485803"/>
                </a:cubicBezTo>
                <a:cubicBezTo>
                  <a:pt x="159685" y="288095"/>
                  <a:pt x="824891" y="-39359"/>
                  <a:pt x="1131750" y="3889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9116FD4-0293-4C42-B1EB-4FE78C0EC188}"/>
              </a:ext>
            </a:extLst>
          </p:cNvPr>
          <p:cNvSpPr/>
          <p:nvPr/>
        </p:nvSpPr>
        <p:spPr>
          <a:xfrm>
            <a:off x="10420607" y="1670676"/>
            <a:ext cx="1550025" cy="4281216"/>
          </a:xfrm>
          <a:custGeom>
            <a:avLst/>
            <a:gdLst>
              <a:gd name="connsiteX0" fmla="*/ 725188 w 1550025"/>
              <a:gd name="connsiteY0" fmla="*/ 161437 h 4000323"/>
              <a:gd name="connsiteX1" fmla="*/ 82636 w 1550025"/>
              <a:gd name="connsiteY1" fmla="*/ 371502 h 4000323"/>
              <a:gd name="connsiteX2" fmla="*/ 107350 w 1550025"/>
              <a:gd name="connsiteY2" fmla="*/ 3596616 h 4000323"/>
              <a:gd name="connsiteX3" fmla="*/ 984679 w 1550025"/>
              <a:gd name="connsiteY3" fmla="*/ 3893178 h 4000323"/>
              <a:gd name="connsiteX4" fmla="*/ 1528377 w 1550025"/>
              <a:gd name="connsiteY4" fmla="*/ 3052918 h 4000323"/>
              <a:gd name="connsiteX5" fmla="*/ 1367739 w 1550025"/>
              <a:gd name="connsiteY5" fmla="*/ 1199405 h 4000323"/>
              <a:gd name="connsiteX6" fmla="*/ 725188 w 1550025"/>
              <a:gd name="connsiteY6" fmla="*/ 161437 h 400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025" h="4000323">
                <a:moveTo>
                  <a:pt x="725188" y="161437"/>
                </a:moveTo>
                <a:cubicBezTo>
                  <a:pt x="511004" y="23453"/>
                  <a:pt x="185609" y="-201028"/>
                  <a:pt x="82636" y="371502"/>
                </a:cubicBezTo>
                <a:cubicBezTo>
                  <a:pt x="-20337" y="944032"/>
                  <a:pt x="-42990" y="3009670"/>
                  <a:pt x="107350" y="3596616"/>
                </a:cubicBezTo>
                <a:cubicBezTo>
                  <a:pt x="257690" y="4183562"/>
                  <a:pt x="747841" y="3983794"/>
                  <a:pt x="984679" y="3893178"/>
                </a:cubicBezTo>
                <a:cubicBezTo>
                  <a:pt x="1221517" y="3802562"/>
                  <a:pt x="1464534" y="3501880"/>
                  <a:pt x="1528377" y="3052918"/>
                </a:cubicBezTo>
                <a:cubicBezTo>
                  <a:pt x="1592220" y="2603956"/>
                  <a:pt x="1507782" y="1683378"/>
                  <a:pt x="1367739" y="1199405"/>
                </a:cubicBezTo>
                <a:cubicBezTo>
                  <a:pt x="1227696" y="715432"/>
                  <a:pt x="939372" y="299421"/>
                  <a:pt x="725188" y="161437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1517647-5C2C-4FCE-B3FC-3CE1B86DE379}"/>
              </a:ext>
            </a:extLst>
          </p:cNvPr>
          <p:cNvCxnSpPr>
            <a:cxnSpLocks/>
          </p:cNvCxnSpPr>
          <p:nvPr/>
        </p:nvCxnSpPr>
        <p:spPr>
          <a:xfrm flipH="1">
            <a:off x="2759998" y="3531153"/>
            <a:ext cx="11802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1013A3F-88C3-4753-9CE1-8B5298677DD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2759998" y="4485503"/>
            <a:ext cx="6729991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C33A79C-05D3-4105-A882-925C8E1705D4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759998" y="5449331"/>
            <a:ext cx="7767959" cy="7050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felt 3">
            <a:extLst>
              <a:ext uri="{FF2B5EF4-FFF2-40B4-BE49-F238E27FC236}">
                <a16:creationId xmlns:a16="http://schemas.microsoft.com/office/drawing/2014/main" id="{6C2E7CEA-B3A0-4115-9B59-73631BF4D321}"/>
              </a:ext>
            </a:extLst>
          </p:cNvPr>
          <p:cNvSpPr txBox="1"/>
          <p:nvPr/>
        </p:nvSpPr>
        <p:spPr>
          <a:xfrm>
            <a:off x="966448" y="3361876"/>
            <a:ext cx="194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600" spc="300" dirty="0"/>
              <a:t>High </a:t>
            </a:r>
            <a:r>
              <a:rPr lang="es-ES" sz="1600" spc="300" dirty="0" err="1"/>
              <a:t>power</a:t>
            </a:r>
            <a:r>
              <a:rPr lang="es-ES" sz="1600" spc="300" dirty="0"/>
              <a:t>.</a:t>
            </a:r>
            <a:endParaRPr lang="en-GB" sz="1600" spc="300" dirty="0"/>
          </a:p>
        </p:txBody>
      </p:sp>
      <p:sp>
        <p:nvSpPr>
          <p:cNvPr id="45" name="Tekstfelt 3">
            <a:extLst>
              <a:ext uri="{FF2B5EF4-FFF2-40B4-BE49-F238E27FC236}">
                <a16:creationId xmlns:a16="http://schemas.microsoft.com/office/drawing/2014/main" id="{BD999637-B0DF-411B-A35D-3A207879CE0A}"/>
              </a:ext>
            </a:extLst>
          </p:cNvPr>
          <p:cNvSpPr txBox="1"/>
          <p:nvPr/>
        </p:nvSpPr>
        <p:spPr>
          <a:xfrm>
            <a:off x="966446" y="5156943"/>
            <a:ext cx="314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600" spc="300" dirty="0"/>
              <a:t>Low </a:t>
            </a:r>
            <a:r>
              <a:rPr lang="es-ES" sz="1600" spc="300" dirty="0" err="1"/>
              <a:t>power</a:t>
            </a:r>
            <a:r>
              <a:rPr lang="es-ES" sz="1600" spc="300" dirty="0"/>
              <a:t>, </a:t>
            </a:r>
          </a:p>
          <a:p>
            <a:pPr rtl="0"/>
            <a:r>
              <a:rPr lang="es-ES" sz="1600" spc="300" dirty="0" err="1"/>
              <a:t>Isolated</a:t>
            </a:r>
            <a:r>
              <a:rPr lang="es-ES" sz="1600" spc="300" dirty="0"/>
              <a:t> </a:t>
            </a:r>
            <a:r>
              <a:rPr lang="es-ES" sz="1600" spc="300" dirty="0" err="1"/>
              <a:t>side</a:t>
            </a:r>
            <a:r>
              <a:rPr lang="es-ES" sz="1600" spc="300" dirty="0"/>
              <a:t>.</a:t>
            </a:r>
            <a:endParaRPr lang="en-GB" sz="1600" spc="300" dirty="0"/>
          </a:p>
        </p:txBody>
      </p:sp>
      <p:sp>
        <p:nvSpPr>
          <p:cNvPr id="46" name="Tekstfelt 3">
            <a:extLst>
              <a:ext uri="{FF2B5EF4-FFF2-40B4-BE49-F238E27FC236}">
                <a16:creationId xmlns:a16="http://schemas.microsoft.com/office/drawing/2014/main" id="{C24A3B74-74BC-4890-8F63-E620E7D99148}"/>
              </a:ext>
            </a:extLst>
          </p:cNvPr>
          <p:cNvSpPr txBox="1"/>
          <p:nvPr/>
        </p:nvSpPr>
        <p:spPr>
          <a:xfrm>
            <a:off x="966447" y="4193115"/>
            <a:ext cx="314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600" spc="300" dirty="0"/>
              <a:t>Low </a:t>
            </a:r>
            <a:r>
              <a:rPr lang="es-ES" sz="1600" spc="300" dirty="0" err="1"/>
              <a:t>power</a:t>
            </a:r>
            <a:r>
              <a:rPr lang="es-ES" sz="1600" spc="300" dirty="0"/>
              <a:t>, </a:t>
            </a:r>
          </a:p>
          <a:p>
            <a:pPr rtl="0"/>
            <a:r>
              <a:rPr lang="es-ES" sz="1600" spc="300" dirty="0" err="1"/>
              <a:t>Main</a:t>
            </a:r>
            <a:r>
              <a:rPr lang="es-ES" sz="1600" spc="300" dirty="0"/>
              <a:t> </a:t>
            </a:r>
            <a:r>
              <a:rPr lang="es-ES" sz="1600" spc="300" dirty="0" err="1"/>
              <a:t>side</a:t>
            </a:r>
            <a:r>
              <a:rPr lang="es-ES" sz="1600" spc="300" dirty="0"/>
              <a:t>.</a:t>
            </a:r>
            <a:endParaRPr lang="en-GB" sz="1600" spc="300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5018961-B5F3-442F-8E04-E294D083A3B8}"/>
              </a:ext>
            </a:extLst>
          </p:cNvPr>
          <p:cNvSpPr/>
          <p:nvPr/>
        </p:nvSpPr>
        <p:spPr>
          <a:xfrm>
            <a:off x="922985" y="3220208"/>
            <a:ext cx="1832209" cy="62189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23940AA4-B9ED-443F-B1F7-72403F474F90}"/>
              </a:ext>
            </a:extLst>
          </p:cNvPr>
          <p:cNvSpPr/>
          <p:nvPr/>
        </p:nvSpPr>
        <p:spPr>
          <a:xfrm>
            <a:off x="912723" y="4178339"/>
            <a:ext cx="1832209" cy="621890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9C61F60-A48D-40DD-A78F-0E2F8170075B}"/>
              </a:ext>
            </a:extLst>
          </p:cNvPr>
          <p:cNvSpPr/>
          <p:nvPr/>
        </p:nvSpPr>
        <p:spPr>
          <a:xfrm>
            <a:off x="912723" y="5156943"/>
            <a:ext cx="1832209" cy="62189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8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Interferences</a:t>
            </a:r>
          </a:p>
        </p:txBody>
      </p:sp>
      <p:sp>
        <p:nvSpPr>
          <p:cNvPr id="11" name="Tekstfelt 3">
            <a:extLst>
              <a:ext uri="{FF2B5EF4-FFF2-40B4-BE49-F238E27FC236}">
                <a16:creationId xmlns:a16="http://schemas.microsoft.com/office/drawing/2014/main" id="{FDBF8177-EEC3-4142-B8E7-573E102EE643}"/>
              </a:ext>
            </a:extLst>
          </p:cNvPr>
          <p:cNvSpPr txBox="1"/>
          <p:nvPr/>
        </p:nvSpPr>
        <p:spPr>
          <a:xfrm>
            <a:off x="587374" y="1844674"/>
            <a:ext cx="31443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spc="300" dirty="0"/>
              <a:t>Minimal current loops.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Hall sensor location.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rtl="0"/>
            <a:r>
              <a:rPr lang="en-GB" sz="1600" spc="300" dirty="0"/>
              <a:t> </a:t>
            </a:r>
            <a:endParaRPr lang="da-DK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Ground planes.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Removed ground plane under inductor.</a:t>
            </a:r>
          </a:p>
        </p:txBody>
      </p:sp>
      <p:pic>
        <p:nvPicPr>
          <p:cNvPr id="12" name="Imagen 1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FBF8F0A-3D5E-4184-9303-321CD019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51767" cy="551385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ED3264-0816-44BC-95F9-595B6E3E38D2}"/>
              </a:ext>
            </a:extLst>
          </p:cNvPr>
          <p:cNvSpPr/>
          <p:nvPr/>
        </p:nvSpPr>
        <p:spPr>
          <a:xfrm>
            <a:off x="7870785" y="2882096"/>
            <a:ext cx="1203767" cy="233808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A8EE985-FCC3-4FEC-B2BC-52C796C67E80}"/>
              </a:ext>
            </a:extLst>
          </p:cNvPr>
          <p:cNvSpPr/>
          <p:nvPr/>
        </p:nvSpPr>
        <p:spPr>
          <a:xfrm>
            <a:off x="6539696" y="2687256"/>
            <a:ext cx="868101" cy="93562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63FC40-C19E-4061-9133-E18839105188}"/>
              </a:ext>
            </a:extLst>
          </p:cNvPr>
          <p:cNvSpPr/>
          <p:nvPr/>
        </p:nvSpPr>
        <p:spPr>
          <a:xfrm>
            <a:off x="587374" y="1747777"/>
            <a:ext cx="2618813" cy="77550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6BBCF51-008F-4432-8038-0312BCFD3993}"/>
              </a:ext>
            </a:extLst>
          </p:cNvPr>
          <p:cNvSpPr/>
          <p:nvPr/>
        </p:nvSpPr>
        <p:spPr>
          <a:xfrm>
            <a:off x="587374" y="2949740"/>
            <a:ext cx="2618813" cy="77550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7CA6948-BF0E-43DD-A25C-D43E7BF24573}"/>
              </a:ext>
            </a:extLst>
          </p:cNvPr>
          <p:cNvSpPr/>
          <p:nvPr/>
        </p:nvSpPr>
        <p:spPr>
          <a:xfrm>
            <a:off x="7870785" y="5143290"/>
            <a:ext cx="682907" cy="556011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3B6FE7A-E898-4440-9107-452BD8AA9928}"/>
              </a:ext>
            </a:extLst>
          </p:cNvPr>
          <p:cNvSpPr/>
          <p:nvPr/>
        </p:nvSpPr>
        <p:spPr>
          <a:xfrm>
            <a:off x="587374" y="4051262"/>
            <a:ext cx="2618813" cy="77550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DA7C26F-5B84-4E2B-9112-6ABA5FD7C702}"/>
              </a:ext>
            </a:extLst>
          </p:cNvPr>
          <p:cNvSpPr/>
          <p:nvPr/>
        </p:nvSpPr>
        <p:spPr>
          <a:xfrm>
            <a:off x="587373" y="5154272"/>
            <a:ext cx="2618814" cy="96849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3DCBC11-265E-460A-86F6-B8C4A831CCB7}"/>
              </a:ext>
            </a:extLst>
          </p:cNvPr>
          <p:cNvSpPr/>
          <p:nvPr/>
        </p:nvSpPr>
        <p:spPr>
          <a:xfrm>
            <a:off x="3940233" y="1777864"/>
            <a:ext cx="1964208" cy="184501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Isolations</a:t>
            </a:r>
          </a:p>
        </p:txBody>
      </p:sp>
      <p:sp>
        <p:nvSpPr>
          <p:cNvPr id="11" name="Tekstfelt 3">
            <a:extLst>
              <a:ext uri="{FF2B5EF4-FFF2-40B4-BE49-F238E27FC236}">
                <a16:creationId xmlns:a16="http://schemas.microsoft.com/office/drawing/2014/main" id="{E028F795-0B51-441A-AB7D-244E34B1CB1D}"/>
              </a:ext>
            </a:extLst>
          </p:cNvPr>
          <p:cNvSpPr txBox="1"/>
          <p:nvPr/>
        </p:nvSpPr>
        <p:spPr>
          <a:xfrm>
            <a:off x="587374" y="2752615"/>
            <a:ext cx="314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Isolation bridge under high and low voltage.. </a:t>
            </a:r>
          </a:p>
        </p:txBody>
      </p:sp>
      <p:pic>
        <p:nvPicPr>
          <p:cNvPr id="12" name="Imagen 1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23A0E08-58D5-4A2D-A755-A7F5784F9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32" y="1220578"/>
            <a:ext cx="8251767" cy="5513854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51DFC5F-46D6-47CE-9296-89D58B140901}"/>
              </a:ext>
            </a:extLst>
          </p:cNvPr>
          <p:cNvSpPr/>
          <p:nvPr/>
        </p:nvSpPr>
        <p:spPr>
          <a:xfrm>
            <a:off x="10086979" y="2114510"/>
            <a:ext cx="688114" cy="376730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BB31999-E2EA-4716-A95F-0947DEDBE22E}"/>
              </a:ext>
            </a:extLst>
          </p:cNvPr>
          <p:cNvSpPr/>
          <p:nvPr/>
        </p:nvSpPr>
        <p:spPr>
          <a:xfrm>
            <a:off x="522801" y="2684844"/>
            <a:ext cx="3208939" cy="960399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180</TotalTime>
  <Words>178</Words>
  <Application>Microsoft Office PowerPoint</Application>
  <PresentationFormat>Panorámica</PresentationFormat>
  <Paragraphs>88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AAU PowerPoint</vt:lpstr>
      <vt:lpstr>What is a MIC?</vt:lpstr>
      <vt:lpstr>MIC advantages</vt:lpstr>
      <vt:lpstr>Converter design, change random picture</vt:lpstr>
      <vt:lpstr>Power circuitry</vt:lpstr>
      <vt:lpstr>Driving circuitry</vt:lpstr>
      <vt:lpstr>PCB layout</vt:lpstr>
      <vt:lpstr>Hot and cold spots</vt:lpstr>
      <vt:lpstr>Interferences</vt:lpstr>
      <vt:lpstr>Isolations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Aitor Terán Menéndez</cp:lastModifiedBy>
  <cp:revision>479</cp:revision>
  <cp:lastPrinted>2017-03-09T03:48:56Z</cp:lastPrinted>
  <dcterms:created xsi:type="dcterms:W3CDTF">2016-11-10T06:07:03Z</dcterms:created>
  <dcterms:modified xsi:type="dcterms:W3CDTF">2019-01-06T23:26:53Z</dcterms:modified>
</cp:coreProperties>
</file>