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1"/>
  </p:notesMasterIdLst>
  <p:sldIdLst>
    <p:sldId id="256" r:id="rId2"/>
    <p:sldId id="257" r:id="rId3"/>
    <p:sldId id="271" r:id="rId4"/>
    <p:sldId id="309" r:id="rId5"/>
    <p:sldId id="275" r:id="rId6"/>
    <p:sldId id="296" r:id="rId7"/>
    <p:sldId id="278" r:id="rId8"/>
    <p:sldId id="279" r:id="rId9"/>
    <p:sldId id="269" r:id="rId10"/>
    <p:sldId id="290" r:id="rId11"/>
    <p:sldId id="284" r:id="rId12"/>
    <p:sldId id="291" r:id="rId13"/>
    <p:sldId id="293" r:id="rId14"/>
    <p:sldId id="294" r:id="rId15"/>
    <p:sldId id="292" r:id="rId16"/>
    <p:sldId id="295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288" r:id="rId3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6" autoAdjust="0"/>
    <p:restoredTop sz="94670" autoAdjust="0"/>
  </p:normalViewPr>
  <p:slideViewPr>
    <p:cSldViewPr snapToGrid="0">
      <p:cViewPr varScale="1">
        <p:scale>
          <a:sx n="70" d="100"/>
          <a:sy n="70" d="100"/>
        </p:scale>
        <p:origin x="-102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368F6-4D1E-4653-A481-BA4D48911AF3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0AEA6-427A-4307-932A-69B5D4CF2A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0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14E7D6-99A2-42EA-A810-C75522A1F88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CB73DA-EBF2-403E-AC34-A56F1D222BD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C81CBC-1EA7-4359-AB82-46F1FD4B7D1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3FFD0-B38B-480E-B0B8-2B337D1AE79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F0BF10-103F-434B-9A86-A8A905B9526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3F2419-C6AB-41B8-B0BE-ED355D46717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3F36F-8CDF-4742-A2AC-D9774567EC8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4965D4-979C-45E2-9B2D-E23399D0B92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1C74F-DDDD-49BF-AF37-0E60CE46464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EFEA0-104E-47B4-A8E2-1FC349F3439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5EF41-ECE9-4A3A-8240-0C6EBA2F490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FCFEF-BD1A-4EDD-9F97-4D8E289AF73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AD96-66FF-43CF-9A3A-634BBCBA8A70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ACAD96-66FF-43CF-9A3A-634BBCBA8A70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2AECF18-B1DD-46A9-880C-091615A72EE1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smn@et.aau.dk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1.png"/><Relationship Id="rId7" Type="http://schemas.openxmlformats.org/officeDocument/2006/relationships/image" Target="../media/image2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31.png"/><Relationship Id="rId4" Type="http://schemas.openxmlformats.org/officeDocument/2006/relationships/image" Target="../media/image1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8.png"/><Relationship Id="rId7" Type="http://schemas.openxmlformats.org/officeDocument/2006/relationships/image" Target="../media/image2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400" dirty="0"/>
              <a:t>Design equations and model parameters of components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Stig Munk-Nielsen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30416" y="2964083"/>
            <a:ext cx="6557058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Design </a:t>
            </a:r>
            <a:r>
              <a:rPr lang="en-US" dirty="0"/>
              <a:t>with </a:t>
            </a:r>
            <a:r>
              <a:rPr lang="en-US" dirty="0" smtClean="0"/>
              <a:t>TL431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Shunt controller: TL431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7550" y="1809750"/>
            <a:ext cx="845419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8701" y="5267325"/>
            <a:ext cx="22098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ladsholder til indhold 5"/>
          <p:cNvSpPr>
            <a:spLocks noGrp="1"/>
          </p:cNvSpPr>
          <p:nvPr>
            <p:ph idx="1"/>
          </p:nvPr>
        </p:nvSpPr>
        <p:spPr>
          <a:xfrm>
            <a:off x="746147" y="4959927"/>
            <a:ext cx="2492354" cy="1898073"/>
          </a:xfrm>
          <a:prstGeom prst="roundRect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 smtClean="0"/>
              <a:t>                                       Type II controller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circuit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6442" y="1399014"/>
            <a:ext cx="6631658" cy="545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ladsholder til indhold 5"/>
          <p:cNvSpPr>
            <a:spLocks noGrp="1"/>
          </p:cNvSpPr>
          <p:nvPr>
            <p:ph idx="1"/>
          </p:nvPr>
        </p:nvSpPr>
        <p:spPr>
          <a:xfrm>
            <a:off x="3775097" y="4502727"/>
            <a:ext cx="2492354" cy="1898073"/>
          </a:xfrm>
          <a:prstGeom prst="roundRect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 smtClean="0"/>
              <a:t> TL 431</a:t>
            </a:r>
            <a:endParaRPr lang="en-US" dirty="0"/>
          </a:p>
        </p:txBody>
      </p:sp>
      <p:sp>
        <p:nvSpPr>
          <p:cNvPr id="6" name="Kombinationstegning 5"/>
          <p:cNvSpPr/>
          <p:nvPr/>
        </p:nvSpPr>
        <p:spPr>
          <a:xfrm>
            <a:off x="3162300" y="3124200"/>
            <a:ext cx="762000" cy="552450"/>
          </a:xfrm>
          <a:custGeom>
            <a:avLst/>
            <a:gdLst>
              <a:gd name="connsiteX0" fmla="*/ 419100 w 419100"/>
              <a:gd name="connsiteY0" fmla="*/ 0 h 552450"/>
              <a:gd name="connsiteX1" fmla="*/ 323850 w 419100"/>
              <a:gd name="connsiteY1" fmla="*/ 57150 h 552450"/>
              <a:gd name="connsiteX2" fmla="*/ 228600 w 419100"/>
              <a:gd name="connsiteY2" fmla="*/ 133350 h 552450"/>
              <a:gd name="connsiteX3" fmla="*/ 190500 w 419100"/>
              <a:gd name="connsiteY3" fmla="*/ 190500 h 552450"/>
              <a:gd name="connsiteX4" fmla="*/ 133350 w 419100"/>
              <a:gd name="connsiteY4" fmla="*/ 228600 h 552450"/>
              <a:gd name="connsiteX5" fmla="*/ 152400 w 419100"/>
              <a:gd name="connsiteY5" fmla="*/ 285750 h 552450"/>
              <a:gd name="connsiteX6" fmla="*/ 400050 w 419100"/>
              <a:gd name="connsiteY6" fmla="*/ 304800 h 552450"/>
              <a:gd name="connsiteX7" fmla="*/ 381000 w 419100"/>
              <a:gd name="connsiteY7" fmla="*/ 361950 h 552450"/>
              <a:gd name="connsiteX8" fmla="*/ 323850 w 419100"/>
              <a:gd name="connsiteY8" fmla="*/ 381000 h 552450"/>
              <a:gd name="connsiteX9" fmla="*/ 152400 w 419100"/>
              <a:gd name="connsiteY9" fmla="*/ 419100 h 552450"/>
              <a:gd name="connsiteX10" fmla="*/ 38100 w 419100"/>
              <a:gd name="connsiteY10" fmla="*/ 495300 h 552450"/>
              <a:gd name="connsiteX11" fmla="*/ 0 w 419100"/>
              <a:gd name="connsiteY11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100" h="552450">
                <a:moveTo>
                  <a:pt x="419100" y="0"/>
                </a:moveTo>
                <a:cubicBezTo>
                  <a:pt x="387350" y="19050"/>
                  <a:pt x="351963" y="33053"/>
                  <a:pt x="323850" y="57150"/>
                </a:cubicBezTo>
                <a:cubicBezTo>
                  <a:pt x="214182" y="151151"/>
                  <a:pt x="360470" y="89393"/>
                  <a:pt x="228600" y="133350"/>
                </a:cubicBezTo>
                <a:cubicBezTo>
                  <a:pt x="215900" y="152400"/>
                  <a:pt x="206689" y="174311"/>
                  <a:pt x="190500" y="190500"/>
                </a:cubicBezTo>
                <a:cubicBezTo>
                  <a:pt x="174311" y="206689"/>
                  <a:pt x="141853" y="207342"/>
                  <a:pt x="133350" y="228600"/>
                </a:cubicBezTo>
                <a:cubicBezTo>
                  <a:pt x="125892" y="247244"/>
                  <a:pt x="133092" y="280233"/>
                  <a:pt x="152400" y="285750"/>
                </a:cubicBezTo>
                <a:cubicBezTo>
                  <a:pt x="232008" y="308495"/>
                  <a:pt x="317500" y="298450"/>
                  <a:pt x="400050" y="304800"/>
                </a:cubicBezTo>
                <a:cubicBezTo>
                  <a:pt x="393700" y="323850"/>
                  <a:pt x="395199" y="347751"/>
                  <a:pt x="381000" y="361950"/>
                </a:cubicBezTo>
                <a:cubicBezTo>
                  <a:pt x="366801" y="376149"/>
                  <a:pt x="343158" y="375483"/>
                  <a:pt x="323850" y="381000"/>
                </a:cubicBezTo>
                <a:cubicBezTo>
                  <a:pt x="261076" y="398935"/>
                  <a:pt x="217872" y="406006"/>
                  <a:pt x="152400" y="419100"/>
                </a:cubicBezTo>
                <a:cubicBezTo>
                  <a:pt x="114300" y="444500"/>
                  <a:pt x="63500" y="457200"/>
                  <a:pt x="38100" y="495300"/>
                </a:cubicBezTo>
                <a:lnTo>
                  <a:pt x="0" y="552450"/>
                </a:lnTo>
              </a:path>
            </a:pathLst>
          </a:custGeom>
          <a:noFill/>
          <a:ln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kstboks 6"/>
          <p:cNvSpPr txBox="1"/>
          <p:nvPr/>
        </p:nvSpPr>
        <p:spPr>
          <a:xfrm>
            <a:off x="3240241" y="340042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</a:t>
            </a:r>
            <a:endParaRPr lang="en-US" dirty="0"/>
          </a:p>
        </p:txBody>
      </p:sp>
      <p:sp>
        <p:nvSpPr>
          <p:cNvPr id="8" name="Tekstboks 7"/>
          <p:cNvSpPr txBox="1"/>
          <p:nvPr/>
        </p:nvSpPr>
        <p:spPr>
          <a:xfrm>
            <a:off x="4326005" y="2209800"/>
            <a:ext cx="2600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+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10" name="Tekstboks 9"/>
          <p:cNvSpPr txBox="1"/>
          <p:nvPr/>
        </p:nvSpPr>
        <p:spPr>
          <a:xfrm>
            <a:off x="4326005" y="2865477"/>
            <a:ext cx="2600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+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11" name="Tekstboks 10"/>
          <p:cNvSpPr txBox="1"/>
          <p:nvPr/>
        </p:nvSpPr>
        <p:spPr>
          <a:xfrm>
            <a:off x="2678180" y="2301954"/>
            <a:ext cx="2600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+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12" name="Tekstboks 11"/>
          <p:cNvSpPr txBox="1"/>
          <p:nvPr/>
        </p:nvSpPr>
        <p:spPr>
          <a:xfrm>
            <a:off x="1398484" y="3667125"/>
            <a:ext cx="2600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+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14" name="Tekstboks 13"/>
          <p:cNvSpPr txBox="1"/>
          <p:nvPr/>
        </p:nvSpPr>
        <p:spPr>
          <a:xfrm>
            <a:off x="6884884" y="2846427"/>
            <a:ext cx="2600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+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15" name="Tekstboks 14"/>
          <p:cNvSpPr txBox="1"/>
          <p:nvPr/>
        </p:nvSpPr>
        <p:spPr>
          <a:xfrm>
            <a:off x="6884884" y="4846677"/>
            <a:ext cx="2600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+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9" name="Tekstboks 8"/>
          <p:cNvSpPr txBox="1"/>
          <p:nvPr/>
        </p:nvSpPr>
        <p:spPr>
          <a:xfrm>
            <a:off x="4189309" y="3019365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</a:t>
            </a:r>
            <a:r>
              <a:rPr lang="en-US" sz="1000" baseline="-25000" dirty="0" smtClean="0"/>
              <a:t>D</a:t>
            </a:r>
            <a:endParaRPr lang="en-US" sz="1000" baseline="-25000" dirty="0"/>
          </a:p>
        </p:txBody>
      </p:sp>
      <p:sp>
        <p:nvSpPr>
          <p:cNvPr id="17" name="Tekstboks 16"/>
          <p:cNvSpPr txBox="1"/>
          <p:nvPr/>
        </p:nvSpPr>
        <p:spPr>
          <a:xfrm>
            <a:off x="4189309" y="2363688"/>
            <a:ext cx="394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</a:t>
            </a:r>
            <a:r>
              <a:rPr lang="en-US" sz="1000" baseline="-25000" dirty="0" smtClean="0"/>
              <a:t>RD</a:t>
            </a:r>
            <a:endParaRPr lang="en-US" sz="1000" baseline="-25000" dirty="0"/>
          </a:p>
        </p:txBody>
      </p:sp>
      <p:sp>
        <p:nvSpPr>
          <p:cNvPr id="18" name="Tekstboks 17"/>
          <p:cNvSpPr txBox="1"/>
          <p:nvPr/>
        </p:nvSpPr>
        <p:spPr>
          <a:xfrm>
            <a:off x="6817558" y="3000315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</a:t>
            </a:r>
            <a:r>
              <a:rPr lang="en-US" sz="1000" baseline="-25000" dirty="0" smtClean="0"/>
              <a:t>R1</a:t>
            </a:r>
            <a:endParaRPr lang="en-US" sz="1000" baseline="-25000" dirty="0"/>
          </a:p>
        </p:txBody>
      </p:sp>
      <p:sp>
        <p:nvSpPr>
          <p:cNvPr id="19" name="Tekstboks 18"/>
          <p:cNvSpPr txBox="1"/>
          <p:nvPr/>
        </p:nvSpPr>
        <p:spPr>
          <a:xfrm>
            <a:off x="6803902" y="5000565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</a:t>
            </a:r>
            <a:r>
              <a:rPr lang="en-US" sz="1000" baseline="-25000" dirty="0" smtClean="0"/>
              <a:t>RB</a:t>
            </a:r>
            <a:endParaRPr lang="en-US" sz="1000" baseline="-25000" dirty="0"/>
          </a:p>
        </p:txBody>
      </p:sp>
      <p:sp>
        <p:nvSpPr>
          <p:cNvPr id="20" name="Tekstboks 19"/>
          <p:cNvSpPr txBox="1"/>
          <p:nvPr/>
        </p:nvSpPr>
        <p:spPr>
          <a:xfrm>
            <a:off x="4524103" y="3674507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-                                +        </a:t>
            </a:r>
            <a:endParaRPr lang="en-US" sz="1000" dirty="0"/>
          </a:p>
        </p:txBody>
      </p:sp>
      <p:cxnSp>
        <p:nvCxnSpPr>
          <p:cNvPr id="22" name="Lige pilforbindelse 21"/>
          <p:cNvCxnSpPr/>
          <p:nvPr/>
        </p:nvCxnSpPr>
        <p:spPr>
          <a:xfrm>
            <a:off x="7448550" y="2095500"/>
            <a:ext cx="0" cy="3912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boks 23"/>
          <p:cNvSpPr txBox="1"/>
          <p:nvPr/>
        </p:nvSpPr>
        <p:spPr>
          <a:xfrm>
            <a:off x="7467984" y="2168038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</a:t>
            </a:r>
            <a:r>
              <a:rPr lang="en-US" sz="1000" baseline="-25000" dirty="0" smtClean="0"/>
              <a:t>R1</a:t>
            </a:r>
            <a:endParaRPr lang="en-US" sz="1000" baseline="-25000" dirty="0"/>
          </a:p>
        </p:txBody>
      </p:sp>
      <p:cxnSp>
        <p:nvCxnSpPr>
          <p:cNvPr id="25" name="Lige pilforbindelse 24"/>
          <p:cNvCxnSpPr/>
          <p:nvPr/>
        </p:nvCxnSpPr>
        <p:spPr>
          <a:xfrm>
            <a:off x="4076700" y="1899850"/>
            <a:ext cx="0" cy="3912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boks 25"/>
          <p:cNvSpPr txBox="1"/>
          <p:nvPr/>
        </p:nvSpPr>
        <p:spPr>
          <a:xfrm>
            <a:off x="3752572" y="1899850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</a:t>
            </a:r>
            <a:r>
              <a:rPr lang="en-US" sz="1000" baseline="-25000" dirty="0" err="1" smtClean="0"/>
              <a:t>D</a:t>
            </a:r>
            <a:endParaRPr lang="en-US" sz="1000" baseline="-25000" dirty="0"/>
          </a:p>
        </p:txBody>
      </p:sp>
      <p:sp>
        <p:nvSpPr>
          <p:cNvPr id="27" name="Tekstboks 26"/>
          <p:cNvSpPr txBox="1"/>
          <p:nvPr/>
        </p:nvSpPr>
        <p:spPr>
          <a:xfrm>
            <a:off x="7488823" y="4490650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</a:t>
            </a:r>
            <a:r>
              <a:rPr lang="en-US" sz="1000" baseline="-25000" dirty="0" err="1" smtClean="0"/>
              <a:t>RB</a:t>
            </a:r>
            <a:endParaRPr lang="en-US" sz="1000" baseline="-25000" dirty="0"/>
          </a:p>
        </p:txBody>
      </p:sp>
      <p:cxnSp>
        <p:nvCxnSpPr>
          <p:cNvPr id="28" name="Lige pilforbindelse 27"/>
          <p:cNvCxnSpPr/>
          <p:nvPr/>
        </p:nvCxnSpPr>
        <p:spPr>
          <a:xfrm>
            <a:off x="7448550" y="4418111"/>
            <a:ext cx="0" cy="3912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ge pilforbindelse 28"/>
          <p:cNvCxnSpPr/>
          <p:nvPr/>
        </p:nvCxnSpPr>
        <p:spPr>
          <a:xfrm flipH="1">
            <a:off x="5961809" y="4015976"/>
            <a:ext cx="3532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boks 30"/>
          <p:cNvSpPr txBox="1"/>
          <p:nvPr/>
        </p:nvSpPr>
        <p:spPr>
          <a:xfrm>
            <a:off x="6019621" y="3702278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</a:t>
            </a:r>
            <a:r>
              <a:rPr lang="en-US" sz="1000" baseline="-25000" dirty="0" err="1" smtClean="0"/>
              <a:t>F</a:t>
            </a:r>
            <a:endParaRPr lang="en-US" sz="1000" baseline="-25000" dirty="0"/>
          </a:p>
        </p:txBody>
      </p:sp>
      <p:sp>
        <p:nvSpPr>
          <p:cNvPr id="32" name="Tekstboks 31"/>
          <p:cNvSpPr txBox="1"/>
          <p:nvPr/>
        </p:nvSpPr>
        <p:spPr>
          <a:xfrm>
            <a:off x="1983744" y="2209800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</a:t>
            </a:r>
            <a:r>
              <a:rPr lang="en-US" sz="1000" baseline="-25000" dirty="0" err="1" smtClean="0"/>
              <a:t>RFB</a:t>
            </a:r>
            <a:endParaRPr lang="en-US" sz="1000" baseline="-25000" dirty="0"/>
          </a:p>
        </p:txBody>
      </p:sp>
      <p:cxnSp>
        <p:nvCxnSpPr>
          <p:cNvPr id="33" name="Lige pilforbindelse 32"/>
          <p:cNvCxnSpPr/>
          <p:nvPr/>
        </p:nvCxnSpPr>
        <p:spPr>
          <a:xfrm>
            <a:off x="2419350" y="2168039"/>
            <a:ext cx="0" cy="3912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Lige pilforbindelse 33"/>
          <p:cNvCxnSpPr/>
          <p:nvPr/>
        </p:nvCxnSpPr>
        <p:spPr>
          <a:xfrm>
            <a:off x="2505075" y="3246536"/>
            <a:ext cx="0" cy="3912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boks 34"/>
          <p:cNvSpPr txBox="1"/>
          <p:nvPr/>
        </p:nvSpPr>
        <p:spPr>
          <a:xfrm>
            <a:off x="2115757" y="3319074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</a:t>
            </a:r>
            <a:r>
              <a:rPr lang="en-US" sz="1000" baseline="-25000" dirty="0" err="1" smtClean="0"/>
              <a:t>C</a:t>
            </a:r>
            <a:endParaRPr lang="en-US" sz="1000" baseline="-25000" dirty="0"/>
          </a:p>
        </p:txBody>
      </p:sp>
      <p:sp>
        <p:nvSpPr>
          <p:cNvPr id="36" name="Tekstboks 35"/>
          <p:cNvSpPr txBox="1"/>
          <p:nvPr/>
        </p:nvSpPr>
        <p:spPr>
          <a:xfrm>
            <a:off x="1122446" y="3319073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</a:t>
            </a:r>
            <a:r>
              <a:rPr lang="en-US" sz="1000" baseline="-25000" dirty="0" err="1" smtClean="0"/>
              <a:t>CFB</a:t>
            </a:r>
            <a:endParaRPr lang="en-US" sz="1000" baseline="-25000" dirty="0"/>
          </a:p>
        </p:txBody>
      </p:sp>
      <p:cxnSp>
        <p:nvCxnSpPr>
          <p:cNvPr id="37" name="Lige pilforbindelse 36"/>
          <p:cNvCxnSpPr/>
          <p:nvPr/>
        </p:nvCxnSpPr>
        <p:spPr>
          <a:xfrm>
            <a:off x="1658492" y="3246536"/>
            <a:ext cx="0" cy="3912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ladsholder til indhold 5"/>
          <p:cNvSpPr txBox="1">
            <a:spLocks/>
          </p:cNvSpPr>
          <p:nvPr/>
        </p:nvSpPr>
        <p:spPr>
          <a:xfrm>
            <a:off x="5585770" y="1345287"/>
            <a:ext cx="567061" cy="554563"/>
          </a:xfrm>
          <a:prstGeom prst="roundRect">
            <a:avLst/>
          </a:prstGeom>
          <a:solidFill>
            <a:schemeClr val="accent1">
              <a:alpha val="31000"/>
            </a:schemeClr>
          </a:solidFill>
          <a:ln w="26425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39" name="Pladsholder til indhold 5"/>
          <p:cNvSpPr txBox="1">
            <a:spLocks/>
          </p:cNvSpPr>
          <p:nvPr/>
        </p:nvSpPr>
        <p:spPr>
          <a:xfrm>
            <a:off x="1026442" y="2711023"/>
            <a:ext cx="567061" cy="554563"/>
          </a:xfrm>
          <a:prstGeom prst="roundRect">
            <a:avLst/>
          </a:prstGeom>
          <a:solidFill>
            <a:schemeClr val="accent1">
              <a:alpha val="31000"/>
            </a:schemeClr>
          </a:solidFill>
          <a:ln w="26425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600075"/>
            <a:ext cx="793432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9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equation: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933575"/>
            <a:ext cx="83153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9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After long mathematical organizing – se MOODLE: </a:t>
            </a:r>
            <a:r>
              <a:rPr lang="en-US" sz="2400" dirty="0"/>
              <a:t>PDF document: </a:t>
            </a:r>
            <a:r>
              <a:rPr lang="en-US" sz="2400" dirty="0" smtClean="0"/>
              <a:t>TL431_component_values_and_transfer_function  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571625"/>
            <a:ext cx="561022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9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 layout of dc-dc boost </a:t>
            </a:r>
            <a:r>
              <a:rPr lang="en-GB" dirty="0" smtClean="0"/>
              <a:t>converter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Tekstboks 2"/>
          <p:cNvSpPr txBox="1"/>
          <p:nvPr/>
        </p:nvSpPr>
        <p:spPr>
          <a:xfrm>
            <a:off x="1612900" y="2235200"/>
            <a:ext cx="57502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of components</a:t>
            </a:r>
          </a:p>
          <a:p>
            <a:r>
              <a:rPr lang="en-US" dirty="0"/>
              <a:t>	</a:t>
            </a:r>
            <a:r>
              <a:rPr lang="en-US" dirty="0" smtClean="0"/>
              <a:t>Inductor</a:t>
            </a:r>
          </a:p>
          <a:p>
            <a:r>
              <a:rPr lang="en-US" dirty="0"/>
              <a:t>	</a:t>
            </a:r>
            <a:r>
              <a:rPr lang="en-US" dirty="0" smtClean="0"/>
              <a:t>Current and voltage measurement equipment</a:t>
            </a:r>
          </a:p>
          <a:p>
            <a:r>
              <a:rPr lang="en-US" dirty="0"/>
              <a:t>	</a:t>
            </a:r>
            <a:r>
              <a:rPr lang="en-US" dirty="0" smtClean="0"/>
              <a:t>LCR meter</a:t>
            </a:r>
          </a:p>
          <a:p>
            <a:r>
              <a:rPr lang="en-US" dirty="0"/>
              <a:t>	</a:t>
            </a:r>
            <a:r>
              <a:rPr lang="en-US" dirty="0" err="1" smtClean="0"/>
              <a:t>Componenents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Rapid prototyping of power </a:t>
            </a:r>
            <a:r>
              <a:rPr lang="en-US" dirty="0" err="1" smtClean="0"/>
              <a:t>elctronics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Current programmed Boost converter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099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/>
              <a:t>Inductor</a:t>
            </a:r>
            <a:endParaRPr lang="en-GB" altLang="en-US"/>
          </a:p>
        </p:txBody>
      </p:sp>
      <p:pic>
        <p:nvPicPr>
          <p:cNvPr id="5123" name="Picture 3" descr="041006_0508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37338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041006_0543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33600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1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 dirty="0" err="1" smtClean="0"/>
              <a:t>Remove</a:t>
            </a:r>
            <a:r>
              <a:rPr lang="da-DK" altLang="en-US" dirty="0" smtClean="0"/>
              <a:t> </a:t>
            </a:r>
            <a:r>
              <a:rPr lang="da-DK" altLang="en-US" dirty="0"/>
              <a:t>the </a:t>
            </a:r>
            <a:r>
              <a:rPr lang="da-DK" altLang="en-US" dirty="0" err="1"/>
              <a:t>insulating</a:t>
            </a:r>
            <a:r>
              <a:rPr lang="da-DK" altLang="en-US" dirty="0"/>
              <a:t> </a:t>
            </a:r>
            <a:r>
              <a:rPr lang="da-DK" altLang="en-US" dirty="0" err="1"/>
              <a:t>varnish</a:t>
            </a:r>
            <a:endParaRPr lang="en-GB" altLang="en-US" dirty="0"/>
          </a:p>
        </p:txBody>
      </p:sp>
      <p:pic>
        <p:nvPicPr>
          <p:cNvPr id="4099" name="Picture 3" descr="041006_0507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93850"/>
            <a:ext cx="64770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85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Current measurement</a:t>
            </a:r>
          </a:p>
        </p:txBody>
      </p:sp>
      <p:pic>
        <p:nvPicPr>
          <p:cNvPr id="6147" name="Picture 3" descr="041007_0918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28194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041007_0921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962400"/>
            <a:ext cx="28194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041007_09215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2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	 (not </a:t>
            </a:r>
            <a:r>
              <a:rPr lang="da-DK" dirty="0" err="1" smtClean="0"/>
              <a:t>necceary</a:t>
            </a:r>
            <a:r>
              <a:rPr lang="da-DK" dirty="0" smtClean="0"/>
              <a:t> </a:t>
            </a:r>
            <a:r>
              <a:rPr lang="da-DK" dirty="0" err="1" smtClean="0"/>
              <a:t>cronological</a:t>
            </a:r>
            <a:r>
              <a:rPr lang="da-DK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equations for Shunt TL431 controller (link between circuit component values and transfer function)</a:t>
            </a:r>
          </a:p>
          <a:p>
            <a:r>
              <a:rPr lang="en-GB" dirty="0"/>
              <a:t>Design procedure (recipe) </a:t>
            </a:r>
          </a:p>
          <a:p>
            <a:endParaRPr lang="en-GB" dirty="0" smtClean="0"/>
          </a:p>
          <a:p>
            <a:r>
              <a:rPr lang="en-GB" dirty="0" smtClean="0"/>
              <a:t>Models </a:t>
            </a:r>
            <a:r>
              <a:rPr lang="en-GB" dirty="0"/>
              <a:t>of </a:t>
            </a:r>
            <a:r>
              <a:rPr lang="en-GB" dirty="0" smtClean="0"/>
              <a:t>components (+ Szymon )</a:t>
            </a:r>
            <a:endParaRPr lang="en-GB" dirty="0"/>
          </a:p>
          <a:p>
            <a:r>
              <a:rPr lang="en-GB" dirty="0"/>
              <a:t>Measuring/determining model parameters</a:t>
            </a:r>
          </a:p>
          <a:p>
            <a:endParaRPr lang="en-GB" dirty="0" smtClean="0"/>
          </a:p>
          <a:p>
            <a:r>
              <a:rPr lang="en-GB" dirty="0" smtClean="0"/>
              <a:t>Example</a:t>
            </a:r>
            <a:r>
              <a:rPr lang="en-GB" dirty="0"/>
              <a:t>: layout of dc-dc </a:t>
            </a:r>
            <a:r>
              <a:rPr lang="en-GB" dirty="0" smtClean="0"/>
              <a:t>boost </a:t>
            </a:r>
            <a:r>
              <a:rPr lang="en-GB" dirty="0"/>
              <a:t>converter</a:t>
            </a:r>
          </a:p>
          <a:p>
            <a:r>
              <a:rPr lang="en-GB" dirty="0" smtClean="0"/>
              <a:t>Exercise: Measurement </a:t>
            </a:r>
            <a:r>
              <a:rPr lang="en-GB" dirty="0"/>
              <a:t>of model parameters.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/>
              <a:t>Voltage measurement</a:t>
            </a:r>
            <a:endParaRPr lang="en-GB" altLang="en-US"/>
          </a:p>
        </p:txBody>
      </p:sp>
      <p:pic>
        <p:nvPicPr>
          <p:cNvPr id="7171" name="Picture 3" descr="041007_0920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/>
              <a:t>LCR meter</a:t>
            </a:r>
            <a:endParaRPr lang="en-US" altLang="en-US"/>
          </a:p>
        </p:txBody>
      </p:sp>
      <p:pic>
        <p:nvPicPr>
          <p:cNvPr id="8195" name="Picture 3" descr="041007_0922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8800"/>
            <a:ext cx="47244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3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/>
              <a:t>Components</a:t>
            </a:r>
            <a:endParaRPr lang="en-GB" altLang="en-US"/>
          </a:p>
        </p:txBody>
      </p:sp>
      <p:pic>
        <p:nvPicPr>
          <p:cNvPr id="9219" name="Picture 3" descr="041007_0923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4191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041007_0923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90800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altLang="en-US" dirty="0" err="1"/>
              <a:t>Boost</a:t>
            </a:r>
            <a:r>
              <a:rPr lang="da-DK" altLang="en-US" dirty="0"/>
              <a:t> and </a:t>
            </a:r>
            <a:r>
              <a:rPr lang="da-DK" altLang="en-US" dirty="0" err="1" smtClean="0"/>
              <a:t>Current</a:t>
            </a:r>
            <a:r>
              <a:rPr lang="da-DK" altLang="en-US" dirty="0" smtClean="0"/>
              <a:t> Mode </a:t>
            </a:r>
            <a:r>
              <a:rPr lang="da-DK" altLang="en-US" dirty="0" err="1"/>
              <a:t>control</a:t>
            </a:r>
            <a:r>
              <a:rPr lang="da-DK" altLang="en-US" dirty="0"/>
              <a:t> (uc3843)</a:t>
            </a:r>
            <a:endParaRPr lang="en-GB" altLang="en-US" dirty="0"/>
          </a:p>
        </p:txBody>
      </p:sp>
      <p:pic>
        <p:nvPicPr>
          <p:cNvPr id="10243" name="Picture 3" descr="041007_1145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43050"/>
            <a:ext cx="61722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2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 dirty="0" err="1"/>
              <a:t>Boost</a:t>
            </a:r>
            <a:r>
              <a:rPr lang="da-DK" altLang="en-US" dirty="0"/>
              <a:t> </a:t>
            </a:r>
            <a:r>
              <a:rPr lang="da-DK" altLang="en-US" dirty="0" err="1" smtClean="0"/>
              <a:t>converter</a:t>
            </a:r>
            <a:r>
              <a:rPr lang="da-DK" altLang="en-US" dirty="0" smtClean="0"/>
              <a:t> – rapid </a:t>
            </a:r>
            <a:r>
              <a:rPr lang="da-DK" altLang="en-US" dirty="0" err="1" smtClean="0"/>
              <a:t>prototyping</a:t>
            </a:r>
            <a:endParaRPr lang="en-GB" altLang="en-US" dirty="0"/>
          </a:p>
        </p:txBody>
      </p:sp>
      <p:pic>
        <p:nvPicPr>
          <p:cNvPr id="11267" name="Picture 3" descr="041007_1145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59436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2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 dirty="0"/>
              <a:t>PWM </a:t>
            </a:r>
            <a:r>
              <a:rPr lang="da-DK" altLang="en-US" dirty="0" smtClean="0"/>
              <a:t>controller - </a:t>
            </a:r>
            <a:r>
              <a:rPr lang="da-DK" altLang="en-US" dirty="0"/>
              <a:t>rapid </a:t>
            </a:r>
            <a:r>
              <a:rPr lang="da-DK" altLang="en-US" dirty="0" err="1"/>
              <a:t>prototyping</a:t>
            </a:r>
            <a:endParaRPr lang="en-GB" altLang="en-US" dirty="0"/>
          </a:p>
        </p:txBody>
      </p:sp>
      <p:pic>
        <p:nvPicPr>
          <p:cNvPr id="12291" name="Picture 3" descr="041007_1145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6388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2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7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2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da-DK" altLang="en-US" dirty="0" smtClean="0"/>
              <a:t>Measurement:</a:t>
            </a:r>
            <a:br>
              <a:rPr lang="da-DK" altLang="en-US" dirty="0" smtClean="0"/>
            </a:br>
            <a:r>
              <a:rPr lang="da-DK" altLang="en-US" dirty="0" err="1" smtClean="0"/>
              <a:t>Continuous</a:t>
            </a:r>
            <a:r>
              <a:rPr lang="da-DK" altLang="en-US" dirty="0" smtClean="0"/>
              <a:t> </a:t>
            </a:r>
            <a:r>
              <a:rPr lang="da-DK" altLang="en-US" dirty="0" err="1"/>
              <a:t>Conduction</a:t>
            </a:r>
            <a:r>
              <a:rPr lang="da-DK" altLang="en-US" dirty="0"/>
              <a:t> mode (CCM) </a:t>
            </a:r>
            <a:endParaRPr lang="en-US" altLang="en-US" dirty="0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260600" y="1690688"/>
          <a:ext cx="4622800" cy="347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ISIO" r:id="rId4" imgW="4622040" imgH="3474720" progId="Visio.Drawing.6">
                  <p:embed/>
                </p:oleObj>
              </mc:Choice>
              <mc:Fallback>
                <p:oleObj name="VISIO" r:id="rId4" imgW="4622040" imgH="3474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1690688"/>
                        <a:ext cx="4622800" cy="347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50825" y="1916113"/>
            <a:ext cx="207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a-DK" altLang="en-US"/>
              <a:t>Output voltage</a:t>
            </a:r>
            <a:endParaRPr lang="en-US" alt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50825" y="2852738"/>
            <a:ext cx="173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a-DK" altLang="en-US"/>
              <a:t>Gate voltage</a:t>
            </a:r>
            <a:endParaRPr lang="en-US" alt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50825" y="3860800"/>
            <a:ext cx="215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a-DK" altLang="en-US"/>
              <a:t>Inductor current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0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altLang="en-US" dirty="0" smtClean="0"/>
              <a:t>Measurements: </a:t>
            </a:r>
            <a:r>
              <a:rPr lang="da-DK" altLang="en-US" dirty="0" err="1" smtClean="0"/>
              <a:t>Discontinuous</a:t>
            </a:r>
            <a:r>
              <a:rPr lang="da-DK" altLang="en-US" dirty="0" smtClean="0"/>
              <a:t> </a:t>
            </a:r>
            <a:r>
              <a:rPr lang="da-DK" altLang="en-US" dirty="0" err="1"/>
              <a:t>Conduction</a:t>
            </a:r>
            <a:r>
              <a:rPr lang="da-DK" altLang="en-US" dirty="0"/>
              <a:t> mode (DCM)</a:t>
            </a:r>
            <a:endParaRPr lang="en-US" altLang="en-US" dirty="0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260600" y="1690688"/>
          <a:ext cx="4622800" cy="347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4" imgW="4622040" imgH="3474720" progId="Visio.Drawing.6">
                  <p:embed/>
                </p:oleObj>
              </mc:Choice>
              <mc:Fallback>
                <p:oleObj name="VISIO" r:id="rId4" imgW="4622040" imgH="3474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1690688"/>
                        <a:ext cx="4622800" cy="347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50825" y="1916113"/>
            <a:ext cx="207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a-DK" altLang="en-US"/>
              <a:t>Output voltage</a:t>
            </a:r>
            <a:endParaRPr lang="en-US" alt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50825" y="2852738"/>
            <a:ext cx="173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a-DK" altLang="en-US"/>
              <a:t>Gate voltage</a:t>
            </a:r>
            <a:endParaRPr lang="en-US" alt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50825" y="3860800"/>
            <a:ext cx="215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a-DK" altLang="en-US"/>
              <a:t>Inductor current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14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altLang="en-US" dirty="0" smtClean="0"/>
              <a:t>Measurements:</a:t>
            </a:r>
            <a:br>
              <a:rPr lang="da-DK" altLang="en-US" dirty="0" smtClean="0"/>
            </a:br>
            <a:r>
              <a:rPr lang="da-DK" altLang="en-US" dirty="0" smtClean="0"/>
              <a:t>Load </a:t>
            </a:r>
            <a:r>
              <a:rPr lang="da-DK" altLang="en-US" dirty="0"/>
              <a:t>step (short </a:t>
            </a:r>
            <a:r>
              <a:rPr lang="da-DK" altLang="en-US" dirty="0" err="1"/>
              <a:t>circuit</a:t>
            </a:r>
            <a:r>
              <a:rPr lang="da-DK" altLang="en-US" dirty="0"/>
              <a:t> on output)</a:t>
            </a:r>
            <a:endParaRPr lang="en-US" altLang="en-US" dirty="0"/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260600" y="1690688"/>
          <a:ext cx="4622800" cy="347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VISIO" r:id="rId4" imgW="4622040" imgH="3474720" progId="Visio.Drawing.6">
                  <p:embed/>
                </p:oleObj>
              </mc:Choice>
              <mc:Fallback>
                <p:oleObj name="VISIO" r:id="rId4" imgW="4622040" imgH="3474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1690688"/>
                        <a:ext cx="4622800" cy="347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50825" y="1916113"/>
            <a:ext cx="207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a-DK" altLang="en-US"/>
              <a:t>Output voltage</a:t>
            </a:r>
            <a:endParaRPr lang="en-US" alt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50825" y="2852738"/>
            <a:ext cx="173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a-DK" altLang="en-US"/>
              <a:t>Gate voltage</a:t>
            </a:r>
            <a:endParaRPr lang="en-US" alt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50825" y="3860800"/>
            <a:ext cx="215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a-DK" altLang="en-US"/>
              <a:t>Inductor current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6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50617" y="681781"/>
            <a:ext cx="383700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 descr="b7e003ca-74ec-41df-b861-67c46449f7fc@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143125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kstboks 2"/>
          <p:cNvSpPr txBox="1"/>
          <p:nvPr/>
        </p:nvSpPr>
        <p:spPr>
          <a:xfrm>
            <a:off x="5676617" y="1131812"/>
            <a:ext cx="29897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</a:t>
            </a:r>
            <a:r>
              <a:rPr lang="en-US" dirty="0"/>
              <a:t>group characterizes </a:t>
            </a:r>
            <a:r>
              <a:rPr lang="en-US" dirty="0" smtClean="0"/>
              <a:t>one capacitor and one inductor</a:t>
            </a:r>
          </a:p>
          <a:p>
            <a:endParaRPr lang="en-US" dirty="0" smtClean="0"/>
          </a:p>
          <a:p>
            <a:r>
              <a:rPr lang="en-US" dirty="0" smtClean="0"/>
              <a:t>Send </a:t>
            </a:r>
            <a:endParaRPr lang="en-US" dirty="0"/>
          </a:p>
          <a:p>
            <a:endParaRPr lang="en-US" dirty="0" smtClean="0"/>
          </a:p>
          <a:p>
            <a:r>
              <a:rPr lang="en-US" sz="1400" dirty="0" smtClean="0"/>
              <a:t>1: electrical circuit model (Inductor: L,ESR</a:t>
            </a:r>
          </a:p>
          <a:p>
            <a:r>
              <a:rPr lang="en-US" sz="1400" dirty="0" smtClean="0"/>
              <a:t>Capacitor: C, ESR, ESL)</a:t>
            </a:r>
          </a:p>
          <a:p>
            <a:r>
              <a:rPr lang="en-US" sz="1400" dirty="0" smtClean="0"/>
              <a:t>2: measured model parameters</a:t>
            </a:r>
          </a:p>
          <a:p>
            <a:r>
              <a:rPr lang="en-US" sz="1400" dirty="0" smtClean="0"/>
              <a:t>3: plot of impedance Z=f(Hz): include amplitude and angle plot as function of frequency on a logarithmic scale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4: picture of inductor and capacitor</a:t>
            </a:r>
          </a:p>
          <a:p>
            <a:r>
              <a:rPr lang="en-US" sz="1400" dirty="0" smtClean="0"/>
              <a:t>5: picture of  measurement setup</a:t>
            </a:r>
          </a:p>
          <a:p>
            <a:r>
              <a:rPr lang="en-US" sz="1400" dirty="0" smtClean="0"/>
              <a:t>6: type of instruments used</a:t>
            </a:r>
            <a:endParaRPr lang="en-US" sz="1400" dirty="0" smtClean="0"/>
          </a:p>
          <a:p>
            <a:endParaRPr lang="en-US" dirty="0"/>
          </a:p>
          <a:p>
            <a:r>
              <a:rPr lang="en-US" dirty="0" smtClean="0"/>
              <a:t>to</a:t>
            </a:r>
          </a:p>
          <a:p>
            <a:r>
              <a:rPr lang="en-US" dirty="0" smtClean="0">
                <a:hlinkClick r:id="rId3"/>
              </a:rPr>
              <a:t>smn@et.aau.dk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 Converter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509713"/>
            <a:ext cx="63341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2"/>
          <p:cNvSpPr/>
          <p:nvPr/>
        </p:nvSpPr>
        <p:spPr>
          <a:xfrm>
            <a:off x="3203848" y="1772816"/>
            <a:ext cx="2808312" cy="1944216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ounded Rectangle 2"/>
          <p:cNvSpPr/>
          <p:nvPr/>
        </p:nvSpPr>
        <p:spPr>
          <a:xfrm>
            <a:off x="1354138" y="1772816"/>
            <a:ext cx="1057622" cy="1944216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ounded Rectangle 2"/>
          <p:cNvSpPr/>
          <p:nvPr/>
        </p:nvSpPr>
        <p:spPr>
          <a:xfrm>
            <a:off x="1354138" y="3717032"/>
            <a:ext cx="3001838" cy="1631256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6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534" y="523875"/>
            <a:ext cx="3867150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6770" y="924889"/>
            <a:ext cx="4363656" cy="52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frundet rektangel 3"/>
          <p:cNvSpPr/>
          <p:nvPr/>
        </p:nvSpPr>
        <p:spPr>
          <a:xfrm>
            <a:off x="270164" y="3844636"/>
            <a:ext cx="3616036" cy="2005446"/>
          </a:xfrm>
          <a:prstGeom prst="roundRect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Type II controller</a:t>
            </a:r>
            <a:endParaRPr lang="en-US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19100" y="429589"/>
            <a:ext cx="444793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Forward Converter (Buck with transformer)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Buck: Control-to-output </a:t>
            </a:r>
            <a:r>
              <a:rPr lang="en-US" dirty="0"/>
              <a:t>function including ESR in </a:t>
            </a:r>
            <a:r>
              <a:rPr lang="en-US" dirty="0" smtClean="0"/>
              <a:t>capacitor (</a:t>
            </a:r>
            <a:r>
              <a:rPr lang="en-US" dirty="0" err="1" smtClean="0"/>
              <a:t>Rc</a:t>
            </a:r>
            <a:r>
              <a:rPr lang="en-US" dirty="0" smtClean="0"/>
              <a:t>)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12224" y="3889271"/>
                <a:ext cx="3251275" cy="858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𝑣𝐹𝐵</m:t>
                          </m:r>
                        </m:sub>
                      </m:sSub>
                      <m:r>
                        <a:rPr lang="da-DK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𝐶𝑠</m:t>
                          </m:r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+1)</m:t>
                          </m:r>
                        </m:num>
                        <m:den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𝑅𝐶𝑠</m:t>
                          </m:r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da-DK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24" y="3889271"/>
                <a:ext cx="3251275" cy="85863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Lige forbindelse 7"/>
          <p:cNvCxnSpPr/>
          <p:nvPr/>
        </p:nvCxnSpPr>
        <p:spPr>
          <a:xfrm>
            <a:off x="4394834" y="5084385"/>
            <a:ext cx="4425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"/>
          <p:cNvSpPr/>
          <p:nvPr/>
        </p:nvSpPr>
        <p:spPr>
          <a:xfrm>
            <a:off x="5769767" y="1795231"/>
            <a:ext cx="18002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27" name="Straight Arrow Connector 4"/>
          <p:cNvCxnSpPr/>
          <p:nvPr/>
        </p:nvCxnSpPr>
        <p:spPr>
          <a:xfrm>
            <a:off x="7569967" y="2371295"/>
            <a:ext cx="962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9"/>
              <p:cNvSpPr/>
              <p:nvPr/>
            </p:nvSpPr>
            <p:spPr>
              <a:xfrm>
                <a:off x="4394834" y="1787437"/>
                <a:ext cx="605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a-DK" b="0" i="1" smtClean="0">
                              <a:latin typeface="Cambria Math"/>
                            </a:rPr>
                            <m:t>𝐹𝐵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33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34" y="1787437"/>
                <a:ext cx="60523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4918" r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10"/>
              <p:cNvSpPr/>
              <p:nvPr/>
            </p:nvSpPr>
            <p:spPr>
              <a:xfrm>
                <a:off x="8207311" y="1794907"/>
                <a:ext cx="472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a-DK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a-DK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34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11" y="1794907"/>
                <a:ext cx="4729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4918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12"/>
              <p:cNvSpPr/>
              <p:nvPr/>
            </p:nvSpPr>
            <p:spPr>
              <a:xfrm>
                <a:off x="5786120" y="1893237"/>
                <a:ext cx="1822102" cy="917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𝑣𝐹𝐵</m:t>
                          </m:r>
                        </m:sub>
                      </m:sSub>
                      <m:r>
                        <a:rPr lang="da-DK" sz="28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a-DK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a-DK" sz="28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a-DK" sz="28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a-DK" sz="28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sz="28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a-DK" sz="2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𝐹𝐵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a-DK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120" y="1893237"/>
                <a:ext cx="1822102" cy="9174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13"/>
          <p:cNvCxnSpPr/>
          <p:nvPr/>
        </p:nvCxnSpPr>
        <p:spPr>
          <a:xfrm>
            <a:off x="4799619" y="2371295"/>
            <a:ext cx="962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e 2"/>
          <p:cNvGrpSpPr/>
          <p:nvPr/>
        </p:nvGrpSpPr>
        <p:grpSpPr>
          <a:xfrm>
            <a:off x="199227" y="1780678"/>
            <a:ext cx="4665012" cy="4217185"/>
            <a:chOff x="500322" y="1761747"/>
            <a:chExt cx="4665012" cy="4217185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322" y="1761747"/>
              <a:ext cx="4062822" cy="421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10"/>
                <p:cNvSpPr/>
                <p:nvPr/>
              </p:nvSpPr>
              <p:spPr>
                <a:xfrm>
                  <a:off x="4677853" y="2638422"/>
                  <a:ext cx="4729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da-DK" i="1">
                                    <a:latin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da-DK" dirty="0"/>
                </a:p>
              </p:txBody>
            </p:sp>
          </mc:Choice>
          <mc:Fallback xmlns="">
            <p:sp>
              <p:nvSpPr>
                <p:cNvPr id="4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853" y="2638422"/>
                  <a:ext cx="47295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4918" r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9"/>
                <p:cNvSpPr/>
                <p:nvPr/>
              </p:nvSpPr>
              <p:spPr>
                <a:xfrm>
                  <a:off x="3194992" y="5034994"/>
                  <a:ext cx="6052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da-DK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da-DK" b="0" i="1" smtClean="0">
                                <a:latin typeface="Cambria Math"/>
                              </a:rPr>
                              <m:t>𝐹𝐵</m:t>
                            </m:r>
                          </m:sub>
                        </m:sSub>
                      </m:oMath>
                    </m:oMathPara>
                  </a14:m>
                  <a:endParaRPr lang="da-DK" dirty="0"/>
                </a:p>
              </p:txBody>
            </p:sp>
          </mc:Choice>
          <mc:Fallback xmlns="">
            <p:sp>
              <p:nvSpPr>
                <p:cNvPr id="41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4992" y="5034994"/>
                  <a:ext cx="60523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4918" r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5"/>
            <p:cNvSpPr/>
            <p:nvPr/>
          </p:nvSpPr>
          <p:spPr>
            <a:xfrm>
              <a:off x="4677853" y="2587578"/>
              <a:ext cx="487481" cy="535560"/>
            </a:xfrm>
            <a:prstGeom prst="ellipse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3" name="Oval 5"/>
            <p:cNvSpPr/>
            <p:nvPr/>
          </p:nvSpPr>
          <p:spPr>
            <a:xfrm>
              <a:off x="3253866" y="4951880"/>
              <a:ext cx="487481" cy="535560"/>
            </a:xfrm>
            <a:prstGeom prst="ellipse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10"/>
                <p:cNvSpPr/>
                <p:nvPr/>
              </p:nvSpPr>
              <p:spPr>
                <a:xfrm>
                  <a:off x="3062002" y="1867837"/>
                  <a:ext cx="4351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da-DK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da-DK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da-DK" dirty="0"/>
                </a:p>
              </p:txBody>
            </p:sp>
          </mc:Choice>
          <mc:Fallback xmlns="">
            <p:sp>
              <p:nvSpPr>
                <p:cNvPr id="44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002" y="1867837"/>
                  <a:ext cx="43518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5000" r="-239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5"/>
            <p:cNvSpPr/>
            <p:nvPr/>
          </p:nvSpPr>
          <p:spPr>
            <a:xfrm>
              <a:off x="3009704" y="1796552"/>
              <a:ext cx="487481" cy="535560"/>
            </a:xfrm>
            <a:prstGeom prst="ellipse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9" name="Tekstboks 8"/>
          <p:cNvSpPr txBox="1"/>
          <p:nvPr/>
        </p:nvSpPr>
        <p:spPr>
          <a:xfrm>
            <a:off x="4418745" y="41986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Buck:</a:t>
            </a:r>
            <a:endParaRPr lang="en-US" dirty="0"/>
          </a:p>
        </p:txBody>
      </p:sp>
      <p:sp>
        <p:nvSpPr>
          <p:cNvPr id="46" name="Tekstboks 45"/>
          <p:cNvSpPr txBox="1"/>
          <p:nvPr/>
        </p:nvSpPr>
        <p:spPr>
          <a:xfrm>
            <a:off x="4185937" y="561998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14"/>
              <p:cNvSpPr/>
              <p:nvPr/>
            </p:nvSpPr>
            <p:spPr>
              <a:xfrm>
                <a:off x="5512685" y="5390678"/>
                <a:ext cx="3451842" cy="757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a-DK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da-DK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𝑣𝐹𝐵</m:t>
                        </m:r>
                      </m:sub>
                    </m:sSub>
                    <m:r>
                      <a:rPr lang="da-DK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a-DK" sz="2800" b="0" i="1" smtClean="0">
                            <a:latin typeface="Cambria Math"/>
                          </a:rPr>
                          <m:t>𝑅</m:t>
                        </m:r>
                      </m:num>
                      <m:den>
                        <m:sSub>
                          <m:sSubPr>
                            <m:ctrlPr>
                              <a:rPr lang="da-DK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sz="2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da-DK" sz="28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da-DK" sz="28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a-DK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a-DK" sz="28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a-DK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a-DK" sz="28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da-DK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da-DK" sz="28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da-DK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da-DK" sz="28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a-DK" sz="2800" i="1">
                            <a:latin typeface="Cambria Math"/>
                          </a:rPr>
                          <m:t>𝐶𝑠</m:t>
                        </m:r>
                        <m:r>
                          <a:rPr lang="da-DK" sz="2800" i="1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da-DK" sz="2800" i="1">
                            <a:latin typeface="Cambria Math"/>
                          </a:rPr>
                          <m:t>𝑅𝐶𝑠</m:t>
                        </m:r>
                        <m:r>
                          <a:rPr lang="da-DK" sz="2800" i="1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da-DK" sz="2800" dirty="0" smtClean="0">
                    <a:solidFill>
                      <a:schemeClr val="tx1"/>
                    </a:solidFill>
                  </a:rPr>
                  <a:t> </a:t>
                </a:r>
                <a:endParaRPr lang="da-DK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685" y="5390678"/>
                <a:ext cx="3451842" cy="75745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2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3433" y="2444502"/>
            <a:ext cx="264354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86321" y="2486747"/>
                <a:ext cx="2377767" cy="1289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da-DK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da-DK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a-DK" sz="2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a-DK" sz="2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da-DK" sz="2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𝑤𝑧</m:t>
                                  </m:r>
                                </m:den>
                              </m:f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da-DK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𝑤𝑝</m:t>
                              </m:r>
                            </m:den>
                          </m:f>
                          <m:r>
                            <a:rPr lang="da-DK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da-DK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321" y="2486747"/>
                <a:ext cx="2377767" cy="12890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3"/>
              <p:cNvSpPr/>
              <p:nvPr/>
            </p:nvSpPr>
            <p:spPr>
              <a:xfrm>
                <a:off x="3728543" y="1760792"/>
                <a:ext cx="8933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𝑣𝐹𝐵</m:t>
                          </m:r>
                        </m:sub>
                      </m:sSub>
                    </m:oMath>
                  </m:oMathPara>
                </a14:m>
                <a:endParaRPr lang="da-DK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43" y="1760792"/>
                <a:ext cx="89332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17"/>
          <p:cNvCxnSpPr>
            <a:endCxn id="4" idx="1"/>
          </p:cNvCxnSpPr>
          <p:nvPr/>
        </p:nvCxnSpPr>
        <p:spPr>
          <a:xfrm>
            <a:off x="2292621" y="3092574"/>
            <a:ext cx="5608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9"/>
          <p:cNvCxnSpPr>
            <a:stCxn id="4" idx="3"/>
          </p:cNvCxnSpPr>
          <p:nvPr/>
        </p:nvCxnSpPr>
        <p:spPr>
          <a:xfrm flipV="1">
            <a:off x="5496977" y="3086993"/>
            <a:ext cx="252028" cy="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6"/>
              <p:cNvSpPr/>
              <p:nvPr/>
            </p:nvSpPr>
            <p:spPr>
              <a:xfrm>
                <a:off x="1827567" y="2444502"/>
                <a:ext cx="7454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𝐹𝐵</m:t>
                          </m:r>
                        </m:sub>
                      </m:sSub>
                    </m:oMath>
                  </m:oMathPara>
                </a14:m>
                <a:endParaRPr lang="da-DK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567" y="2444502"/>
                <a:ext cx="745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6"/>
              <p:cNvSpPr/>
              <p:nvPr/>
            </p:nvSpPr>
            <p:spPr>
              <a:xfrm>
                <a:off x="5691773" y="2486747"/>
                <a:ext cx="5690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da-DK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773" y="2486747"/>
                <a:ext cx="56906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4"/>
              <p:cNvSpPr/>
              <p:nvPr/>
            </p:nvSpPr>
            <p:spPr>
              <a:xfrm>
                <a:off x="1865662" y="5031107"/>
                <a:ext cx="1615570" cy="756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a-DK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da-DK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da-DK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da-DK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da-DK" sz="2800" i="1">
                            <a:latin typeface="Cambria Math"/>
                          </a:rPr>
                          <m:t> 1</m:t>
                        </m:r>
                      </m:num>
                      <m:den>
                        <m:sSub>
                          <m:sSubPr>
                            <m:ctrlPr>
                              <a:rPr lang="da-DK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da-DK" sz="28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a-DK" sz="2800" i="1">
                            <a:latin typeface="Cambria Math"/>
                          </a:rPr>
                          <m:t>𝐶</m:t>
                        </m:r>
                      </m:den>
                    </m:f>
                  </m:oMath>
                </a14:m>
                <a:r>
                  <a:rPr lang="da-DK" sz="2800" dirty="0" smtClean="0">
                    <a:solidFill>
                      <a:schemeClr val="tx1"/>
                    </a:solidFill>
                  </a:rPr>
                  <a:t> </a:t>
                </a:r>
                <a:endParaRPr lang="da-DK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662" y="5031107"/>
                <a:ext cx="1615570" cy="7562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4"/>
              <p:cNvSpPr/>
              <p:nvPr/>
            </p:nvSpPr>
            <p:spPr>
              <a:xfrm>
                <a:off x="5258258" y="5031107"/>
                <a:ext cx="1517531" cy="703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a-DK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da-DK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da-DK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da-DK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da-DK" sz="2800" i="1">
                            <a:latin typeface="Cambria Math"/>
                          </a:rPr>
                          <m:t> 1</m:t>
                        </m:r>
                      </m:num>
                      <m:den>
                        <m:r>
                          <a:rPr lang="da-DK" sz="2800" b="0" i="1" smtClean="0">
                            <a:latin typeface="Cambria Math"/>
                          </a:rPr>
                          <m:t>𝑅</m:t>
                        </m:r>
                        <m:r>
                          <a:rPr lang="da-DK" sz="2800" i="1">
                            <a:latin typeface="Cambria Math"/>
                          </a:rPr>
                          <m:t>𝐶</m:t>
                        </m:r>
                      </m:den>
                    </m:f>
                  </m:oMath>
                </a14:m>
                <a:r>
                  <a:rPr lang="da-DK" sz="2800" dirty="0" smtClean="0">
                    <a:solidFill>
                      <a:schemeClr val="tx1"/>
                    </a:solidFill>
                  </a:rPr>
                  <a:t> </a:t>
                </a:r>
                <a:endParaRPr lang="da-DK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258" y="5031107"/>
                <a:ext cx="1517531" cy="70352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4"/>
              <p:cNvSpPr/>
              <p:nvPr/>
            </p:nvSpPr>
            <p:spPr>
              <a:xfrm>
                <a:off x="4250385" y="647228"/>
                <a:ext cx="3451842" cy="757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a-DK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da-DK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𝑣𝐹𝐵</m:t>
                        </m:r>
                      </m:sub>
                    </m:sSub>
                    <m:r>
                      <a:rPr lang="da-DK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a-DK" sz="2800" b="0" i="1" smtClean="0">
                            <a:latin typeface="Cambria Math"/>
                          </a:rPr>
                          <m:t>𝑅</m:t>
                        </m:r>
                      </m:num>
                      <m:den>
                        <m:sSub>
                          <m:sSubPr>
                            <m:ctrlPr>
                              <a:rPr lang="da-DK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sz="2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da-DK" sz="28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da-DK" sz="28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a-DK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a-DK" sz="28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a-DK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a-DK" sz="28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da-DK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da-DK" sz="28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da-DK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a-DK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da-DK" sz="28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a-DK" sz="2800" i="1">
                            <a:latin typeface="Cambria Math"/>
                          </a:rPr>
                          <m:t>𝐶𝑠</m:t>
                        </m:r>
                        <m:r>
                          <a:rPr lang="da-DK" sz="2800" i="1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da-DK" sz="2800" i="1">
                            <a:latin typeface="Cambria Math"/>
                          </a:rPr>
                          <m:t>𝑅𝐶𝑠</m:t>
                        </m:r>
                        <m:r>
                          <a:rPr lang="da-DK" sz="2800" i="1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da-DK" sz="2800" dirty="0" smtClean="0">
                    <a:solidFill>
                      <a:schemeClr val="tx1"/>
                    </a:solidFill>
                  </a:rPr>
                  <a:t> </a:t>
                </a:r>
                <a:endParaRPr lang="da-DK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385" y="647228"/>
                <a:ext cx="3451842" cy="75745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kstboks 14"/>
          <p:cNvSpPr txBox="1"/>
          <p:nvPr/>
        </p:nvSpPr>
        <p:spPr>
          <a:xfrm>
            <a:off x="2853433" y="6221968"/>
            <a:ext cx="530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Notice: R</a:t>
            </a:r>
            <a:r>
              <a:rPr lang="en-US" baseline="-25000" dirty="0" smtClean="0"/>
              <a:t>C</a:t>
            </a:r>
            <a:r>
              <a:rPr lang="en-US" dirty="0" smtClean="0"/>
              <a:t> is a parasitic element  of the capacitor !</a:t>
            </a:r>
            <a:endParaRPr lang="en-US" dirty="0"/>
          </a:p>
        </p:txBody>
      </p:sp>
      <p:cxnSp>
        <p:nvCxnSpPr>
          <p:cNvPr id="17" name="Lige pilforbindelse 16"/>
          <p:cNvCxnSpPr/>
          <p:nvPr/>
        </p:nvCxnSpPr>
        <p:spPr>
          <a:xfrm flipH="1">
            <a:off x="5521499" y="1399967"/>
            <a:ext cx="1219200" cy="981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3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990600"/>
          </a:xfrm>
        </p:spPr>
        <p:txBody>
          <a:bodyPr/>
          <a:lstStyle/>
          <a:p>
            <a:r>
              <a:rPr lang="en-US" dirty="0" smtClean="0"/>
              <a:t>So now we need the Controller : -)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behavior do we want from our Power Stage + Controller 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95736" y="299695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205708" y="2204864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3528" y="2780928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Open Loop</a:t>
            </a:r>
          </a:p>
          <a:p>
            <a:r>
              <a:rPr lang="da-DK" dirty="0" smtClean="0"/>
              <a:t>TOL:</a:t>
            </a:r>
            <a:endParaRPr lang="da-DK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05708" y="2420888"/>
            <a:ext cx="2654324" cy="11521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17779" y="3242593"/>
                <a:ext cx="430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a-DK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779" y="3242593"/>
                <a:ext cx="43018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3532870" y="2852936"/>
            <a:ext cx="0" cy="251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39752" y="2132856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23753" y="1763524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DC </a:t>
            </a:r>
            <a:r>
              <a:rPr lang="da-DK" dirty="0" err="1" smtClean="0"/>
              <a:t>gain</a:t>
            </a:r>
            <a:r>
              <a:rPr lang="da-DK" dirty="0" smtClean="0"/>
              <a:t> -&gt; </a:t>
            </a: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high</a:t>
            </a:r>
            <a:endParaRPr lang="da-DK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95736" y="5526524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05708" y="4734436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531050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Close Loop</a:t>
            </a:r>
          </a:p>
          <a:p>
            <a:r>
              <a:rPr lang="da-DK" dirty="0"/>
              <a:t>C</a:t>
            </a:r>
            <a:r>
              <a:rPr lang="da-DK" dirty="0" smtClean="0"/>
              <a:t>L:</a:t>
            </a:r>
            <a:endParaRPr lang="da-DK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532870" y="5526524"/>
            <a:ext cx="1327162" cy="5760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317779" y="5772165"/>
                <a:ext cx="430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a-DK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779" y="5772165"/>
                <a:ext cx="43018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3532870" y="5382508"/>
            <a:ext cx="0" cy="251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05708" y="5526524"/>
            <a:ext cx="13271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92080" y="3057927"/>
                <a:ext cx="879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 smtClean="0">
                          <a:latin typeface="Cambria Math"/>
                        </a:rPr>
                        <m:t>𝑓</m:t>
                      </m:r>
                      <m:r>
                        <a:rPr lang="da-DK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a-DK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/>
                            </a:rPr>
                            <m:t>𝐻𝑧</m:t>
                          </m:r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057927"/>
                <a:ext cx="87953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92080" y="5557321"/>
                <a:ext cx="879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 smtClean="0">
                          <a:latin typeface="Cambria Math"/>
                        </a:rPr>
                        <m:t>𝑓</m:t>
                      </m:r>
                      <m:r>
                        <a:rPr lang="da-DK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a-DK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/>
                            </a:rPr>
                            <m:t>𝐻𝑧</m:t>
                          </m:r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5557321"/>
                <a:ext cx="87953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1"/>
              <p:cNvSpPr txBox="1"/>
              <p:nvPr/>
            </p:nvSpPr>
            <p:spPr>
              <a:xfrm>
                <a:off x="3317779" y="4941168"/>
                <a:ext cx="5038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da-DK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24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779" y="4941168"/>
                <a:ext cx="50385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"/>
              <p:cNvSpPr txBox="1"/>
              <p:nvPr/>
            </p:nvSpPr>
            <p:spPr>
              <a:xfrm>
                <a:off x="3317779" y="2483604"/>
                <a:ext cx="5038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da-DK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25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779" y="2483604"/>
                <a:ext cx="50385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17"/>
              <p:cNvSpPr/>
              <p:nvPr/>
            </p:nvSpPr>
            <p:spPr>
              <a:xfrm>
                <a:off x="7086125" y="2420888"/>
                <a:ext cx="1603259" cy="10851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da-DK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𝑂𝐿</m:t>
                      </m:r>
                      <m:r>
                        <a:rPr lang="da-DK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a-DK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a-DK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a-DK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da-DK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125" y="2420888"/>
                <a:ext cx="1603259" cy="10851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02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592906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Block diagram: </a:t>
            </a:r>
            <a:r>
              <a:rPr lang="da-DK" dirty="0" err="1" smtClean="0"/>
              <a:t>Current</a:t>
            </a:r>
            <a:r>
              <a:rPr lang="da-DK" dirty="0" smtClean="0"/>
              <a:t> Programmed Control 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924900" y="2361704"/>
            <a:ext cx="264354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57788" y="2403949"/>
                <a:ext cx="2377767" cy="1289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da-DK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da-DK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a-DK" sz="2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a-DK" sz="2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da-DK" sz="24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𝑤𝑧</m:t>
                                  </m:r>
                                </m:den>
                              </m:f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da-DK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𝑤𝑝</m:t>
                              </m:r>
                            </m:den>
                          </m:f>
                          <m:r>
                            <a:rPr lang="da-DK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da-DK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788" y="2403949"/>
                <a:ext cx="2377767" cy="12890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20156" y="264961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>
            <a:off x="121172" y="3009652"/>
            <a:ext cx="7989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1708" y="2361704"/>
            <a:ext cx="34623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673500" y="2371714"/>
                <a:ext cx="2065822" cy="1265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(</m:t>
                          </m:r>
                          <m:f>
                            <m:fPr>
                              <m:ctrlP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𝑤𝑧𝑐</m:t>
                              </m:r>
                            </m:den>
                          </m:f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+1)</m:t>
                          </m:r>
                        </m:num>
                        <m:den>
                          <m:f>
                            <m:fPr>
                              <m:ctrlP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𝑤𝑖</m:t>
                              </m:r>
                            </m:den>
                          </m:f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𝑤𝑝𝑐</m:t>
                              </m:r>
                            </m:den>
                          </m:f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+1)</m:t>
                          </m:r>
                          <m:r>
                            <a:rPr lang="da-DK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da-DK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500" y="2371714"/>
                <a:ext cx="2065822" cy="12651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798150" y="1583506"/>
                <a:ext cx="1941172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𝑐𝑜𝑚𝑝𝑒𝑛𝑠𝑎𝑡𝑜𝑟</m:t>
                          </m:r>
                        </m:sub>
                      </m:sSub>
                    </m:oMath>
                  </m:oMathPara>
                </a14:m>
                <a:endParaRPr lang="da-DK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150" y="1583506"/>
                <a:ext cx="1941172" cy="490199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800010" y="1677994"/>
                <a:ext cx="8933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𝑣𝐹𝐵</m:t>
                          </m:r>
                        </m:sub>
                      </m:sSub>
                    </m:oMath>
                  </m:oMathPara>
                </a14:m>
                <a:endParaRPr lang="da-DK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010" y="1677994"/>
                <a:ext cx="893321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6" idx="6"/>
            <a:endCxn id="11" idx="1"/>
          </p:cNvCxnSpPr>
          <p:nvPr/>
        </p:nvCxnSpPr>
        <p:spPr>
          <a:xfrm>
            <a:off x="1640236" y="3009652"/>
            <a:ext cx="261472" cy="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4" idx="1"/>
          </p:cNvCxnSpPr>
          <p:nvPr/>
        </p:nvCxnSpPr>
        <p:spPr>
          <a:xfrm>
            <a:off x="5364088" y="3009776"/>
            <a:ext cx="5608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</p:cNvCxnSpPr>
          <p:nvPr/>
        </p:nvCxnSpPr>
        <p:spPr>
          <a:xfrm flipV="1">
            <a:off x="8568444" y="3004195"/>
            <a:ext cx="252028" cy="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820472" y="3009776"/>
            <a:ext cx="0" cy="1499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280196" y="4509120"/>
            <a:ext cx="7540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4"/>
          </p:cNvCxnSpPr>
          <p:nvPr/>
        </p:nvCxnSpPr>
        <p:spPr>
          <a:xfrm flipV="1">
            <a:off x="1280196" y="3369692"/>
            <a:ext cx="0" cy="11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77913" y="2276004"/>
                <a:ext cx="827214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da-DK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13" y="2276004"/>
                <a:ext cx="827214" cy="491288"/>
              </a:xfrm>
              <a:prstGeom prst="rect">
                <a:avLst/>
              </a:prstGeom>
              <a:blipFill rotWithShape="1"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kstboks 29"/>
          <p:cNvSpPr txBox="1"/>
          <p:nvPr/>
        </p:nvSpPr>
        <p:spPr>
          <a:xfrm>
            <a:off x="3225618" y="537283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: </a:t>
            </a:r>
            <a:endParaRPr lang="en-US" dirty="0"/>
          </a:p>
        </p:txBody>
      </p:sp>
      <p:sp>
        <p:nvSpPr>
          <p:cNvPr id="35" name="Rectangle 10"/>
          <p:cNvSpPr/>
          <p:nvPr/>
        </p:nvSpPr>
        <p:spPr>
          <a:xfrm>
            <a:off x="1573274" y="4909429"/>
            <a:ext cx="1461719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11"/>
              <p:cNvSpPr/>
              <p:nvPr/>
            </p:nvSpPr>
            <p:spPr>
              <a:xfrm>
                <a:off x="1640236" y="5034149"/>
                <a:ext cx="1424301" cy="10227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1</m:t>
                          </m:r>
                        </m:num>
                        <m:den>
                          <m:f>
                            <m:fPr>
                              <m:ctrlP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a-DK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𝑤𝑖</m:t>
                              </m:r>
                            </m:den>
                          </m:f>
                          <m:r>
                            <a:rPr lang="da-DK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  <m:f>
                        <m:fPr>
                          <m:ctrlPr>
                            <a:rPr lang="da-DK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da-DK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a-DK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a-DK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36" y="5034149"/>
                <a:ext cx="1424301" cy="10227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17"/>
              <p:cNvSpPr/>
              <p:nvPr/>
            </p:nvSpPr>
            <p:spPr>
              <a:xfrm>
                <a:off x="4256669" y="5116190"/>
                <a:ext cx="2214837" cy="846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da-DK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da-DK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a-DK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sz="2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da-DK" sz="2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a-DK" sz="24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a-DK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a-DK" sz="2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a-DK" sz="24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da-DK" sz="2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da-DK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69" y="5116190"/>
                <a:ext cx="2214837" cy="84619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ktangel 2"/>
          <p:cNvSpPr/>
          <p:nvPr/>
        </p:nvSpPr>
        <p:spPr>
          <a:xfrm>
            <a:off x="311666" y="5372835"/>
            <a:ext cx="693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TOL: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17"/>
              <p:cNvSpPr/>
              <p:nvPr/>
            </p:nvSpPr>
            <p:spPr>
              <a:xfrm>
                <a:off x="7670268" y="5120468"/>
                <a:ext cx="1024190" cy="10851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da-DK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a-DK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a-DK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a-DK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da-DK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268" y="5120468"/>
                <a:ext cx="1024190" cy="10851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6"/>
              <p:cNvSpPr/>
              <p:nvPr/>
            </p:nvSpPr>
            <p:spPr>
              <a:xfrm>
                <a:off x="5312328" y="2229647"/>
                <a:ext cx="7454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𝐹𝐵</m:t>
                          </m:r>
                        </m:sub>
                      </m:sSub>
                    </m:oMath>
                  </m:oMathPara>
                </a14:m>
                <a:endParaRPr lang="da-DK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328" y="2229647"/>
                <a:ext cx="745460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26"/>
              <p:cNvSpPr/>
              <p:nvPr/>
            </p:nvSpPr>
            <p:spPr>
              <a:xfrm>
                <a:off x="8568444" y="2229647"/>
                <a:ext cx="5690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da-DK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444" y="2229647"/>
                <a:ext cx="569066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ktangel 31"/>
          <p:cNvSpPr/>
          <p:nvPr/>
        </p:nvSpPr>
        <p:spPr>
          <a:xfrm>
            <a:off x="7124018" y="5372835"/>
            <a:ext cx="693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TOL:</a:t>
            </a:r>
          </a:p>
        </p:txBody>
      </p:sp>
      <p:sp>
        <p:nvSpPr>
          <p:cNvPr id="33" name="Tekstboks 32"/>
          <p:cNvSpPr txBox="1"/>
          <p:nvPr/>
        </p:nvSpPr>
        <p:spPr>
          <a:xfrm>
            <a:off x="3225618" y="6478107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Assuming: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z</a:t>
            </a:r>
            <a:r>
              <a:rPr lang="en-US" dirty="0" smtClean="0"/>
              <a:t>=</a:t>
            </a:r>
            <a:r>
              <a:rPr lang="en-US" dirty="0" err="1" smtClean="0"/>
              <a:t>w</a:t>
            </a:r>
            <a:r>
              <a:rPr lang="en-US" baseline="-25000" dirty="0" err="1" smtClean="0"/>
              <a:t>pc</a:t>
            </a:r>
            <a:r>
              <a:rPr lang="en-US" dirty="0" smtClean="0"/>
              <a:t> and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zc</a:t>
            </a:r>
            <a:r>
              <a:rPr lang="en-US" dirty="0" smtClean="0"/>
              <a:t> 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131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3645</TotalTime>
  <Words>726</Words>
  <Application>Microsoft Office PowerPoint</Application>
  <PresentationFormat>Skærmshow (4:3)</PresentationFormat>
  <Paragraphs>171</Paragraphs>
  <Slides>29</Slides>
  <Notes>12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29</vt:i4>
      </vt:variant>
    </vt:vector>
  </HeadingPairs>
  <TitlesOfParts>
    <vt:vector size="31" baseType="lpstr">
      <vt:lpstr>Clarity</vt:lpstr>
      <vt:lpstr>VISIO</vt:lpstr>
      <vt:lpstr>Design equations and model parameters of components</vt:lpstr>
      <vt:lpstr>Agenda  (not necceary cronological)</vt:lpstr>
      <vt:lpstr>Buck Converter </vt:lpstr>
      <vt:lpstr>PowerPoint-præsentation</vt:lpstr>
      <vt:lpstr>Buck: Control-to-output function including ESR in capacitor (Rc)</vt:lpstr>
      <vt:lpstr>Block function</vt:lpstr>
      <vt:lpstr>So now we need the Controller : -)</vt:lpstr>
      <vt:lpstr>What kind of behavior do we want from our Power Stage + Controller ?</vt:lpstr>
      <vt:lpstr>Block diagram: Current Programmed Control </vt:lpstr>
      <vt:lpstr>Design with TL431</vt:lpstr>
      <vt:lpstr>Shunt controller: TL431</vt:lpstr>
      <vt:lpstr>Controller circuit</vt:lpstr>
      <vt:lpstr>PowerPoint-præsentation</vt:lpstr>
      <vt:lpstr>Voltage equation:</vt:lpstr>
      <vt:lpstr>After long mathematical organizing – se MOODLE: PDF document: TL431_component_values_and_transfer_function  </vt:lpstr>
      <vt:lpstr>Example: layout of dc-dc boost converter </vt:lpstr>
      <vt:lpstr>Inductor</vt:lpstr>
      <vt:lpstr>Remove the insulating varnish</vt:lpstr>
      <vt:lpstr>Current measurement</vt:lpstr>
      <vt:lpstr>Voltage measurement</vt:lpstr>
      <vt:lpstr>LCR meter</vt:lpstr>
      <vt:lpstr>Components</vt:lpstr>
      <vt:lpstr>Boost and Current Mode control (uc3843)</vt:lpstr>
      <vt:lpstr>Boost converter – rapid prototyping</vt:lpstr>
      <vt:lpstr>PWM controller - rapid prototyping</vt:lpstr>
      <vt:lpstr>Measurement: Continuous Conduction mode (CCM) </vt:lpstr>
      <vt:lpstr>Measurements: Discontinuous Conduction mode (DCM)</vt:lpstr>
      <vt:lpstr>Measurements: Load step (short circuit on output)</vt:lpstr>
      <vt:lpstr>Exercise 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Voltage and Current mode control</dc:title>
  <dc:creator>Stig Munk-Nielsen</dc:creator>
  <cp:lastModifiedBy>Stig Munk-Nielsen</cp:lastModifiedBy>
  <cp:revision>71</cp:revision>
  <cp:lastPrinted>2013-11-14T18:38:40Z</cp:lastPrinted>
  <dcterms:created xsi:type="dcterms:W3CDTF">2013-10-24T19:43:49Z</dcterms:created>
  <dcterms:modified xsi:type="dcterms:W3CDTF">2013-11-15T07:00:06Z</dcterms:modified>
</cp:coreProperties>
</file>