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70" autoAdjust="0"/>
  </p:normalViewPr>
  <p:slideViewPr>
    <p:cSldViewPr>
      <p:cViewPr>
        <p:scale>
          <a:sx n="125" d="100"/>
          <a:sy n="125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ACAD96-66FF-43CF-9A3A-634BBCBA8A70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AECF18-B1DD-46A9-880C-091615A72E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4400" dirty="0" err="1" smtClean="0"/>
              <a:t>Voltage</a:t>
            </a:r>
            <a:r>
              <a:rPr lang="da-DK" sz="4400" dirty="0" smtClean="0"/>
              <a:t> and </a:t>
            </a:r>
            <a:r>
              <a:rPr lang="da-DK" sz="4400" dirty="0" err="1" smtClean="0"/>
              <a:t>Current</a:t>
            </a:r>
            <a:r>
              <a:rPr lang="da-DK" sz="4400" dirty="0" smtClean="0"/>
              <a:t> mode </a:t>
            </a:r>
            <a:r>
              <a:rPr lang="da-DK" sz="4400" dirty="0" err="1" smtClean="0"/>
              <a:t>control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Stig Munk-Nielsen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Output-to-</a:t>
            </a:r>
            <a:r>
              <a:rPr lang="da-DK" dirty="0" err="1" smtClean="0"/>
              <a:t>control</a:t>
            </a:r>
            <a:r>
              <a:rPr lang="da-DK" dirty="0" smtClean="0"/>
              <a:t>: </a:t>
            </a:r>
            <a:r>
              <a:rPr lang="da-DK" dirty="0" err="1" smtClean="0"/>
              <a:t>Increase</a:t>
            </a:r>
            <a:r>
              <a:rPr lang="da-DK" dirty="0" smtClean="0"/>
              <a:t> ESR 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 smtClean="0"/>
              <a:t>ESR </a:t>
            </a:r>
            <a:r>
              <a:rPr lang="da-DK" sz="1600" dirty="0" err="1" smtClean="0"/>
              <a:t>increase</a:t>
            </a:r>
            <a:r>
              <a:rPr lang="da-DK" sz="1600" dirty="0" smtClean="0"/>
              <a:t> =&gt;   </a:t>
            </a:r>
            <a:r>
              <a:rPr lang="da-DK" sz="1600" dirty="0" err="1" smtClean="0"/>
              <a:t>Stability</a:t>
            </a:r>
            <a:r>
              <a:rPr lang="da-DK" sz="1600" dirty="0" smtClean="0"/>
              <a:t> is lost: </a:t>
            </a:r>
            <a:r>
              <a:rPr lang="da-DK" sz="1600" dirty="0" err="1" smtClean="0"/>
              <a:t>fc</a:t>
            </a:r>
            <a:r>
              <a:rPr lang="da-DK" sz="1600" dirty="0" smtClean="0"/>
              <a:t> ~ </a:t>
            </a:r>
            <a:r>
              <a:rPr lang="da-DK" sz="1600" dirty="0" err="1" smtClean="0"/>
              <a:t>fsw</a:t>
            </a:r>
            <a:r>
              <a:rPr lang="da-DK" sz="1600" dirty="0" smtClean="0"/>
              <a:t>:  not </a:t>
            </a:r>
            <a:r>
              <a:rPr lang="da-DK" sz="1600" dirty="0" err="1" smtClean="0"/>
              <a:t>good</a:t>
            </a:r>
            <a:r>
              <a:rPr lang="da-DK" sz="1600" dirty="0" smtClean="0"/>
              <a:t> </a:t>
            </a:r>
            <a:r>
              <a:rPr lang="da-DK" sz="1600" dirty="0" err="1" smtClean="0"/>
              <a:t>fc</a:t>
            </a:r>
            <a:r>
              <a:rPr lang="da-DK" sz="1600" dirty="0" smtClean="0"/>
              <a:t> &lt; </a:t>
            </a:r>
            <a:r>
              <a:rPr lang="da-DK" sz="1600" dirty="0" err="1" smtClean="0"/>
              <a:t>fsw</a:t>
            </a:r>
            <a:r>
              <a:rPr lang="da-DK" sz="1600" dirty="0" smtClean="0"/>
              <a:t>/5 </a:t>
            </a:r>
            <a:endParaRPr lang="da-DK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34" y="1844824"/>
            <a:ext cx="4841330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2060848"/>
            <a:ext cx="3977035" cy="426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Voltage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: Simulation in time domain</a:t>
            </a:r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508739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70" y="1339914"/>
            <a:ext cx="4671130" cy="48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3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Initial step of V(o) from 0V to 15.0 V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/>
              <a:t>At start </a:t>
            </a:r>
            <a:r>
              <a:rPr lang="da-DK" sz="1800" dirty="0" err="1" smtClean="0"/>
              <a:t>control</a:t>
            </a:r>
            <a:r>
              <a:rPr lang="da-DK" sz="1800" dirty="0" smtClean="0"/>
              <a:t> is lost – </a:t>
            </a:r>
            <a:r>
              <a:rPr lang="da-DK" sz="1800" dirty="0" err="1" smtClean="0"/>
              <a:t>until</a:t>
            </a:r>
            <a:r>
              <a:rPr lang="da-DK" sz="1800" dirty="0" smtClean="0"/>
              <a:t> V(o) </a:t>
            </a:r>
            <a:r>
              <a:rPr lang="da-DK" sz="1800" dirty="0" err="1" smtClean="0"/>
              <a:t>increase</a:t>
            </a:r>
            <a:r>
              <a:rPr lang="da-DK" sz="1800" dirty="0" smtClean="0"/>
              <a:t> to ~5V !! </a:t>
            </a:r>
            <a:r>
              <a:rPr lang="da-DK" sz="1800" dirty="0"/>
              <a:t> </a:t>
            </a:r>
            <a:r>
              <a:rPr lang="da-DK" sz="1800" dirty="0" smtClean="0"/>
              <a:t>~ 130 </a:t>
            </a:r>
            <a:r>
              <a:rPr lang="da-DK" sz="1800" dirty="0" err="1" smtClean="0"/>
              <a:t>us</a:t>
            </a:r>
            <a:endParaRPr lang="da-DK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247162" cy="436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100 % load step – </a:t>
            </a:r>
            <a:r>
              <a:rPr lang="da-DK" dirty="0" err="1" smtClean="0"/>
              <a:t>running</a:t>
            </a:r>
            <a:r>
              <a:rPr lang="da-DK" dirty="0" smtClean="0"/>
              <a:t> </a:t>
            </a:r>
            <a:r>
              <a:rPr lang="da-DK" dirty="0" err="1" smtClean="0"/>
              <a:t>converter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/>
              <a:t>Swift </a:t>
            </a:r>
            <a:r>
              <a:rPr lang="da-DK" sz="1800" dirty="0" err="1" smtClean="0"/>
              <a:t>control</a:t>
            </a:r>
            <a:r>
              <a:rPr lang="da-DK" sz="1800" dirty="0" smtClean="0"/>
              <a:t> – </a:t>
            </a:r>
            <a:r>
              <a:rPr lang="da-DK" sz="1800" dirty="0" err="1" smtClean="0"/>
              <a:t>control</a:t>
            </a:r>
            <a:r>
              <a:rPr lang="da-DK" sz="1800" dirty="0" smtClean="0"/>
              <a:t> is </a:t>
            </a:r>
            <a:r>
              <a:rPr lang="da-DK" sz="1800" dirty="0" err="1" smtClean="0"/>
              <a:t>only</a:t>
            </a:r>
            <a:r>
              <a:rPr lang="da-DK" sz="1800" dirty="0" smtClean="0"/>
              <a:t> lost for a </a:t>
            </a:r>
            <a:r>
              <a:rPr lang="da-DK" sz="1800" dirty="0" err="1" smtClean="0"/>
              <a:t>very</a:t>
            </a:r>
            <a:r>
              <a:rPr lang="da-DK" sz="1800" dirty="0" smtClean="0"/>
              <a:t> short time </a:t>
            </a:r>
            <a:r>
              <a:rPr lang="da-DK" sz="1800" dirty="0" err="1" smtClean="0"/>
              <a:t>now</a:t>
            </a:r>
            <a:r>
              <a:rPr lang="da-DK" sz="1800" dirty="0" smtClean="0"/>
              <a:t>!   ~ 10 </a:t>
            </a:r>
            <a:r>
              <a:rPr lang="da-DK" sz="1800" dirty="0" err="1" smtClean="0"/>
              <a:t>us</a:t>
            </a:r>
            <a:endParaRPr lang="da-D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2" y="2060848"/>
            <a:ext cx="842623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Block diagram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924900" y="2371714"/>
            <a:ext cx="26435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924900" y="2310147"/>
                <a:ext cx="2643544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𝐶𝑅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00" y="2310147"/>
                <a:ext cx="2643544" cy="13256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20156" y="26496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121172" y="3009652"/>
            <a:ext cx="798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63180" y="2361704"/>
            <a:ext cx="32009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023446" y="2371714"/>
                <a:ext cx="3480376" cy="1289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  <m:r>
                                    <a:rPr lang="da-DK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𝑤𝑧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46" y="2371714"/>
                <a:ext cx="3480376" cy="12890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38" y="1715298"/>
                <a:ext cx="57926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74006" y="1738937"/>
                <a:ext cx="745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06" y="1738937"/>
                <a:ext cx="74533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6"/>
            <a:endCxn id="11" idx="1"/>
          </p:cNvCxnSpPr>
          <p:nvPr/>
        </p:nvCxnSpPr>
        <p:spPr>
          <a:xfrm>
            <a:off x="1640236" y="3009652"/>
            <a:ext cx="522944" cy="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4" idx="1"/>
          </p:cNvCxnSpPr>
          <p:nvPr/>
        </p:nvCxnSpPr>
        <p:spPr>
          <a:xfrm>
            <a:off x="5364088" y="3009776"/>
            <a:ext cx="560812" cy="1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>
            <a:off x="8568444" y="3019786"/>
            <a:ext cx="504056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20472" y="3009776"/>
            <a:ext cx="0" cy="14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80196" y="4509120"/>
            <a:ext cx="754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4"/>
          </p:cNvCxnSpPr>
          <p:nvPr/>
        </p:nvCxnSpPr>
        <p:spPr>
          <a:xfrm flipV="1">
            <a:off x="1280196" y="3369692"/>
            <a:ext cx="0" cy="11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3" y="2276004"/>
                <a:ext cx="827213" cy="491288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mode</a:t>
            </a:r>
          </a:p>
          <a:p>
            <a:pPr lvl="1"/>
            <a:r>
              <a:rPr lang="en-US" dirty="0" smtClean="0"/>
              <a:t>Small signal model</a:t>
            </a:r>
          </a:p>
          <a:p>
            <a:pPr lvl="1"/>
            <a:r>
              <a:rPr lang="en-US" dirty="0" smtClean="0"/>
              <a:t>Transfer functions</a:t>
            </a:r>
          </a:p>
          <a:p>
            <a:pPr lvl="1"/>
            <a:r>
              <a:rPr lang="da-DK" dirty="0" smtClean="0"/>
              <a:t>Block diagram</a:t>
            </a:r>
          </a:p>
          <a:p>
            <a:r>
              <a:rPr lang="en-US" dirty="0" smtClean="0"/>
              <a:t>Current</a:t>
            </a:r>
            <a:r>
              <a:rPr lang="da-DK" dirty="0" smtClean="0"/>
              <a:t> mode</a:t>
            </a:r>
          </a:p>
          <a:p>
            <a:pPr lvl="1"/>
            <a:r>
              <a:rPr lang="en-US" dirty="0" smtClean="0"/>
              <a:t>Current programmed control</a:t>
            </a:r>
          </a:p>
          <a:p>
            <a:pPr lvl="1"/>
            <a:r>
              <a:rPr lang="en-US" dirty="0" smtClean="0"/>
              <a:t>Small signal model</a:t>
            </a:r>
          </a:p>
          <a:p>
            <a:pPr lvl="1"/>
            <a:r>
              <a:rPr lang="en-US" dirty="0" smtClean="0"/>
              <a:t>Block diagram</a:t>
            </a:r>
          </a:p>
          <a:p>
            <a:r>
              <a:rPr lang="en-US" dirty="0" smtClean="0"/>
              <a:t>Summary behavior of V and I control</a:t>
            </a:r>
          </a:p>
          <a:p>
            <a:r>
              <a:rPr lang="en-US" dirty="0" smtClean="0"/>
              <a:t>Stability of current mode for D&gt;.5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mode control : Buck type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640960" cy="457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9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converter switching waveforms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r="5837"/>
          <a:stretch/>
        </p:blipFill>
        <p:spPr bwMode="auto">
          <a:xfrm>
            <a:off x="107504" y="3789040"/>
            <a:ext cx="5004047" cy="29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74" y="1628800"/>
            <a:ext cx="43863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mode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r>
              <a:rPr lang="en-US" dirty="0" smtClean="0"/>
              <a:t>Buck converter</a:t>
            </a:r>
          </a:p>
          <a:p>
            <a:pPr lvl="1"/>
            <a:r>
              <a:rPr lang="da-DK" dirty="0" smtClean="0"/>
              <a:t>Small</a:t>
            </a:r>
            <a:r>
              <a:rPr lang="en-US" dirty="0" smtClean="0"/>
              <a:t> signal model</a:t>
            </a:r>
          </a:p>
          <a:p>
            <a:pPr marL="274320" lvl="1" indent="0" algn="ctr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923928" y="1628800"/>
                <a:ext cx="5526360" cy="164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𝐿𝑠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da-DK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/>
                        </a:rPr>
                        <m:t>𝐶𝑠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da-DK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a-DK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a-DK" sz="240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/>
                          </a:rPr>
                          <m:t>𝐷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da-DK" sz="2400" dirty="0">
                  <a:latin typeface="Cambria Math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628800"/>
                <a:ext cx="5526360" cy="1648721"/>
              </a:xfrm>
              <a:prstGeom prst="rect">
                <a:avLst/>
              </a:prstGeom>
              <a:blipFill rotWithShape="1">
                <a:blip r:embed="rId2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850182" y="4574649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7202" y="4790673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87202" y="543874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50382" y="4790673"/>
            <a:ext cx="10349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0382" y="5438745"/>
            <a:ext cx="10349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20874" y="5242794"/>
                <a:ext cx="4356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74" y="5242794"/>
                <a:ext cx="435697" cy="391902"/>
              </a:xfrm>
              <a:prstGeom prst="rect">
                <a:avLst/>
              </a:prstGeom>
              <a:blipFill rotWithShape="1">
                <a:blip r:embed="rId3"/>
                <a:stretch>
                  <a:fillRect t="-4688" r="-236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189535" y="4574649"/>
                <a:ext cx="389144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35" y="4574649"/>
                <a:ext cx="389144" cy="38427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956376" y="4532239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2239"/>
                <a:ext cx="4729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956439" y="5150713"/>
                <a:ext cx="47346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39" y="5150713"/>
                <a:ext cx="473463" cy="391902"/>
              </a:xfrm>
              <a:prstGeom prst="rect">
                <a:avLst/>
              </a:prstGeom>
              <a:blipFill rotWithShape="1">
                <a:blip r:embed="rId6"/>
                <a:stretch>
                  <a:fillRect t="-4688" r="-1538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536313" y="4966047"/>
                <a:ext cx="427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a-DK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13" y="4966047"/>
                <a:ext cx="42793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5000" r="-2571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Control-to-Output </a:t>
            </a:r>
            <a:r>
              <a:rPr lang="da-DK" dirty="0" err="1" smtClean="0"/>
              <a:t>function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4834" y="1787437"/>
                <a:ext cx="389144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389144" cy="38427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34720" y="2067886"/>
                <a:ext cx="838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20" y="2067886"/>
                <a:ext cx="83849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7096" y="4869160"/>
                <a:ext cx="2508700" cy="12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a-DK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a-DK" sz="28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da-DK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  <m:r>
                                    <a:rPr lang="da-DK" sz="2800" b="0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6" y="4869160"/>
                <a:ext cx="2508700" cy="12068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8548" y="1797826"/>
                <a:ext cx="5526360" cy="164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𝐿𝑠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da-DK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da-DK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/>
                        </a:rPr>
                        <m:t>𝐶𝑠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da-DK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a-DK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a-DK" sz="240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endParaRPr lang="da-DK" sz="2400" dirty="0">
                  <a:latin typeface="Cambria Math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8" y="1797826"/>
                <a:ext cx="5526360" cy="1648721"/>
              </a:xfrm>
              <a:prstGeom prst="rect">
                <a:avLst/>
              </a:prstGeom>
              <a:blipFill rotWithShape="1">
                <a:blip r:embed="rId6"/>
                <a:stretch>
                  <a:fillRect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139952" y="4544841"/>
                <a:ext cx="4073487" cy="1531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𝑣𝑑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da-DK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𝐶𝑅</m:t>
                              </m:r>
                            </m:den>
                          </m:f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da-DK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44841"/>
                <a:ext cx="4073487" cy="15311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203848" y="5310435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Bode plot of </a:t>
            </a:r>
            <a:r>
              <a:rPr lang="da-DK" dirty="0" err="1" smtClean="0"/>
              <a:t>control</a:t>
            </a:r>
            <a:r>
              <a:rPr lang="da-DK" dirty="0" smtClean="0"/>
              <a:t>-to-output </a:t>
            </a:r>
            <a:r>
              <a:rPr lang="da-DK" dirty="0" err="1" smtClean="0"/>
              <a:t>function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4689271" cy="482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44267"/>
            <a:ext cx="4372946" cy="26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Bode plot of </a:t>
            </a:r>
            <a:r>
              <a:rPr lang="da-DK" dirty="0" err="1"/>
              <a:t>control</a:t>
            </a:r>
            <a:r>
              <a:rPr lang="da-DK" dirty="0"/>
              <a:t>-to-output </a:t>
            </a:r>
            <a:r>
              <a:rPr lang="da-DK" dirty="0" err="1"/>
              <a:t>function</a:t>
            </a:r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83" y="1700808"/>
            <a:ext cx="4549217" cy="467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9700" y="1916832"/>
            <a:ext cx="4335681" cy="387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>
            <a:normAutofit/>
          </a:bodyPr>
          <a:lstStyle/>
          <a:p>
            <a:r>
              <a:rPr lang="da-DK" sz="1600" dirty="0" smtClean="0"/>
              <a:t>Output-to-</a:t>
            </a:r>
            <a:r>
              <a:rPr lang="da-DK" sz="1600" dirty="0" err="1" smtClean="0"/>
              <a:t>control</a:t>
            </a:r>
            <a:r>
              <a:rPr lang="da-DK" sz="1600" dirty="0" smtClean="0"/>
              <a:t>: ‘</a:t>
            </a:r>
            <a:r>
              <a:rPr lang="da-DK" sz="1600" dirty="0" err="1" smtClean="0"/>
              <a:t>two</a:t>
            </a:r>
            <a:r>
              <a:rPr lang="da-DK" sz="1600" dirty="0" smtClean="0"/>
              <a:t> – </a:t>
            </a:r>
            <a:r>
              <a:rPr lang="da-DK" sz="1600" dirty="0" err="1" smtClean="0"/>
              <a:t>pole</a:t>
            </a:r>
            <a:r>
              <a:rPr lang="da-DK" sz="1600" dirty="0" smtClean="0"/>
              <a:t> – </a:t>
            </a:r>
            <a:r>
              <a:rPr lang="da-DK" sz="1600" dirty="0" err="1" smtClean="0"/>
              <a:t>two</a:t>
            </a:r>
            <a:r>
              <a:rPr lang="da-DK" sz="1600" dirty="0" smtClean="0"/>
              <a:t> – </a:t>
            </a:r>
            <a:r>
              <a:rPr lang="da-DK" sz="1600" dirty="0" err="1" smtClean="0"/>
              <a:t>zero</a:t>
            </a:r>
            <a:r>
              <a:rPr lang="da-DK" sz="1600" dirty="0" smtClean="0"/>
              <a:t>’’ </a:t>
            </a:r>
            <a:r>
              <a:rPr lang="da-DK" sz="1600" dirty="0" err="1" smtClean="0"/>
              <a:t>compensation</a:t>
            </a:r>
            <a:endParaRPr lang="da-DK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35224"/>
            <a:ext cx="5077682" cy="52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1693309"/>
            <a:ext cx="4189097" cy="447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89631" y="4147674"/>
                <a:ext cx="675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a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31" y="4147674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236296" y="3356992"/>
                <a:ext cx="675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𝑤𝑝</m:t>
                      </m:r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a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356992"/>
                <a:ext cx="67518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911481" y="3356992"/>
                <a:ext cx="675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𝑤𝑝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da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1" y="3356992"/>
                <a:ext cx="67518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69192" y="4147674"/>
                <a:ext cx="675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da-D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92" y="4147674"/>
                <a:ext cx="67518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309</TotalTime>
  <Words>444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Voltage and Current mode control</vt:lpstr>
      <vt:lpstr>Agenda </vt:lpstr>
      <vt:lpstr>Voltage mode control : Buck type</vt:lpstr>
      <vt:lpstr>Buck converter switching waveforms</vt:lpstr>
      <vt:lpstr>Voltage mode control</vt:lpstr>
      <vt:lpstr>Control-to-Output function</vt:lpstr>
      <vt:lpstr>Bode plot of control-to-output function</vt:lpstr>
      <vt:lpstr>Bode plot of control-to-output function</vt:lpstr>
      <vt:lpstr>Output-to-control: ‘two – pole – two – zero’’ compensation</vt:lpstr>
      <vt:lpstr>Output-to-control: Increase ESR !</vt:lpstr>
      <vt:lpstr>Voltage control: Simulation in time domain</vt:lpstr>
      <vt:lpstr>Initial step of V(o) from 0V to 15.0 V</vt:lpstr>
      <vt:lpstr>100 % load step – running converter</vt:lpstr>
      <vt:lpstr>Block diagram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mode control</dc:title>
  <dc:creator>Stig Munk-Nielsen</dc:creator>
  <cp:lastModifiedBy>Stig Munk-Nielsen</cp:lastModifiedBy>
  <cp:revision>31</cp:revision>
  <dcterms:created xsi:type="dcterms:W3CDTF">2013-10-24T19:43:49Z</dcterms:created>
  <dcterms:modified xsi:type="dcterms:W3CDTF">2013-10-25T00:53:30Z</dcterms:modified>
</cp:coreProperties>
</file>