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1" r:id="rId4"/>
    <p:sldId id="272" r:id="rId5"/>
    <p:sldId id="261" r:id="rId6"/>
    <p:sldId id="263" r:id="rId7"/>
    <p:sldId id="273" r:id="rId8"/>
    <p:sldId id="275" r:id="rId9"/>
    <p:sldId id="276" r:id="rId10"/>
    <p:sldId id="277" r:id="rId11"/>
    <p:sldId id="274" r:id="rId12"/>
    <p:sldId id="278" r:id="rId13"/>
    <p:sldId id="279" r:id="rId14"/>
    <p:sldId id="280" r:id="rId15"/>
    <p:sldId id="281" r:id="rId16"/>
    <p:sldId id="282" r:id="rId17"/>
    <p:sldId id="289" r:id="rId18"/>
    <p:sldId id="269" r:id="rId19"/>
    <p:sldId id="283" r:id="rId20"/>
    <p:sldId id="290" r:id="rId21"/>
    <p:sldId id="284" r:id="rId22"/>
    <p:sldId id="285" r:id="rId23"/>
    <p:sldId id="287" r:id="rId24"/>
    <p:sldId id="286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6" autoAdjust="0"/>
    <p:restoredTop sz="94670" autoAdjust="0"/>
  </p:normalViewPr>
  <p:slideViewPr>
    <p:cSldViewPr snapToGrid="0">
      <p:cViewPr varScale="1">
        <p:scale>
          <a:sx n="82" d="100"/>
          <a:sy n="82" d="100"/>
        </p:scale>
        <p:origin x="-9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ACAD96-66FF-43CF-9A3A-634BBCBA8A7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0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49.png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Design of forward converter using TL431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Stig Munk-Nielsen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Control-to-output function including </a:t>
            </a:r>
            <a:r>
              <a:rPr lang="en-US" dirty="0" smtClean="0"/>
              <a:t>TRANSFORMER and </a:t>
            </a:r>
            <a:r>
              <a:rPr lang="en-US" dirty="0" err="1" smtClean="0"/>
              <a:t>Rs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769767" y="1795231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69967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94834" y="1787437"/>
                <a:ext cx="60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34" y="1787437"/>
                <a:ext cx="60523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4918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134720" y="2067886"/>
                <a:ext cx="1010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20" y="2067886"/>
                <a:ext cx="10104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799619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14"/>
              <p:cNvSpPr/>
              <p:nvPr/>
            </p:nvSpPr>
            <p:spPr>
              <a:xfrm>
                <a:off x="5069539" y="6169495"/>
                <a:ext cx="24217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𝐹𝐵</m:t>
                          </m:r>
                        </m:sub>
                      </m:sSub>
                      <m:r>
                        <a:rPr lang="da-DK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8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a-DK" sz="28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da-DK" sz="2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a-DK" sz="24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da-DK" sz="2400" i="1"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39" y="6169495"/>
                <a:ext cx="242175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2" y="2624333"/>
            <a:ext cx="3637781" cy="37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733924" y="4512330"/>
                <a:ext cx="4900316" cy="878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a-DK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da-DK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𝑣𝐹𝐵</m:t>
                        </m:r>
                      </m:sub>
                    </m:sSub>
                    <m:r>
                      <a:rPr lang="da-DK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32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a-DK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da-DK" sz="32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2800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da-DK" sz="2800" i="1">
                                <a:latin typeface="Cambria Math"/>
                              </a:rPr>
                              <m:t>𝐹𝐵</m:t>
                            </m:r>
                          </m:sub>
                        </m:sSub>
                      </m:den>
                    </m:f>
                    <m:r>
                      <a:rPr lang="da-DK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a-DK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i="1">
                            <a:latin typeface="Cambria Math"/>
                          </a:rPr>
                          <m:t>𝑅</m:t>
                        </m:r>
                        <m:r>
                          <a:rPr lang="da-DK" sz="2800" i="1"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da-DK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sz="2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a-DK" sz="2800" i="1">
                            <a:latin typeface="Cambria Math"/>
                          </a:rPr>
                          <m:t>𝐶𝑠</m:t>
                        </m:r>
                        <m:r>
                          <a:rPr lang="da-DK" sz="2800" i="1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da-DK" sz="2800" i="1">
                            <a:latin typeface="Cambria Math"/>
                          </a:rPr>
                          <m:t>𝑅𝐶𝑠</m:t>
                        </m:r>
                        <m:r>
                          <a:rPr lang="da-DK" sz="2800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da-DK" sz="2800" dirty="0" smtClean="0">
                    <a:solidFill>
                      <a:schemeClr val="tx1"/>
                    </a:solidFill>
                  </a:rPr>
                  <a:t> </a:t>
                </a:r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24" y="4512330"/>
                <a:ext cx="4900316" cy="8787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0"/>
              <p:cNvSpPr/>
              <p:nvPr/>
            </p:nvSpPr>
            <p:spPr>
              <a:xfrm>
                <a:off x="3906377" y="3385624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7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377" y="3385624"/>
                <a:ext cx="4729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5"/>
          <p:cNvSpPr/>
          <p:nvPr/>
        </p:nvSpPr>
        <p:spPr>
          <a:xfrm>
            <a:off x="3906377" y="3334780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9"/>
              <p:cNvSpPr/>
              <p:nvPr/>
            </p:nvSpPr>
            <p:spPr>
              <a:xfrm>
                <a:off x="2600068" y="5629800"/>
                <a:ext cx="60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68" y="5629800"/>
                <a:ext cx="6052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5000" r="-606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5"/>
          <p:cNvSpPr/>
          <p:nvPr/>
        </p:nvSpPr>
        <p:spPr>
          <a:xfrm>
            <a:off x="2658942" y="5546686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27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𝐹𝐵</m:t>
                            </m:r>
                          </m:sub>
                        </m:sSub>
                      </m:den>
                    </m:f>
                    <m:r>
                      <a:rPr lang="da-DK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a-DK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a-D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a-D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𝐶𝑠</m:t>
                        </m:r>
                        <m:r>
                          <a:rPr lang="da-D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da-D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𝑅𝐶𝑠</m:t>
                        </m:r>
                        <m:r>
                          <a:rPr lang="da-D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da-DK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da-DK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da-D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9818" y="1556792"/>
            <a:ext cx="4695825" cy="465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01835" cy="451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6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990600"/>
          </a:xfrm>
        </p:spPr>
        <p:txBody>
          <a:bodyPr/>
          <a:lstStyle/>
          <a:p>
            <a:r>
              <a:rPr lang="en-US" dirty="0" smtClean="0"/>
              <a:t>So now we need the Controller : 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behavior do we want from our Controller?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5736" y="299695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205708" y="220486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278092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Open Loop</a:t>
            </a:r>
          </a:p>
          <a:p>
            <a:r>
              <a:rPr lang="da-DK" dirty="0" smtClean="0"/>
              <a:t>OL:</a:t>
            </a:r>
            <a:endParaRPr lang="da-D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05708" y="2420888"/>
            <a:ext cx="2654324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17779" y="3242593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79" y="3242593"/>
                <a:ext cx="43018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3532870" y="2852936"/>
            <a:ext cx="0" cy="25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39752" y="213285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3753" y="176352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DC </a:t>
            </a:r>
            <a:r>
              <a:rPr lang="da-DK" dirty="0" err="1" smtClean="0"/>
              <a:t>gain</a:t>
            </a:r>
            <a:r>
              <a:rPr lang="da-DK" dirty="0" smtClean="0"/>
              <a:t> -&gt;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high</a:t>
            </a:r>
            <a:endParaRPr lang="da-DK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95736" y="5526524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05708" y="4734436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531050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Close Loop</a:t>
            </a:r>
          </a:p>
          <a:p>
            <a:r>
              <a:rPr lang="da-DK" dirty="0"/>
              <a:t>C</a:t>
            </a:r>
            <a:r>
              <a:rPr lang="da-DK" dirty="0" smtClean="0"/>
              <a:t>L:</a:t>
            </a:r>
            <a:endParaRPr lang="da-DK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532870" y="5526524"/>
            <a:ext cx="1327162" cy="5760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17779" y="5772165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79" y="5772165"/>
                <a:ext cx="4301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532870" y="5382508"/>
            <a:ext cx="0" cy="25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5708" y="5526524"/>
            <a:ext cx="13271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92080" y="3057927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</a:rPr>
                        <m:t>𝑓</m:t>
                      </m:r>
                      <m:r>
                        <a:rPr lang="da-DK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/>
                            </a:rPr>
                            <m:t>𝐻𝑧</m:t>
                          </m:r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057927"/>
                <a:ext cx="8795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92080" y="5557321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</a:rPr>
                        <m:t>𝑓</m:t>
                      </m:r>
                      <m:r>
                        <a:rPr lang="da-DK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/>
                            </a:rPr>
                            <m:t>𝐻𝑧</m:t>
                          </m:r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557321"/>
                <a:ext cx="87953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0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use a Type II network</a:t>
            </a:r>
            <a:endParaRPr lang="en-US" dirty="0"/>
          </a:p>
        </p:txBody>
      </p:sp>
      <p:grpSp>
        <p:nvGrpSpPr>
          <p:cNvPr id="14" name="Gruppe 13"/>
          <p:cNvGrpSpPr/>
          <p:nvPr/>
        </p:nvGrpSpPr>
        <p:grpSpPr>
          <a:xfrm>
            <a:off x="1403648" y="2132856"/>
            <a:ext cx="5638980" cy="3168352"/>
            <a:chOff x="1403648" y="2132856"/>
            <a:chExt cx="5638980" cy="316835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132856"/>
              <a:ext cx="5638980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ktangel 3"/>
                <p:cNvSpPr/>
                <p:nvPr/>
              </p:nvSpPr>
              <p:spPr>
                <a:xfrm>
                  <a:off x="2101280" y="2473445"/>
                  <a:ext cx="602344" cy="7902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a-DK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da-DK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da-DK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" name="Rektange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280" y="2473445"/>
                  <a:ext cx="602344" cy="79021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ktangel 4"/>
                <p:cNvSpPr/>
                <p:nvPr/>
              </p:nvSpPr>
              <p:spPr>
                <a:xfrm>
                  <a:off x="5436096" y="2385348"/>
                  <a:ext cx="1271502" cy="860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a-DK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𝑤𝑝</m:t>
                                </m:r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Rektange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2385348"/>
                  <a:ext cx="1271502" cy="86068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Lige pilforbindelse 6"/>
            <p:cNvCxnSpPr/>
            <p:nvPr/>
          </p:nvCxnSpPr>
          <p:spPr>
            <a:xfrm flipH="1">
              <a:off x="5220072" y="2815690"/>
              <a:ext cx="216024" cy="306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/>
            <p:cNvCxnSpPr/>
            <p:nvPr/>
          </p:nvCxnSpPr>
          <p:spPr>
            <a:xfrm flipV="1">
              <a:off x="2602049" y="2739026"/>
              <a:ext cx="290486" cy="1533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ktangel 9"/>
                <p:cNvSpPr/>
                <p:nvPr/>
              </p:nvSpPr>
              <p:spPr>
                <a:xfrm>
                  <a:off x="2602049" y="3145653"/>
                  <a:ext cx="1289456" cy="566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a-DK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𝑤𝑧</m:t>
                                </m:r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Rektange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049" y="3145653"/>
                  <a:ext cx="1289456" cy="56669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Lige pilforbindelse 11"/>
            <p:cNvCxnSpPr>
              <a:stCxn id="10" idx="3"/>
            </p:cNvCxnSpPr>
            <p:nvPr/>
          </p:nvCxnSpPr>
          <p:spPr>
            <a:xfrm flipV="1">
              <a:off x="3891505" y="3145653"/>
              <a:ext cx="536479" cy="283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3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uppe 4"/>
          <p:cNvGrpSpPr/>
          <p:nvPr/>
        </p:nvGrpSpPr>
        <p:grpSpPr>
          <a:xfrm>
            <a:off x="30494" y="398173"/>
            <a:ext cx="5638980" cy="3168352"/>
            <a:chOff x="1403648" y="2132856"/>
            <a:chExt cx="5638980" cy="316835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132856"/>
              <a:ext cx="5638980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ktangel 6"/>
                <p:cNvSpPr/>
                <p:nvPr/>
              </p:nvSpPr>
              <p:spPr>
                <a:xfrm>
                  <a:off x="2101280" y="2473445"/>
                  <a:ext cx="602344" cy="7902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a-DK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da-DK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da-DK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Rektange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280" y="2473445"/>
                  <a:ext cx="602344" cy="79021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ktangel 7"/>
                <p:cNvSpPr/>
                <p:nvPr/>
              </p:nvSpPr>
              <p:spPr>
                <a:xfrm>
                  <a:off x="5436096" y="2385348"/>
                  <a:ext cx="1256370" cy="836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a-DK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𝑤𝑝</m:t>
                                </m:r>
                                <m:r>
                                  <a:rPr lang="da-DK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" name="Rektange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2385348"/>
                  <a:ext cx="1256370" cy="8368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Lige pilforbindelse 8"/>
            <p:cNvCxnSpPr/>
            <p:nvPr/>
          </p:nvCxnSpPr>
          <p:spPr>
            <a:xfrm flipH="1">
              <a:off x="5220072" y="2815690"/>
              <a:ext cx="216024" cy="306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pilforbindelse 9"/>
            <p:cNvCxnSpPr/>
            <p:nvPr/>
          </p:nvCxnSpPr>
          <p:spPr>
            <a:xfrm flipV="1">
              <a:off x="2602049" y="2739026"/>
              <a:ext cx="290486" cy="1533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ktangel 10"/>
                <p:cNvSpPr/>
                <p:nvPr/>
              </p:nvSpPr>
              <p:spPr>
                <a:xfrm>
                  <a:off x="2716663" y="3003980"/>
                  <a:ext cx="1274323" cy="566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a-DK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da-D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𝑤𝑧</m:t>
                                </m:r>
                                <m:r>
                                  <a:rPr lang="da-DK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da-D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" name="Rektange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663" y="3003980"/>
                  <a:ext cx="1274323" cy="56669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Lige pilforbindelse 11"/>
            <p:cNvCxnSpPr>
              <a:stCxn id="11" idx="3"/>
            </p:cNvCxnSpPr>
            <p:nvPr/>
          </p:nvCxnSpPr>
          <p:spPr>
            <a:xfrm flipV="1">
              <a:off x="3990986" y="3145654"/>
              <a:ext cx="369992" cy="141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5862"/>
            <a:ext cx="5669474" cy="318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ktangel 16"/>
              <p:cNvSpPr/>
              <p:nvPr/>
            </p:nvSpPr>
            <p:spPr>
              <a:xfrm>
                <a:off x="702285" y="4149080"/>
                <a:ext cx="1711751" cy="836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a-DK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da-DK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  <m:r>
                            <a:rPr lang="da-DK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5" y="4149080"/>
                <a:ext cx="1711751" cy="8368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Lige pilforbindelse 25"/>
          <p:cNvCxnSpPr/>
          <p:nvPr/>
        </p:nvCxnSpPr>
        <p:spPr>
          <a:xfrm flipV="1">
            <a:off x="1519381" y="4007408"/>
            <a:ext cx="328987" cy="35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ktangel 27"/>
              <p:cNvSpPr/>
              <p:nvPr/>
            </p:nvSpPr>
            <p:spPr>
              <a:xfrm>
                <a:off x="5868144" y="4135871"/>
                <a:ext cx="1165191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𝑤𝑧</m:t>
                              </m:r>
                            </m:den>
                          </m:f>
                          <m:r>
                            <a:rPr lang="da-DK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135871"/>
                <a:ext cx="1165191" cy="56669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Lige pilforbindelse 28"/>
          <p:cNvCxnSpPr>
            <a:stCxn id="28" idx="1"/>
          </p:cNvCxnSpPr>
          <p:nvPr/>
        </p:nvCxnSpPr>
        <p:spPr>
          <a:xfrm flipH="1">
            <a:off x="5004050" y="4419218"/>
            <a:ext cx="864094" cy="44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55" y="1124744"/>
            <a:ext cx="4368177" cy="323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</a:t>
            </a:r>
            <a:r>
              <a:rPr lang="en-US" dirty="0" smtClean="0"/>
              <a:t> is: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38259" y="566124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6"/>
          <p:cNvCxnSpPr/>
          <p:nvPr/>
        </p:nvCxnSpPr>
        <p:spPr>
          <a:xfrm flipV="1">
            <a:off x="2848231" y="4869161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 txBox="1"/>
          <p:nvPr/>
        </p:nvSpPr>
        <p:spPr>
          <a:xfrm>
            <a:off x="966051" y="5445225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Open Loop</a:t>
            </a:r>
          </a:p>
          <a:p>
            <a:r>
              <a:rPr lang="da-DK" dirty="0" smtClean="0"/>
              <a:t>OL:</a:t>
            </a:r>
            <a:endParaRPr lang="da-DK" dirty="0"/>
          </a:p>
        </p:txBody>
      </p:sp>
      <p:cxnSp>
        <p:nvCxnSpPr>
          <p:cNvPr id="8" name="Straight Connector 9"/>
          <p:cNvCxnSpPr/>
          <p:nvPr/>
        </p:nvCxnSpPr>
        <p:spPr>
          <a:xfrm>
            <a:off x="2848231" y="5085185"/>
            <a:ext cx="2654324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1"/>
              <p:cNvSpPr txBox="1"/>
              <p:nvPr/>
            </p:nvSpPr>
            <p:spPr>
              <a:xfrm>
                <a:off x="3960302" y="5906890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9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302" y="5906890"/>
                <a:ext cx="4301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13"/>
          <p:cNvCxnSpPr/>
          <p:nvPr/>
        </p:nvCxnSpPr>
        <p:spPr>
          <a:xfrm>
            <a:off x="4175393" y="5517233"/>
            <a:ext cx="0" cy="25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/>
          <p:cNvCxnSpPr/>
          <p:nvPr/>
        </p:nvCxnSpPr>
        <p:spPr>
          <a:xfrm flipH="1">
            <a:off x="2982275" y="4797153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/>
          <p:nvPr/>
        </p:nvSpPr>
        <p:spPr>
          <a:xfrm>
            <a:off x="2966276" y="4427821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DC </a:t>
            </a:r>
            <a:r>
              <a:rPr lang="da-DK" dirty="0" err="1" smtClean="0"/>
              <a:t>gain</a:t>
            </a:r>
            <a:r>
              <a:rPr lang="da-DK" dirty="0" smtClean="0"/>
              <a:t> -&gt;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high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28"/>
              <p:cNvSpPr txBox="1"/>
              <p:nvPr/>
            </p:nvSpPr>
            <p:spPr>
              <a:xfrm>
                <a:off x="5934603" y="572222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</a:rPr>
                        <m:t>𝑓</m:t>
                      </m:r>
                      <m:r>
                        <a:rPr lang="da-DK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/>
                            </a:rPr>
                            <m:t>𝐻𝑧</m:t>
                          </m:r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3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03" y="5722224"/>
                <a:ext cx="8795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Lige forbindelse 13"/>
          <p:cNvCxnSpPr/>
          <p:nvPr/>
        </p:nvCxnSpPr>
        <p:spPr>
          <a:xfrm>
            <a:off x="2822781" y="2107456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/>
          <p:cNvCxnSpPr/>
          <p:nvPr/>
        </p:nvCxnSpPr>
        <p:spPr>
          <a:xfrm>
            <a:off x="4774307" y="1412776"/>
            <a:ext cx="0" cy="17050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Lige forbindelse 18"/>
          <p:cNvCxnSpPr/>
          <p:nvPr/>
        </p:nvCxnSpPr>
        <p:spPr>
          <a:xfrm>
            <a:off x="4774307" y="3117850"/>
            <a:ext cx="0" cy="10312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9"/>
          <p:cNvCxnSpPr/>
          <p:nvPr/>
        </p:nvCxnSpPr>
        <p:spPr>
          <a:xfrm>
            <a:off x="2786223" y="1265539"/>
            <a:ext cx="2654324" cy="1152128"/>
          </a:xfrm>
          <a:prstGeom prst="line">
            <a:avLst/>
          </a:prstGeom>
          <a:ln w="76200">
            <a:solidFill>
              <a:schemeClr val="accent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12671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Summary behavior of V and I </a:t>
            </a:r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6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Block </a:t>
            </a:r>
            <a:r>
              <a:rPr lang="da-DK" dirty="0" smtClean="0"/>
              <a:t>diagram: </a:t>
            </a:r>
            <a:r>
              <a:rPr lang="da-DK" dirty="0" err="1" smtClean="0"/>
              <a:t>Current</a:t>
            </a:r>
            <a:r>
              <a:rPr lang="da-DK" dirty="0" smtClean="0"/>
              <a:t> Programmed Control 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924900" y="2361704"/>
            <a:ext cx="26435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57788" y="2403949"/>
                <a:ext cx="2377767" cy="1289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𝑤𝑧</m:t>
                                  </m:r>
                                </m:den>
                              </m:f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88" y="2403949"/>
                <a:ext cx="2377767" cy="12890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20156" y="264961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121172" y="3009652"/>
            <a:ext cx="798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1708" y="2361704"/>
            <a:ext cx="34623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673500" y="2371714"/>
                <a:ext cx="2065822" cy="1265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𝑤𝑧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  <m:r>
                            <a:rPr lang="da-DK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00" y="2371714"/>
                <a:ext cx="2065822" cy="12651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33438" y="1715298"/>
                <a:ext cx="579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38" y="1715298"/>
                <a:ext cx="57926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874006" y="1738937"/>
                <a:ext cx="8933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06" y="1738937"/>
                <a:ext cx="893321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6" idx="6"/>
            <a:endCxn id="11" idx="1"/>
          </p:cNvCxnSpPr>
          <p:nvPr/>
        </p:nvCxnSpPr>
        <p:spPr>
          <a:xfrm>
            <a:off x="1640236" y="3009652"/>
            <a:ext cx="261472" cy="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4" idx="1"/>
          </p:cNvCxnSpPr>
          <p:nvPr/>
        </p:nvCxnSpPr>
        <p:spPr>
          <a:xfrm>
            <a:off x="5364088" y="3009776"/>
            <a:ext cx="5608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8568444" y="3004195"/>
            <a:ext cx="252028" cy="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20472" y="3009776"/>
            <a:ext cx="0" cy="149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280196" y="4509120"/>
            <a:ext cx="7540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4"/>
          </p:cNvCxnSpPr>
          <p:nvPr/>
        </p:nvCxnSpPr>
        <p:spPr>
          <a:xfrm flipV="1">
            <a:off x="1280196" y="3369692"/>
            <a:ext cx="0" cy="11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77913" y="2276004"/>
                <a:ext cx="827213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3" y="2276004"/>
                <a:ext cx="827213" cy="491288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kstboks 29"/>
          <p:cNvSpPr txBox="1"/>
          <p:nvPr/>
        </p:nvSpPr>
        <p:spPr>
          <a:xfrm>
            <a:off x="3895588" y="5372835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: </a:t>
            </a:r>
            <a:r>
              <a:rPr lang="en-US" dirty="0" err="1" smtClean="0"/>
              <a:t>Tol</a:t>
            </a:r>
            <a:r>
              <a:rPr lang="en-US" dirty="0" smtClean="0"/>
              <a:t> – strongly depend on R</a:t>
            </a:r>
            <a:endParaRPr lang="en-US" dirty="0"/>
          </a:p>
        </p:txBody>
      </p:sp>
      <p:sp>
        <p:nvSpPr>
          <p:cNvPr id="35" name="Rectangle 10"/>
          <p:cNvSpPr/>
          <p:nvPr/>
        </p:nvSpPr>
        <p:spPr>
          <a:xfrm>
            <a:off x="1961349" y="4909429"/>
            <a:ext cx="1461719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11"/>
              <p:cNvSpPr/>
              <p:nvPr/>
            </p:nvSpPr>
            <p:spPr>
              <a:xfrm>
                <a:off x="1961349" y="5034149"/>
                <a:ext cx="1424301" cy="1022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1</m:t>
                          </m:r>
                        </m:num>
                        <m:den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  <m:r>
                            <a:rPr lang="da-DK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49" y="5034149"/>
                <a:ext cx="1424301" cy="10227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Block diagram: </a:t>
            </a:r>
            <a:r>
              <a:rPr lang="da-DK" dirty="0" err="1" smtClean="0"/>
              <a:t>Voltage</a:t>
            </a:r>
            <a:r>
              <a:rPr lang="da-DK" dirty="0" smtClean="0"/>
              <a:t> mode </a:t>
            </a:r>
            <a:r>
              <a:rPr lang="da-DK" dirty="0" err="1" smtClean="0"/>
              <a:t>control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924900" y="2371714"/>
            <a:ext cx="26435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924900" y="2310147"/>
                <a:ext cx="2643544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da-DK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  <m:d>
                            <m:d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𝑤𝑧</m:t>
                                  </m:r>
                                </m:den>
                              </m:f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𝐶𝑅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00" y="2310147"/>
                <a:ext cx="2643544" cy="13256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20156" y="264961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121172" y="3009652"/>
            <a:ext cx="798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1708" y="2361704"/>
            <a:ext cx="34623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35696" y="2371714"/>
                <a:ext cx="3613040" cy="1289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a-DK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𝑤𝑧</m:t>
                                  </m:r>
                                  <m:r>
                                    <a:rPr lang="da-DK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𝑤𝑧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371714"/>
                <a:ext cx="3613040" cy="12890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33438" y="1715298"/>
                <a:ext cx="579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38" y="1715298"/>
                <a:ext cx="57926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74006" y="1738937"/>
                <a:ext cx="745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𝑣𝑑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06" y="1738937"/>
                <a:ext cx="74533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6" idx="6"/>
            <a:endCxn id="11" idx="1"/>
          </p:cNvCxnSpPr>
          <p:nvPr/>
        </p:nvCxnSpPr>
        <p:spPr>
          <a:xfrm>
            <a:off x="1640236" y="3009652"/>
            <a:ext cx="261472" cy="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4" idx="1"/>
          </p:cNvCxnSpPr>
          <p:nvPr/>
        </p:nvCxnSpPr>
        <p:spPr>
          <a:xfrm>
            <a:off x="5364088" y="3009776"/>
            <a:ext cx="560812" cy="1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>
            <a:off x="8568444" y="3019786"/>
            <a:ext cx="504056" cy="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20472" y="3009776"/>
            <a:ext cx="0" cy="149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280196" y="4509120"/>
            <a:ext cx="7540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4"/>
          </p:cNvCxnSpPr>
          <p:nvPr/>
        </p:nvCxnSpPr>
        <p:spPr>
          <a:xfrm flipV="1">
            <a:off x="1280196" y="3369692"/>
            <a:ext cx="0" cy="11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77913" y="2276004"/>
                <a:ext cx="827213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3" y="2276004"/>
                <a:ext cx="827213" cy="491288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kstboks 18"/>
          <p:cNvSpPr txBox="1"/>
          <p:nvPr/>
        </p:nvSpPr>
        <p:spPr>
          <a:xfrm>
            <a:off x="2551339" y="5486398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: </a:t>
            </a:r>
            <a:r>
              <a:rPr lang="en-US" dirty="0" err="1" smtClean="0"/>
              <a:t>Tol</a:t>
            </a:r>
            <a:r>
              <a:rPr lang="en-US" dirty="0" smtClean="0"/>
              <a:t> – Only weakly depend on R</a:t>
            </a:r>
          </a:p>
          <a:p>
            <a:r>
              <a:rPr lang="en-US" dirty="0" smtClean="0"/>
              <a:t>Notice: wp2 is a high frequency pole – from the O-amplifier</a:t>
            </a:r>
          </a:p>
          <a:p>
            <a:r>
              <a:rPr lang="en-US" dirty="0" smtClean="0"/>
              <a:t>Notice : </a:t>
            </a:r>
            <a:r>
              <a:rPr lang="en-US" dirty="0" err="1" smtClean="0"/>
              <a:t>Tol</a:t>
            </a:r>
            <a:r>
              <a:rPr lang="en-US" dirty="0" smtClean="0"/>
              <a:t> – depend heavily on input voltage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10"/>
              <p:cNvSpPr/>
              <p:nvPr/>
            </p:nvSpPr>
            <p:spPr>
              <a:xfrm>
                <a:off x="612399" y="5161492"/>
                <a:ext cx="1368960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a-DK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da-DK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da-DK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  <m:r>
                            <a:rPr lang="da-DK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da-DK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</m:t>
                              </m:r>
                              <m:r>
                                <a:rPr lang="da-DK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a-DK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9" y="5161492"/>
                <a:ext cx="1368960" cy="12961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3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Buck – Forward converter</a:t>
            </a:r>
            <a:endParaRPr lang="en-US" dirty="0" smtClean="0"/>
          </a:p>
          <a:p>
            <a:pPr lvl="1"/>
            <a:r>
              <a:rPr lang="en-US" dirty="0" smtClean="0"/>
              <a:t>Switching waveforms</a:t>
            </a:r>
            <a:endParaRPr lang="en-US" dirty="0" smtClean="0"/>
          </a:p>
          <a:p>
            <a:pPr lvl="1"/>
            <a:r>
              <a:rPr lang="en-US" dirty="0" smtClean="0"/>
              <a:t>Current</a:t>
            </a:r>
            <a:r>
              <a:rPr lang="da-DK" dirty="0" smtClean="0"/>
              <a:t> mode </a:t>
            </a:r>
            <a:r>
              <a:rPr lang="da-DK" dirty="0" err="1" smtClean="0"/>
              <a:t>control</a:t>
            </a:r>
            <a:endParaRPr lang="da-DK" dirty="0" smtClean="0"/>
          </a:p>
          <a:p>
            <a:pPr lvl="1"/>
            <a:r>
              <a:rPr lang="en-US" dirty="0" smtClean="0"/>
              <a:t>Control-to-output function </a:t>
            </a:r>
            <a:r>
              <a:rPr lang="en-US" dirty="0" err="1" smtClean="0"/>
              <a:t>Gvc</a:t>
            </a:r>
            <a:r>
              <a:rPr lang="en-US" dirty="0" smtClean="0"/>
              <a:t>: using </a:t>
            </a:r>
            <a:r>
              <a:rPr lang="en-US" dirty="0" err="1" smtClean="0"/>
              <a:t>ic</a:t>
            </a:r>
            <a:r>
              <a:rPr lang="en-US" dirty="0" smtClean="0"/>
              <a:t> = </a:t>
            </a:r>
            <a:r>
              <a:rPr lang="en-US" dirty="0" err="1" smtClean="0"/>
              <a:t>iL</a:t>
            </a:r>
            <a:r>
              <a:rPr lang="en-US" dirty="0" smtClean="0"/>
              <a:t> approximation</a:t>
            </a:r>
          </a:p>
          <a:p>
            <a:pPr lvl="1"/>
            <a:r>
              <a:rPr lang="en-US" dirty="0" smtClean="0"/>
              <a:t>Control-to-output function </a:t>
            </a:r>
            <a:r>
              <a:rPr lang="en-US" dirty="0" err="1" smtClean="0"/>
              <a:t>GvFB</a:t>
            </a:r>
            <a:r>
              <a:rPr lang="en-US" dirty="0" smtClean="0"/>
              <a:t> (including </a:t>
            </a:r>
            <a:r>
              <a:rPr lang="en-US" dirty="0" err="1" smtClean="0"/>
              <a:t>trafo</a:t>
            </a:r>
            <a:r>
              <a:rPr lang="en-US" dirty="0"/>
              <a:t> </a:t>
            </a:r>
            <a:r>
              <a:rPr lang="en-US" dirty="0" smtClean="0"/>
              <a:t>and shunt resistor)</a:t>
            </a:r>
            <a:endParaRPr lang="en-US" dirty="0" smtClean="0"/>
          </a:p>
          <a:p>
            <a:pPr lvl="1"/>
            <a:r>
              <a:rPr lang="en-US" dirty="0" smtClean="0"/>
              <a:t>Controller function: Type II</a:t>
            </a:r>
            <a:endParaRPr lang="en-US" dirty="0" smtClean="0"/>
          </a:p>
          <a:p>
            <a:r>
              <a:rPr lang="en-US" dirty="0" smtClean="0"/>
              <a:t>Summary behavior of V and I control</a:t>
            </a:r>
          </a:p>
          <a:p>
            <a:r>
              <a:rPr lang="en-US" dirty="0" smtClean="0"/>
              <a:t>Simulation with TL431</a:t>
            </a:r>
            <a:endParaRPr lang="en-US" dirty="0" smtClean="0"/>
          </a:p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30416" y="2964083"/>
            <a:ext cx="6557058" cy="990600"/>
          </a:xfrm>
        </p:spPr>
        <p:txBody>
          <a:bodyPr>
            <a:normAutofit/>
          </a:bodyPr>
          <a:lstStyle/>
          <a:p>
            <a:r>
              <a:rPr lang="en-US" dirty="0"/>
              <a:t>Simulation with </a:t>
            </a:r>
            <a:r>
              <a:rPr lang="en-US" dirty="0" smtClean="0"/>
              <a:t>TL431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9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 controller: TL431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0104" y="1388962"/>
            <a:ext cx="8681300" cy="528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075363" y="5460946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8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0" y="560537"/>
            <a:ext cx="7997443" cy="62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5"/>
          <p:cNvSpPr/>
          <p:nvPr/>
        </p:nvSpPr>
        <p:spPr>
          <a:xfrm>
            <a:off x="5323009" y="560537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/>
          <p:cNvSpPr/>
          <p:nvPr/>
        </p:nvSpPr>
        <p:spPr>
          <a:xfrm>
            <a:off x="5427181" y="3882471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5"/>
          <p:cNvSpPr/>
          <p:nvPr/>
        </p:nvSpPr>
        <p:spPr>
          <a:xfrm>
            <a:off x="521524" y="3882471"/>
            <a:ext cx="487481" cy="535560"/>
          </a:xfrm>
          <a:prstGeom prst="ellipse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5"/>
          <p:cNvSpPr/>
          <p:nvPr/>
        </p:nvSpPr>
        <p:spPr>
          <a:xfrm>
            <a:off x="6112096" y="3025944"/>
            <a:ext cx="487481" cy="535560"/>
          </a:xfrm>
          <a:prstGeom prst="ellipse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67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6" y="781835"/>
            <a:ext cx="66008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405114" y="6488668"/>
            <a:ext cx="657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Designing with the TL431 Ray Ridley, Designer Series XV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34" y="523875"/>
            <a:ext cx="386715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770" y="924889"/>
            <a:ext cx="4363656" cy="52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5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52217" y="3056681"/>
            <a:ext cx="3837008" cy="9906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Converter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509713"/>
            <a:ext cx="6334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2"/>
          <p:cNvSpPr/>
          <p:nvPr/>
        </p:nvSpPr>
        <p:spPr>
          <a:xfrm>
            <a:off x="3203848" y="1772816"/>
            <a:ext cx="2808312" cy="1944216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2"/>
          <p:cNvSpPr/>
          <p:nvPr/>
        </p:nvSpPr>
        <p:spPr>
          <a:xfrm>
            <a:off x="1354138" y="1772816"/>
            <a:ext cx="1057622" cy="1944216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ounded Rectangle 2"/>
          <p:cNvSpPr/>
          <p:nvPr/>
        </p:nvSpPr>
        <p:spPr>
          <a:xfrm>
            <a:off x="1354138" y="3717032"/>
            <a:ext cx="3001838" cy="1631256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6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Converter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509713"/>
            <a:ext cx="6334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2"/>
          <p:cNvSpPr/>
          <p:nvPr/>
        </p:nvSpPr>
        <p:spPr>
          <a:xfrm>
            <a:off x="4788024" y="1772816"/>
            <a:ext cx="2592288" cy="1944216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ounded Rectangle 2"/>
          <p:cNvSpPr/>
          <p:nvPr/>
        </p:nvSpPr>
        <p:spPr>
          <a:xfrm>
            <a:off x="1404938" y="3573016"/>
            <a:ext cx="2592288" cy="1944216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2"/>
          <p:cNvSpPr/>
          <p:nvPr/>
        </p:nvSpPr>
        <p:spPr>
          <a:xfrm>
            <a:off x="1404938" y="1916832"/>
            <a:ext cx="1006822" cy="1656184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39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2" y="1869602"/>
            <a:ext cx="4236222" cy="256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smtClean="0"/>
              <a:t>type </a:t>
            </a:r>
            <a:r>
              <a:rPr lang="en-US" dirty="0" smtClean="0"/>
              <a:t>switching waveforms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5976" y="4723149"/>
            <a:ext cx="438636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952178" y="3089253"/>
            <a:ext cx="1368152" cy="1584176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/>
          <p:cNvSpPr/>
          <p:nvPr/>
        </p:nvSpPr>
        <p:spPr>
          <a:xfrm>
            <a:off x="2591542" y="3556483"/>
            <a:ext cx="1168947" cy="880334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/>
          <p:cNvCxnSpPr>
            <a:stCxn id="8" idx="4"/>
          </p:cNvCxnSpPr>
          <p:nvPr/>
        </p:nvCxnSpPr>
        <p:spPr>
          <a:xfrm>
            <a:off x="3176016" y="4436817"/>
            <a:ext cx="1035944" cy="504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Voltage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: Control-to-Output </a:t>
            </a:r>
            <a:r>
              <a:rPr lang="da-DK" dirty="0" err="1" smtClean="0"/>
              <a:t>function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769767" y="1795231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69967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94834" y="1787437"/>
                <a:ext cx="389144" cy="384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34" y="1787437"/>
                <a:ext cx="389144" cy="38427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34720" y="2067886"/>
                <a:ext cx="8384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𝑣𝑑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20" y="2067886"/>
                <a:ext cx="83849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799619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7096" y="4869160"/>
                <a:ext cx="2508700" cy="1206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𝑣𝑑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a-DK" sz="28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a-DK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a-DK" sz="28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da-DK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  <m:r>
                                    <a:rPr lang="da-DK" sz="2800" b="0" i="1" smtClean="0">
                                      <a:latin typeface="Cambria Math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96" y="4869160"/>
                <a:ext cx="2508700" cy="12068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58548" y="1797826"/>
                <a:ext cx="5526360" cy="2328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𝐿𝑠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da-DK" sz="24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da-DK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da-DK" sz="2400" i="1" dirty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da-DK" sz="2400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da-DK" sz="2400" i="1" dirty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400" i="1">
                          <a:latin typeface="Cambria Math"/>
                        </a:rPr>
                        <m:t>𝐶𝑠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sz="2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sz="24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da-DK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da-DK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24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da-DK" sz="2400" i="1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274320" lvl="1" indent="0">
                  <a:buNone/>
                </a:pPr>
                <a:endParaRPr lang="da-DK" sz="2400" dirty="0">
                  <a:latin typeface="Cambria Math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8" y="1797826"/>
                <a:ext cx="5526360" cy="2328907"/>
              </a:xfrm>
              <a:prstGeom prst="rect">
                <a:avLst/>
              </a:prstGeom>
              <a:blipFill rotWithShape="1">
                <a:blip r:embed="rId6"/>
                <a:stretch>
                  <a:fillRect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139952" y="4544841"/>
                <a:ext cx="4073487" cy="1531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𝑣𝑑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𝐶𝑅</m:t>
                              </m:r>
                            </m:den>
                          </m:f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44841"/>
                <a:ext cx="4073487" cy="15311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3203848" y="5310435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5"/>
          <p:cNvSpPr/>
          <p:nvPr/>
        </p:nvSpPr>
        <p:spPr>
          <a:xfrm>
            <a:off x="838241" y="1835735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Oval 5"/>
          <p:cNvSpPr/>
          <p:nvPr/>
        </p:nvSpPr>
        <p:spPr>
          <a:xfrm>
            <a:off x="1427705" y="3140968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50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Current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: Control-to-Output </a:t>
            </a:r>
            <a:r>
              <a:rPr lang="da-DK" dirty="0" err="1" smtClean="0"/>
              <a:t>function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simple model: </a:t>
            </a:r>
            <a:r>
              <a:rPr lang="da-DK" dirty="0" err="1" smtClean="0"/>
              <a:t>iL</a:t>
            </a:r>
            <a:r>
              <a:rPr lang="da-DK" dirty="0" smtClean="0"/>
              <a:t> = </a:t>
            </a:r>
            <a:r>
              <a:rPr lang="da-DK" dirty="0" err="1" smtClean="0"/>
              <a:t>ic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769767" y="1795231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69967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94834" y="1787437"/>
                <a:ext cx="422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34" y="1787437"/>
                <a:ext cx="42236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4918" r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134720" y="2067886"/>
                <a:ext cx="7927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20" y="2067886"/>
                <a:ext cx="7927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799619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17096" y="4869160"/>
                <a:ext cx="2840649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𝑣𝑑</m:t>
                          </m:r>
                        </m:sub>
                      </m:sSub>
                      <m:r>
                        <a:rPr lang="da-DK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3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3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a-DK" sz="3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a-DK" sz="3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a-DK" sz="2800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da-DK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96" y="4869160"/>
                <a:ext cx="2840649" cy="136620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58548" y="1797826"/>
                <a:ext cx="5526360" cy="2698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𝐿𝑠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da-DK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da-DK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da-DK" sz="2400" i="1" dirty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da-DK" sz="2400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da-DK" sz="2400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400" i="1">
                          <a:latin typeface="Cambria Math"/>
                        </a:rPr>
                        <m:t>𝐶𝑠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sz="2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a-DK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da-DK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24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da-DK" sz="2400" i="1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da-DK" sz="2400" dirty="0" smtClean="0"/>
              </a:p>
              <a:p>
                <a:pPr marL="274320" lvl="1" indent="0">
                  <a:buNone/>
                </a:pPr>
                <a:endParaRPr lang="en-US" sz="2400" dirty="0"/>
              </a:p>
              <a:p>
                <a:pPr marL="274320" lvl="1" indent="0">
                  <a:buNone/>
                </a:pPr>
                <a:endParaRPr lang="da-DK" sz="2400" dirty="0">
                  <a:latin typeface="Cambria Math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8" y="1797826"/>
                <a:ext cx="5526360" cy="2698239"/>
              </a:xfrm>
              <a:prstGeom prst="rect">
                <a:avLst/>
              </a:prstGeom>
              <a:blipFill rotWithShape="1">
                <a:blip r:embed="rId6"/>
                <a:stretch>
                  <a:fillRect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539351" y="4857362"/>
                <a:ext cx="2581027" cy="906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𝑅𝐶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51" y="4857362"/>
                <a:ext cx="2581027" cy="906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3203848" y="5310435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"/>
          <p:cNvCxnSpPr>
            <a:stCxn id="7" idx="3"/>
          </p:cNvCxnSpPr>
          <p:nvPr/>
        </p:nvCxnSpPr>
        <p:spPr>
          <a:xfrm>
            <a:off x="2720051" y="3499249"/>
            <a:ext cx="1674783" cy="13699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5"/>
          <p:cNvSpPr/>
          <p:nvPr/>
        </p:nvSpPr>
        <p:spPr>
          <a:xfrm>
            <a:off x="827584" y="1821155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5"/>
          <p:cNvSpPr/>
          <p:nvPr/>
        </p:nvSpPr>
        <p:spPr>
          <a:xfrm>
            <a:off x="1406976" y="3181585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277792" y="2947359"/>
            <a:ext cx="2442259" cy="1103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Control-to-output function including ESR in </a:t>
            </a:r>
            <a:r>
              <a:rPr lang="en-US" dirty="0" smtClean="0"/>
              <a:t>capacitor (</a:t>
            </a:r>
            <a:r>
              <a:rPr lang="en-US" dirty="0" err="1" smtClean="0"/>
              <a:t>Rc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769767" y="1795231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69967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94834" y="1787437"/>
                <a:ext cx="422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34" y="1787437"/>
                <a:ext cx="42236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4918" r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134720" y="2067886"/>
                <a:ext cx="7927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20" y="2067886"/>
                <a:ext cx="7927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799619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460960" y="5157192"/>
                <a:ext cx="3347519" cy="92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(</m:t>
                          </m:r>
                          <m:sSub>
                            <m:sSub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𝐶𝑠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𝑅𝐶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60" y="5157192"/>
                <a:ext cx="3347519" cy="9201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14"/>
              <p:cNvSpPr/>
              <p:nvPr/>
            </p:nvSpPr>
            <p:spPr>
              <a:xfrm>
                <a:off x="5210808" y="3502952"/>
                <a:ext cx="2788519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a-DK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3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3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a-DK" sz="3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a-DK" sz="3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a-DK" sz="2800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da-DK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da-DK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808" y="3502952"/>
                <a:ext cx="2788519" cy="13662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07518"/>
            <a:ext cx="2304256" cy="239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5"/>
          <p:cNvSpPr/>
          <p:nvPr/>
        </p:nvSpPr>
        <p:spPr>
          <a:xfrm>
            <a:off x="1763688" y="2457573"/>
            <a:ext cx="974962" cy="1218955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17"/>
              <p:cNvSpPr/>
              <p:nvPr/>
            </p:nvSpPr>
            <p:spPr>
              <a:xfrm>
                <a:off x="473174" y="5157192"/>
                <a:ext cx="2581027" cy="906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𝑅𝐶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4" y="5157192"/>
                <a:ext cx="2581027" cy="90614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19"/>
          <p:cNvCxnSpPr/>
          <p:nvPr/>
        </p:nvCxnSpPr>
        <p:spPr>
          <a:xfrm>
            <a:off x="3527884" y="5642489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boks 5"/>
          <p:cNvSpPr txBox="1"/>
          <p:nvPr/>
        </p:nvSpPr>
        <p:spPr>
          <a:xfrm>
            <a:off x="3527884" y="501317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Rc</a:t>
            </a:r>
            <a:endParaRPr lang="en-US" dirty="0"/>
          </a:p>
        </p:txBody>
      </p:sp>
      <p:cxnSp>
        <p:nvCxnSpPr>
          <p:cNvPr id="8" name="Lige forbindelse 7"/>
          <p:cNvCxnSpPr/>
          <p:nvPr/>
        </p:nvCxnSpPr>
        <p:spPr>
          <a:xfrm>
            <a:off x="473174" y="4869160"/>
            <a:ext cx="834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>
            <a:off x="4129331" y="1972103"/>
            <a:ext cx="0" cy="289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forbindelse 25"/>
          <p:cNvCxnSpPr/>
          <p:nvPr/>
        </p:nvCxnSpPr>
        <p:spPr>
          <a:xfrm>
            <a:off x="4817194" y="6237312"/>
            <a:ext cx="3390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817194" y="6309320"/>
            <a:ext cx="3390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10"/>
              <p:cNvSpPr/>
              <p:nvPr/>
            </p:nvSpPr>
            <p:spPr>
              <a:xfrm>
                <a:off x="780157" y="1978803"/>
                <a:ext cx="435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9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57" y="1978803"/>
                <a:ext cx="43518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5000" r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5"/>
          <p:cNvSpPr/>
          <p:nvPr/>
        </p:nvSpPr>
        <p:spPr>
          <a:xfrm>
            <a:off x="727859" y="1907518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10"/>
              <p:cNvSpPr/>
              <p:nvPr/>
            </p:nvSpPr>
            <p:spPr>
              <a:xfrm>
                <a:off x="3235065" y="2850114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65" y="2850114"/>
                <a:ext cx="4729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5000" r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5"/>
          <p:cNvSpPr/>
          <p:nvPr/>
        </p:nvSpPr>
        <p:spPr>
          <a:xfrm>
            <a:off x="3235065" y="2799270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32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Control-to-output function including </a:t>
            </a:r>
            <a:r>
              <a:rPr lang="en-US" dirty="0" smtClean="0"/>
              <a:t>TRANSFORMER and </a:t>
            </a:r>
            <a:r>
              <a:rPr lang="en-US" dirty="0" err="1" smtClean="0"/>
              <a:t>Rs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769767" y="1795231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69967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94834" y="1787437"/>
                <a:ext cx="60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34" y="1787437"/>
                <a:ext cx="60523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4918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134720" y="2067886"/>
                <a:ext cx="1010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20" y="2067886"/>
                <a:ext cx="10104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799619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14"/>
              <p:cNvSpPr/>
              <p:nvPr/>
            </p:nvSpPr>
            <p:spPr>
              <a:xfrm>
                <a:off x="5629705" y="3870340"/>
                <a:ext cx="24217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𝐹𝐵</m:t>
                          </m:r>
                        </m:sub>
                      </m:sSub>
                      <m:r>
                        <a:rPr lang="da-DK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8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a-DK" sz="28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da-DK" sz="2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a-DK" sz="24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da-DK" sz="2400" i="1"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05" y="3870340"/>
                <a:ext cx="242175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8" y="2624333"/>
            <a:ext cx="4062822" cy="421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58311" y="4578779"/>
                <a:ext cx="3348802" cy="878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a-DK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da-DK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𝑐𝐹𝐵</m:t>
                        </m:r>
                      </m:sub>
                    </m:sSub>
                    <m:r>
                      <a:rPr lang="da-DK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32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a-DK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32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da-DK" sz="3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2800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da-DK" sz="2800" i="1">
                                <a:latin typeface="Cambria Math"/>
                              </a:rPr>
                              <m:t>𝐹𝐵</m:t>
                            </m:r>
                          </m:sub>
                        </m:sSub>
                      </m:den>
                    </m:f>
                    <m:r>
                      <a:rPr lang="da-DK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a-DK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 sz="2800" dirty="0" smtClean="0">
                    <a:solidFill>
                      <a:schemeClr val="tx1"/>
                    </a:solidFill>
                  </a:rPr>
                  <a:t> </a:t>
                </a:r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11" y="4578779"/>
                <a:ext cx="3348802" cy="8787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7"/>
              <p:cNvSpPr/>
              <p:nvPr/>
            </p:nvSpPr>
            <p:spPr>
              <a:xfrm>
                <a:off x="412072" y="1713297"/>
                <a:ext cx="3347519" cy="92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(</m:t>
                          </m:r>
                          <m:sSub>
                            <m:sSub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𝐶𝑠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𝑅𝐶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2" y="1713297"/>
                <a:ext cx="3347519" cy="92018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0"/>
              <p:cNvSpPr/>
              <p:nvPr/>
            </p:nvSpPr>
            <p:spPr>
              <a:xfrm>
                <a:off x="4326669" y="3501008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7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669" y="3501008"/>
                <a:ext cx="47295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918" r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9"/>
              <p:cNvSpPr/>
              <p:nvPr/>
            </p:nvSpPr>
            <p:spPr>
              <a:xfrm>
                <a:off x="2843808" y="5897580"/>
                <a:ext cx="60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897580"/>
                <a:ext cx="60523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4918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5"/>
          <p:cNvSpPr/>
          <p:nvPr/>
        </p:nvSpPr>
        <p:spPr>
          <a:xfrm>
            <a:off x="4326669" y="3450164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5"/>
          <p:cNvSpPr/>
          <p:nvPr/>
        </p:nvSpPr>
        <p:spPr>
          <a:xfrm>
            <a:off x="2902682" y="5814466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10"/>
              <p:cNvSpPr/>
              <p:nvPr/>
            </p:nvSpPr>
            <p:spPr>
              <a:xfrm>
                <a:off x="2710818" y="2730423"/>
                <a:ext cx="435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5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18" y="2730423"/>
                <a:ext cx="43518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5000" r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5"/>
          <p:cNvSpPr/>
          <p:nvPr/>
        </p:nvSpPr>
        <p:spPr>
          <a:xfrm>
            <a:off x="2658520" y="2659138"/>
            <a:ext cx="487481" cy="53556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1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3105</TotalTime>
  <Words>1021</Words>
  <Application>Microsoft Office PowerPoint</Application>
  <PresentationFormat>Skærmshow (4:3)</PresentationFormat>
  <Paragraphs>113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25</vt:i4>
      </vt:variant>
    </vt:vector>
  </HeadingPairs>
  <TitlesOfParts>
    <vt:vector size="26" baseType="lpstr">
      <vt:lpstr>Clarity</vt:lpstr>
      <vt:lpstr>Design of forward converter using TL431</vt:lpstr>
      <vt:lpstr>Agenda </vt:lpstr>
      <vt:lpstr>Buck Converter </vt:lpstr>
      <vt:lpstr>Forward Converter</vt:lpstr>
      <vt:lpstr>Forward type switching waveforms</vt:lpstr>
      <vt:lpstr>Voltage control: Control-to-Output function</vt:lpstr>
      <vt:lpstr>Current control: Control-to-Output function simple model: iL = ic</vt:lpstr>
      <vt:lpstr>Control-to-output function including ESR in capacitor (Rc)</vt:lpstr>
      <vt:lpstr>Control-to-output function including TRANSFORMER and Rs</vt:lpstr>
      <vt:lpstr>Control-to-output function including TRANSFORMER and Rs</vt:lpstr>
      <vt:lpstr>v_o/v_FB =R/R_s   n_p/n_s  ( (R_c Cs+1))/(RCs+1)=K_f   (1+s/w_z)/(1+s/w_p )  </vt:lpstr>
      <vt:lpstr>So now we need the Controller : -)</vt:lpstr>
      <vt:lpstr>What kind of behavior do we want from our Controller?</vt:lpstr>
      <vt:lpstr>We can use a Type II network</vt:lpstr>
      <vt:lpstr>PowerPoint-præsentation</vt:lpstr>
      <vt:lpstr>Tol is:</vt:lpstr>
      <vt:lpstr>Summary behavior of V and I control</vt:lpstr>
      <vt:lpstr>Block diagram: Current Programmed Control </vt:lpstr>
      <vt:lpstr>Block diagram: Voltage mode control</vt:lpstr>
      <vt:lpstr>Simulation with TL431</vt:lpstr>
      <vt:lpstr>Shunt controller: TL431</vt:lpstr>
      <vt:lpstr>PowerPoint-præsentation</vt:lpstr>
      <vt:lpstr>PowerPoint-præsentation</vt:lpstr>
      <vt:lpstr>PowerPoint-præsentation</vt:lpstr>
      <vt:lpstr>Exercise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and Current mode control</dc:title>
  <dc:creator>Stig Munk-Nielsen</dc:creator>
  <cp:lastModifiedBy>Stig Munk-Nielsen</cp:lastModifiedBy>
  <cp:revision>60</cp:revision>
  <dcterms:created xsi:type="dcterms:W3CDTF">2013-10-24T19:43:49Z</dcterms:created>
  <dcterms:modified xsi:type="dcterms:W3CDTF">2013-11-01T07:07:57Z</dcterms:modified>
</cp:coreProperties>
</file>