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2" r:id="rId7"/>
    <p:sldId id="265" r:id="rId8"/>
    <p:sldId id="264" r:id="rId9"/>
    <p:sldId id="266" r:id="rId10"/>
    <p:sldId id="268" r:id="rId11"/>
    <p:sldId id="267" r:id="rId12"/>
    <p:sldId id="269" r:id="rId13"/>
    <p:sldId id="263" r:id="rId14"/>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6" autoAdjust="0"/>
    <p:restoredTop sz="84096" autoAdjust="0"/>
  </p:normalViewPr>
  <p:slideViewPr>
    <p:cSldViewPr>
      <p:cViewPr varScale="1">
        <p:scale>
          <a:sx n="80" d="100"/>
          <a:sy n="80" d="100"/>
        </p:scale>
        <p:origin x="-78" y="-4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20ADF-BE00-44E1-B571-6F7AF05C318A}" type="datetimeFigureOut">
              <a:rPr lang="da-DK" smtClean="0"/>
              <a:t>31-10-2012</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398C4-03EC-4B42-A76D-51D75D273431}" type="slidenum">
              <a:rPr lang="da-DK" smtClean="0"/>
              <a:t>‹#›</a:t>
            </a:fld>
            <a:endParaRPr lang="da-DK"/>
          </a:p>
        </p:txBody>
      </p:sp>
    </p:spTree>
    <p:extLst>
      <p:ext uri="{BB962C8B-B14F-4D97-AF65-F5344CB8AC3E}">
        <p14:creationId xmlns:p14="http://schemas.microsoft.com/office/powerpoint/2010/main" val="201959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ABB Inductive Voltage Transformer EMF (EMF 52-170) is a voltage transformer which is made for connection between a phase and ground, when the network is either insulated or direct-grounded natural point [1]. </a:t>
            </a:r>
            <a:endParaRPr lang="da-DK"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standard design of the EMF 52-170 has three windings, a primary, secondary and tertiary winding. The tertiary is normally for measuring ground faults, but other configurations can be made available if required. All the windings are design with double enameled wire and are insulated from the core. The isolation material for the primary winding is paper. Furthermore, the cores of the EMF 52-170 is made of materials which ensures a flat magnetization curve and the core of the EMF 52-170 is also over-dimensioned to keep a very low flux when operating at operating voltage  [1]. </a:t>
            </a:r>
            <a:endParaRPr lang="da-DK"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EMF’s from ABB has a paper-quartz-oil isolating.</a:t>
            </a:r>
            <a:endParaRPr lang="da-DK" sz="1200" kern="1200" dirty="0" smtClean="0">
              <a:solidFill>
                <a:schemeClr val="tx1"/>
              </a:solidFill>
              <a:effectLst/>
              <a:latin typeface="+mn-lt"/>
              <a:ea typeface="+mn-ea"/>
              <a:cs typeface="+mn-cs"/>
            </a:endParaRPr>
          </a:p>
          <a:p>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2</a:t>
            </a:fld>
            <a:endParaRPr lang="da-DK"/>
          </a:p>
        </p:txBody>
      </p:sp>
    </p:spTree>
    <p:extLst>
      <p:ext uri="{BB962C8B-B14F-4D97-AF65-F5344CB8AC3E}">
        <p14:creationId xmlns:p14="http://schemas.microsoft.com/office/powerpoint/2010/main" val="1035340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Insæt circut</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12</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13</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4</a:t>
            </a:fld>
            <a:endParaRPr lang="da-DK"/>
          </a:p>
        </p:txBody>
      </p:sp>
    </p:spTree>
    <p:extLst>
      <p:ext uri="{BB962C8B-B14F-4D97-AF65-F5344CB8AC3E}">
        <p14:creationId xmlns:p14="http://schemas.microsoft.com/office/powerpoint/2010/main" val="262447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Theoretical value</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5</a:t>
            </a:fld>
            <a:endParaRPr lang="da-DK"/>
          </a:p>
        </p:txBody>
      </p:sp>
    </p:spTree>
    <p:extLst>
      <p:ext uri="{BB962C8B-B14F-4D97-AF65-F5344CB8AC3E}">
        <p14:creationId xmlns:p14="http://schemas.microsoft.com/office/powerpoint/2010/main" val="53463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R1:</a:t>
            </a:r>
            <a:r>
              <a:rPr lang="da-DK" baseline="0" dirty="0" smtClean="0"/>
              <a:t> front damping res</a:t>
            </a:r>
          </a:p>
          <a:p>
            <a:r>
              <a:rPr lang="da-DK" baseline="0" dirty="0" smtClean="0"/>
              <a:t>R2: Discharge</a:t>
            </a:r>
          </a:p>
          <a:p>
            <a:r>
              <a:rPr lang="da-DK" baseline="0" dirty="0" smtClean="0"/>
              <a:t>C1: </a:t>
            </a:r>
            <a:r>
              <a:rPr lang="da-DK" baseline="0" dirty="0" smtClean="0"/>
              <a:t>Discharge</a:t>
            </a:r>
          </a:p>
          <a:p>
            <a:endParaRPr lang="da-DK" baseline="0" dirty="0" smtClean="0"/>
          </a:p>
          <a:p>
            <a:r>
              <a:rPr lang="da-DK" baseline="0" dirty="0" smtClean="0"/>
              <a:t>0,3 ½</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6</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The</a:t>
            </a:r>
            <a:r>
              <a:rPr lang="da-DK" baseline="0" dirty="0" smtClean="0"/>
              <a:t> reason for this test is to test the qulaty of the insolation.</a:t>
            </a:r>
          </a:p>
          <a:p>
            <a:r>
              <a:rPr lang="da-DK" baseline="0" dirty="0" smtClean="0"/>
              <a:t> </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7</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Null dector O must</a:t>
            </a:r>
            <a:r>
              <a:rPr lang="da-DK" baseline="0" dirty="0" smtClean="0"/>
              <a:t> show zero</a:t>
            </a:r>
          </a:p>
          <a:p>
            <a:endParaRPr lang="da-DK" baseline="0" dirty="0" smtClean="0"/>
          </a:p>
          <a:p>
            <a:r>
              <a:rPr lang="da-DK" baseline="0" smtClean="0"/>
              <a:t> </a:t>
            </a:r>
            <a:endParaRPr lang="da-DK" smtClean="0"/>
          </a:p>
          <a:p>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8</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mtClean="0"/>
              <a:t>Insæt circut</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9</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mtClean="0"/>
              <a:t>Insæt circut</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10</a:t>
            </a:fld>
            <a:endParaRPr lang="da-DK"/>
          </a:p>
        </p:txBody>
      </p:sp>
    </p:spTree>
    <p:extLst>
      <p:ext uri="{BB962C8B-B14F-4D97-AF65-F5344CB8AC3E}">
        <p14:creationId xmlns:p14="http://schemas.microsoft.com/office/powerpoint/2010/main" val="14630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Insæt circut</a:t>
            </a:r>
            <a:endParaRPr lang="da-DK" dirty="0"/>
          </a:p>
        </p:txBody>
      </p:sp>
      <p:sp>
        <p:nvSpPr>
          <p:cNvPr id="4" name="Slide Number Placeholder 3"/>
          <p:cNvSpPr>
            <a:spLocks noGrp="1"/>
          </p:cNvSpPr>
          <p:nvPr>
            <p:ph type="sldNum" sz="quarter" idx="10"/>
          </p:nvPr>
        </p:nvSpPr>
        <p:spPr/>
        <p:txBody>
          <a:bodyPr/>
          <a:lstStyle/>
          <a:p>
            <a:fld id="{147398C4-03EC-4B42-A76D-51D75D273431}" type="slidenum">
              <a:rPr lang="da-DK" smtClean="0"/>
              <a:t>11</a:t>
            </a:fld>
            <a:endParaRPr lang="da-DK"/>
          </a:p>
        </p:txBody>
      </p:sp>
    </p:spTree>
    <p:extLst>
      <p:ext uri="{BB962C8B-B14F-4D97-AF65-F5344CB8AC3E}">
        <p14:creationId xmlns:p14="http://schemas.microsoft.com/office/powerpoint/2010/main" val="14630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68D7CE80-689F-4E37-A791-D455295995EC}" type="datetimeFigureOut">
              <a:rPr lang="da-DK" smtClean="0"/>
              <a:t>31-10-2012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248798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68D7CE80-689F-4E37-A791-D455295995EC}" type="datetimeFigureOut">
              <a:rPr lang="da-DK" smtClean="0"/>
              <a:t>31-10-2012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356396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68D7CE80-689F-4E37-A791-D455295995EC}" type="datetimeFigureOut">
              <a:rPr lang="da-DK" smtClean="0"/>
              <a:t>31-10-2012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98166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68D7CE80-689F-4E37-A791-D455295995EC}" type="datetimeFigureOut">
              <a:rPr lang="da-DK" smtClean="0"/>
              <a:t>31-10-2012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232599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D7CE80-689F-4E37-A791-D455295995EC}" type="datetimeFigureOut">
              <a:rPr lang="da-DK" smtClean="0"/>
              <a:t>31-10-2012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300759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68D7CE80-689F-4E37-A791-D455295995EC}" type="datetimeFigureOut">
              <a:rPr lang="da-DK" smtClean="0"/>
              <a:t>31-10-2012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15613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68D7CE80-689F-4E37-A791-D455295995EC}" type="datetimeFigureOut">
              <a:rPr lang="da-DK" smtClean="0"/>
              <a:t>31-10-2012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100617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68D7CE80-689F-4E37-A791-D455295995EC}" type="datetimeFigureOut">
              <a:rPr lang="da-DK" smtClean="0"/>
              <a:t>31-10-2012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399601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7CE80-689F-4E37-A791-D455295995EC}" type="datetimeFigureOut">
              <a:rPr lang="da-DK" smtClean="0"/>
              <a:t>31-10-2012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69728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7CE80-689F-4E37-A791-D455295995EC}" type="datetimeFigureOut">
              <a:rPr lang="da-DK" smtClean="0"/>
              <a:t>31-10-2012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83669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7CE80-689F-4E37-A791-D455295995EC}" type="datetimeFigureOut">
              <a:rPr lang="da-DK" smtClean="0"/>
              <a:t>31-10-2012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C11DA8-2D63-45D5-AE1F-D826FA6067FF}" type="slidenum">
              <a:rPr lang="da-DK" smtClean="0"/>
              <a:t>‹#›</a:t>
            </a:fld>
            <a:endParaRPr lang="da-DK"/>
          </a:p>
        </p:txBody>
      </p:sp>
    </p:spTree>
    <p:extLst>
      <p:ext uri="{BB962C8B-B14F-4D97-AF65-F5344CB8AC3E}">
        <p14:creationId xmlns:p14="http://schemas.microsoft.com/office/powerpoint/2010/main" val="231677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50000"/>
                    </a14:imgEffect>
                    <a14:imgEffect>
                      <a14:saturation sat="400000"/>
                    </a14:imgEffect>
                    <a14:imgEffect>
                      <a14:brightnessContrast brigh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7CE80-689F-4E37-A791-D455295995EC}" type="datetimeFigureOut">
              <a:rPr lang="da-DK" smtClean="0"/>
              <a:t>31-10-2012</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11DA8-2D63-45D5-AE1F-D826FA6067FF}" type="slidenum">
              <a:rPr lang="da-DK" smtClean="0"/>
              <a:t>‹#›</a:t>
            </a:fld>
            <a:endParaRPr lang="da-DK"/>
          </a:p>
        </p:txBody>
      </p:sp>
    </p:spTree>
    <p:extLst>
      <p:ext uri="{BB962C8B-B14F-4D97-AF65-F5344CB8AC3E}">
        <p14:creationId xmlns:p14="http://schemas.microsoft.com/office/powerpoint/2010/main" val="184961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8.png"/><Relationship Id="rId9"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Mini project: Description of 60 kV voltage transformer and assessment of the insulation quality.</a:t>
            </a:r>
            <a:r>
              <a:rPr lang="en-US" dirty="0" smtClean="0"/>
              <a:t/>
            </a:r>
            <a:br>
              <a:rPr lang="en-US" dirty="0" smtClean="0"/>
            </a:br>
            <a:endParaRPr lang="da-DK" dirty="0"/>
          </a:p>
        </p:txBody>
      </p:sp>
      <p:sp>
        <p:nvSpPr>
          <p:cNvPr id="5" name="Subtitle 4"/>
          <p:cNvSpPr>
            <a:spLocks noGrp="1"/>
          </p:cNvSpPr>
          <p:nvPr>
            <p:ph type="subTitle" idx="1"/>
          </p:nvPr>
        </p:nvSpPr>
        <p:spPr/>
        <p:txBody>
          <a:bodyPr/>
          <a:lstStyle/>
          <a:p>
            <a:endParaRPr lang="da-DK"/>
          </a:p>
        </p:txBody>
      </p:sp>
    </p:spTree>
    <p:extLst>
      <p:ext uri="{BB962C8B-B14F-4D97-AF65-F5344CB8AC3E}">
        <p14:creationId xmlns:p14="http://schemas.microsoft.com/office/powerpoint/2010/main" val="3899033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3" y="3291875"/>
            <a:ext cx="5312225" cy="316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2800" b="1" dirty="0">
                <a:solidFill>
                  <a:schemeClr val="bg1"/>
                </a:solidFill>
              </a:rPr>
              <a:t>Partial discharge measurement </a:t>
            </a:r>
          </a:p>
        </p:txBody>
      </p:sp>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 r="34774" b="7817"/>
          <a:stretch/>
        </p:blipFill>
        <p:spPr bwMode="auto">
          <a:xfrm>
            <a:off x="28708" y="4005064"/>
            <a:ext cx="3475359" cy="180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44824"/>
            <a:ext cx="3907199" cy="166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439" y="1514436"/>
            <a:ext cx="2897049" cy="249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541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Partial discharge measurement </a:t>
            </a: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163" y="4725144"/>
            <a:ext cx="3591297" cy="1667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728" y="1556793"/>
            <a:ext cx="26222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7678" t="16689"/>
          <a:stretch/>
        </p:blipFill>
        <p:spPr bwMode="auto">
          <a:xfrm>
            <a:off x="25041" y="1521221"/>
            <a:ext cx="4904371" cy="263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65104"/>
            <a:ext cx="492941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064" y="1930525"/>
            <a:ext cx="1276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17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Dielectric spectroscopy test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191" y="1484784"/>
            <a:ext cx="6790129"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67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12"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Conclusions, assessment of lifetime</a:t>
            </a:r>
          </a:p>
        </p:txBody>
      </p:sp>
      <p:sp>
        <p:nvSpPr>
          <p:cNvPr id="10" name="Content Placeholder 9"/>
          <p:cNvSpPr>
            <a:spLocks noGrp="1"/>
          </p:cNvSpPr>
          <p:nvPr>
            <p:ph idx="1"/>
          </p:nvPr>
        </p:nvSpPr>
        <p:spPr/>
        <p:txBody>
          <a:bodyPr/>
          <a:lstStyle/>
          <a:p>
            <a:endParaRPr lang="da-DK" dirty="0"/>
          </a:p>
        </p:txBody>
      </p:sp>
    </p:spTree>
    <p:extLst>
      <p:ext uri="{BB962C8B-B14F-4D97-AF65-F5344CB8AC3E}">
        <p14:creationId xmlns:p14="http://schemas.microsoft.com/office/powerpoint/2010/main" val="2896483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44000"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smtClean="0">
                <a:solidFill>
                  <a:schemeClr val="bg1"/>
                </a:solidFill>
              </a:rPr>
              <a:t>Detailed description of voltage transformer including rated data and description of dielectric design</a:t>
            </a:r>
            <a:endParaRPr lang="da-DK" sz="2800" b="1" dirty="0">
              <a:solidFill>
                <a:schemeClr val="bg1"/>
              </a:solidFill>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783750159"/>
              </p:ext>
            </p:extLst>
          </p:nvPr>
        </p:nvGraphicFramePr>
        <p:xfrm>
          <a:off x="251520" y="1552318"/>
          <a:ext cx="3960440" cy="4901025"/>
        </p:xfrm>
        <a:graphic>
          <a:graphicData uri="http://schemas.openxmlformats.org/drawingml/2006/table">
            <a:tbl>
              <a:tblPr firstRow="1" firstCol="1" bandRow="1">
                <a:tableStyleId>{E8B1032C-EA38-4F05-BA0D-38AFFFC7BED3}</a:tableStyleId>
              </a:tblPr>
              <a:tblGrid>
                <a:gridCol w="594797"/>
                <a:gridCol w="3365643"/>
              </a:tblGrid>
              <a:tr h="326735">
                <a:tc>
                  <a:txBody>
                    <a:bodyPr/>
                    <a:lstStyle/>
                    <a:p>
                      <a:pPr algn="ctr">
                        <a:lnSpc>
                          <a:spcPct val="115000"/>
                        </a:lnSpc>
                        <a:spcAft>
                          <a:spcPts val="0"/>
                        </a:spcAft>
                      </a:pPr>
                      <a:r>
                        <a:rPr lang="en-US" sz="1800" dirty="0">
                          <a:effectLst/>
                        </a:rPr>
                        <a:t>1</a:t>
                      </a:r>
                      <a:endParaRPr lang="da-DK" sz="1050" dirty="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Primary terminal</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2</a:t>
                      </a:r>
                      <a:endParaRPr lang="da-DK" sz="1050" dirty="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Oil level sight glass</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3</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Oil</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4</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Quartz filling</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5</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Insulator</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6</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Lifting lug</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7</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Secondary terminal box</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8</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Neutral end terminal</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9</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Expansion system</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10</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Paper insulation</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11</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Tank</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12</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Primary winding</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13</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Secondary windings</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14</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Core</a:t>
                      </a:r>
                      <a:endParaRPr lang="da-DK" sz="1050" dirty="0">
                        <a:effectLst/>
                        <a:latin typeface="Calibri"/>
                        <a:ea typeface="Calibri"/>
                        <a:cs typeface="Times New Roman"/>
                      </a:endParaRPr>
                    </a:p>
                  </a:txBody>
                  <a:tcPr marL="46853" marR="46853" marT="0" marB="0" anchor="ctr"/>
                </a:tc>
              </a:tr>
              <a:tr h="326735">
                <a:tc>
                  <a:txBody>
                    <a:bodyPr/>
                    <a:lstStyle/>
                    <a:p>
                      <a:pPr algn="ctr">
                        <a:lnSpc>
                          <a:spcPct val="115000"/>
                        </a:lnSpc>
                        <a:spcAft>
                          <a:spcPts val="0"/>
                        </a:spcAft>
                      </a:pPr>
                      <a:r>
                        <a:rPr lang="en-US" sz="1800" dirty="0">
                          <a:effectLst/>
                        </a:rPr>
                        <a:t>15</a:t>
                      </a:r>
                      <a:endParaRPr lang="da-DK" sz="1050">
                        <a:effectLst/>
                        <a:latin typeface="Calibri"/>
                        <a:ea typeface="Calibri"/>
                        <a:cs typeface="Times New Roman"/>
                      </a:endParaRPr>
                    </a:p>
                  </a:txBody>
                  <a:tcPr marL="46853" marR="46853" marT="0" marB="0" anchor="ctr"/>
                </a:tc>
                <a:tc>
                  <a:txBody>
                    <a:bodyPr/>
                    <a:lstStyle/>
                    <a:p>
                      <a:pPr>
                        <a:lnSpc>
                          <a:spcPct val="115000"/>
                        </a:lnSpc>
                        <a:spcAft>
                          <a:spcPts val="0"/>
                        </a:spcAft>
                      </a:pPr>
                      <a:r>
                        <a:rPr lang="en-US" sz="1800" dirty="0">
                          <a:effectLst/>
                        </a:rPr>
                        <a:t>Ground connection</a:t>
                      </a:r>
                      <a:endParaRPr lang="da-DK" sz="1050" dirty="0">
                        <a:effectLst/>
                        <a:latin typeface="Calibri"/>
                        <a:ea typeface="Calibri"/>
                        <a:cs typeface="Times New Roman"/>
                      </a:endParaRPr>
                    </a:p>
                  </a:txBody>
                  <a:tcPr marL="46853" marR="46853" marT="0" marB="0" anchor="ctr"/>
                </a:tc>
              </a:tr>
            </a:tbl>
          </a:graphicData>
        </a:graphic>
      </p:graphicFrame>
      <p:sp>
        <p:nvSpPr>
          <p:cNvPr id="7" name="Rectangle 1"/>
          <p:cNvSpPr>
            <a:spLocks noChangeArrowheads="1"/>
          </p:cNvSpPr>
          <p:nvPr/>
        </p:nvSpPr>
        <p:spPr bwMode="auto">
          <a:xfrm>
            <a:off x="1563688"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a-DK"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Content Placeholder 8"/>
          <p:cNvPicPr>
            <a:picLocks noGrp="1"/>
          </p:cNvPicPr>
          <p:nvPr>
            <p:ph sz="half" idx="2"/>
          </p:nvPr>
        </p:nvPicPr>
        <p:blipFill>
          <a:blip r:embed="rId3"/>
          <a:stretch>
            <a:fillRect/>
          </a:stretch>
        </p:blipFill>
        <p:spPr>
          <a:xfrm>
            <a:off x="5364088" y="1484784"/>
            <a:ext cx="2376264" cy="5040560"/>
          </a:xfrm>
          <a:prstGeom prst="rect">
            <a:avLst/>
          </a:prstGeom>
        </p:spPr>
      </p:pic>
    </p:spTree>
    <p:extLst>
      <p:ext uri="{BB962C8B-B14F-4D97-AF65-F5344CB8AC3E}">
        <p14:creationId xmlns:p14="http://schemas.microsoft.com/office/powerpoint/2010/main" val="3313114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44000"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smtClean="0">
                <a:solidFill>
                  <a:schemeClr val="bg1"/>
                </a:solidFill>
              </a:rPr>
              <a:t>Detailed description of voltage transformer including rated data and description of dielectric design</a:t>
            </a:r>
            <a:endParaRPr lang="da-DK" sz="2800" b="1" dirty="0">
              <a:solidFill>
                <a:schemeClr val="bg1"/>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264143703"/>
              </p:ext>
            </p:extLst>
          </p:nvPr>
        </p:nvGraphicFramePr>
        <p:xfrm>
          <a:off x="766763" y="1484784"/>
          <a:ext cx="7462837" cy="5424488"/>
        </p:xfrm>
        <a:graphic>
          <a:graphicData uri="http://schemas.openxmlformats.org/presentationml/2006/ole">
            <mc:AlternateContent xmlns:mc="http://schemas.openxmlformats.org/markup-compatibility/2006">
              <mc:Choice xmlns:v="urn:schemas-microsoft-com:vml" Requires="v">
                <p:oleObj spid="_x0000_s1049" name="Document" r:id="rId3" imgW="6276791" imgH="4558728" progId="Word.Document.12">
                  <p:embed/>
                </p:oleObj>
              </mc:Choice>
              <mc:Fallback>
                <p:oleObj name="Document" r:id="rId3" imgW="6276791" imgH="4558728" progId="Word.Document.12">
                  <p:embed/>
                  <p:pic>
                    <p:nvPicPr>
                      <p:cNvPr id="0" name=""/>
                      <p:cNvPicPr/>
                      <p:nvPr/>
                    </p:nvPicPr>
                    <p:blipFill>
                      <a:blip r:embed="rId4"/>
                      <a:stretch>
                        <a:fillRect/>
                      </a:stretch>
                    </p:blipFill>
                    <p:spPr>
                      <a:xfrm>
                        <a:off x="766763" y="1484784"/>
                        <a:ext cx="7462837" cy="5424488"/>
                      </a:xfrm>
                      <a:prstGeom prst="rect">
                        <a:avLst/>
                      </a:prstGeom>
                    </p:spPr>
                  </p:pic>
                </p:oleObj>
              </mc:Fallback>
            </mc:AlternateContent>
          </a:graphicData>
        </a:graphic>
      </p:graphicFrame>
    </p:spTree>
    <p:extLst>
      <p:ext uri="{BB962C8B-B14F-4D97-AF65-F5344CB8AC3E}">
        <p14:creationId xmlns:p14="http://schemas.microsoft.com/office/powerpoint/2010/main" val="2452448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44000"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a:xfrm>
            <a:off x="457200" y="384199"/>
            <a:ext cx="3008313" cy="1162050"/>
          </a:xfrm>
        </p:spPr>
        <p:txBody>
          <a:bodyPr>
            <a:noAutofit/>
          </a:bodyPr>
          <a:lstStyle/>
          <a:p>
            <a:r>
              <a:rPr lang="en-US" sz="2800" b="1" dirty="0" smtClean="0">
                <a:solidFill>
                  <a:schemeClr val="bg1"/>
                </a:solidFill>
              </a:rPr>
              <a:t>Measure transfer ratio full range</a:t>
            </a:r>
            <a:br>
              <a:rPr lang="en-US" sz="2800" b="1" dirty="0" smtClean="0">
                <a:solidFill>
                  <a:schemeClr val="bg1"/>
                </a:solidFill>
              </a:rPr>
            </a:br>
            <a:endParaRPr lang="en-US" sz="2800" b="1" dirty="0" smtClean="0">
              <a:solidFill>
                <a:schemeClr val="bg1"/>
              </a:solidFill>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318060297"/>
              </p:ext>
            </p:extLst>
          </p:nvPr>
        </p:nvGraphicFramePr>
        <p:xfrm>
          <a:off x="3779912" y="1600858"/>
          <a:ext cx="5111751" cy="1680624"/>
        </p:xfrm>
        <a:graphic>
          <a:graphicData uri="http://schemas.openxmlformats.org/drawingml/2006/table">
            <a:tbl>
              <a:tblPr firstRow="1" firstCol="1" bandRow="1">
                <a:tableStyleId>{E8B1032C-EA38-4F05-BA0D-38AFFFC7BED3}</a:tableStyleId>
              </a:tblPr>
              <a:tblGrid>
                <a:gridCol w="842051"/>
                <a:gridCol w="842568"/>
                <a:gridCol w="842568"/>
                <a:gridCol w="842568"/>
                <a:gridCol w="842568"/>
                <a:gridCol w="899428"/>
              </a:tblGrid>
              <a:tr h="252000">
                <a:tc gridSpan="2">
                  <a:txBody>
                    <a:bodyPr/>
                    <a:lstStyle/>
                    <a:p>
                      <a:pPr algn="ctr">
                        <a:lnSpc>
                          <a:spcPct val="115000"/>
                        </a:lnSpc>
                        <a:spcAft>
                          <a:spcPts val="0"/>
                        </a:spcAft>
                      </a:pPr>
                      <a:r>
                        <a:rPr lang="en-US" sz="1200" dirty="0">
                          <a:effectLst/>
                        </a:rPr>
                        <a:t>a1-n1</a:t>
                      </a:r>
                      <a:endParaRPr lang="da-DK" sz="1200" dirty="0">
                        <a:effectLst/>
                        <a:latin typeface="Calibri"/>
                        <a:ea typeface="Calibri"/>
                        <a:cs typeface="Times New Roman"/>
                      </a:endParaRPr>
                    </a:p>
                  </a:txBody>
                  <a:tcPr marL="55827" marR="55827" marT="0" marB="0" anchor="ctr"/>
                </a:tc>
                <a:tc hMerge="1">
                  <a:txBody>
                    <a:bodyPr/>
                    <a:lstStyle/>
                    <a:p>
                      <a:endParaRPr lang="da-DK"/>
                    </a:p>
                  </a:txBody>
                  <a:tcPr/>
                </a:tc>
                <a:tc gridSpan="2">
                  <a:txBody>
                    <a:bodyPr/>
                    <a:lstStyle/>
                    <a:p>
                      <a:pPr algn="ctr">
                        <a:lnSpc>
                          <a:spcPct val="115000"/>
                        </a:lnSpc>
                        <a:spcAft>
                          <a:spcPts val="0"/>
                        </a:spcAft>
                      </a:pPr>
                      <a:r>
                        <a:rPr lang="en-US" sz="1200" dirty="0">
                          <a:effectLst/>
                        </a:rPr>
                        <a:t>a2-n2</a:t>
                      </a:r>
                      <a:endParaRPr lang="da-DK" sz="1200" dirty="0">
                        <a:effectLst/>
                        <a:latin typeface="Calibri"/>
                        <a:ea typeface="Calibri"/>
                        <a:cs typeface="Times New Roman"/>
                      </a:endParaRPr>
                    </a:p>
                  </a:txBody>
                  <a:tcPr marL="55827" marR="55827" marT="0" marB="0" anchor="ctr"/>
                </a:tc>
                <a:tc hMerge="1">
                  <a:txBody>
                    <a:bodyPr/>
                    <a:lstStyle/>
                    <a:p>
                      <a:endParaRPr lang="da-DK"/>
                    </a:p>
                  </a:txBody>
                  <a:tcPr/>
                </a:tc>
                <a:tc gridSpan="2">
                  <a:txBody>
                    <a:bodyPr/>
                    <a:lstStyle/>
                    <a:p>
                      <a:pPr algn="ctr">
                        <a:lnSpc>
                          <a:spcPct val="115000"/>
                        </a:lnSpc>
                        <a:spcAft>
                          <a:spcPts val="0"/>
                        </a:spcAft>
                      </a:pPr>
                      <a:r>
                        <a:rPr lang="en-US" sz="1200" dirty="0">
                          <a:effectLst/>
                        </a:rPr>
                        <a:t>da-dn</a:t>
                      </a:r>
                      <a:endParaRPr lang="da-DK" sz="1200" dirty="0">
                        <a:effectLst/>
                        <a:latin typeface="Calibri"/>
                        <a:ea typeface="Calibri"/>
                        <a:cs typeface="Times New Roman"/>
                      </a:endParaRPr>
                    </a:p>
                  </a:txBody>
                  <a:tcPr marL="55827" marR="55827" marT="0" marB="0" anchor="ctr"/>
                </a:tc>
                <a:tc hMerge="1">
                  <a:txBody>
                    <a:bodyPr/>
                    <a:lstStyle/>
                    <a:p>
                      <a:endParaRPr lang="da-DK"/>
                    </a:p>
                  </a:txBody>
                  <a:tcPr/>
                </a:tc>
              </a:tr>
              <a:tr h="252000">
                <a:tc>
                  <a:txBody>
                    <a:bodyPr/>
                    <a:lstStyle/>
                    <a:p>
                      <a:pPr>
                        <a:lnSpc>
                          <a:spcPct val="115000"/>
                        </a:lnSpc>
                        <a:spcAft>
                          <a:spcPts val="0"/>
                        </a:spcAft>
                      </a:pPr>
                      <a:r>
                        <a:rPr lang="en-US" sz="1200" b="0" dirty="0">
                          <a:effectLst/>
                        </a:rPr>
                        <a:t>Primary </a:t>
                      </a:r>
                      <a:r>
                        <a:rPr lang="en-US" sz="1200" b="0" dirty="0" smtClean="0">
                          <a:effectLst/>
                        </a:rPr>
                        <a:t>side [V]</a:t>
                      </a:r>
                      <a:endParaRPr lang="da-DK" sz="1200" b="0" dirty="0">
                        <a:effectLst/>
                        <a:latin typeface="Calibri"/>
                        <a:ea typeface="Calibri"/>
                        <a:cs typeface="Times New Roman"/>
                      </a:endParaRPr>
                    </a:p>
                  </a:txBody>
                  <a:tcPr marL="55827" marR="55827" marT="0" marB="0"/>
                </a:tc>
                <a:tc>
                  <a:txBody>
                    <a:bodyPr/>
                    <a:lstStyle/>
                    <a:p>
                      <a:pPr>
                        <a:lnSpc>
                          <a:spcPct val="115000"/>
                        </a:lnSpc>
                        <a:spcAft>
                          <a:spcPts val="0"/>
                        </a:spcAft>
                      </a:pPr>
                      <a:r>
                        <a:rPr lang="en-US" sz="1200" dirty="0">
                          <a:effectLst/>
                        </a:rPr>
                        <a:t>Secondary </a:t>
                      </a:r>
                      <a:r>
                        <a:rPr lang="en-US" sz="1200" dirty="0" smtClean="0">
                          <a:effectLst/>
                        </a:rPr>
                        <a:t>side </a:t>
                      </a:r>
                      <a:r>
                        <a:rPr lang="en-US" sz="1200" b="0" dirty="0" smtClean="0">
                          <a:effectLst/>
                        </a:rPr>
                        <a:t>[V]</a:t>
                      </a:r>
                      <a:endParaRPr lang="da-DK" sz="1200" dirty="0">
                        <a:effectLst/>
                        <a:latin typeface="Calibri"/>
                        <a:ea typeface="Calibri"/>
                        <a:cs typeface="Times New Roman"/>
                      </a:endParaRPr>
                    </a:p>
                  </a:txBody>
                  <a:tcPr marL="55827" marR="55827" marT="0" marB="0"/>
                </a:tc>
                <a:tc>
                  <a:txBody>
                    <a:bodyPr/>
                    <a:lstStyle/>
                    <a:p>
                      <a:pPr>
                        <a:lnSpc>
                          <a:spcPct val="115000"/>
                        </a:lnSpc>
                        <a:spcAft>
                          <a:spcPts val="0"/>
                        </a:spcAft>
                      </a:pPr>
                      <a:r>
                        <a:rPr lang="en-US" sz="1200" dirty="0">
                          <a:effectLst/>
                        </a:rPr>
                        <a:t>Primary </a:t>
                      </a:r>
                      <a:r>
                        <a:rPr lang="en-US" sz="1200" dirty="0" smtClean="0">
                          <a:effectLst/>
                        </a:rPr>
                        <a:t>side </a:t>
                      </a:r>
                      <a:r>
                        <a:rPr lang="en-US" sz="1200" b="0" dirty="0" smtClean="0">
                          <a:effectLst/>
                        </a:rPr>
                        <a:t>[V]</a:t>
                      </a:r>
                      <a:endParaRPr lang="da-DK" sz="1200" dirty="0">
                        <a:effectLst/>
                        <a:latin typeface="Calibri"/>
                        <a:ea typeface="Calibri"/>
                        <a:cs typeface="Times New Roman"/>
                      </a:endParaRPr>
                    </a:p>
                  </a:txBody>
                  <a:tcPr marL="55827" marR="55827" marT="0" marB="0"/>
                </a:tc>
                <a:tc>
                  <a:txBody>
                    <a:bodyPr/>
                    <a:lstStyle/>
                    <a:p>
                      <a:pPr>
                        <a:lnSpc>
                          <a:spcPct val="115000"/>
                        </a:lnSpc>
                        <a:spcAft>
                          <a:spcPts val="0"/>
                        </a:spcAft>
                      </a:pPr>
                      <a:r>
                        <a:rPr lang="en-US" sz="1200" dirty="0">
                          <a:effectLst/>
                        </a:rPr>
                        <a:t>Secondary </a:t>
                      </a:r>
                      <a:r>
                        <a:rPr lang="en-US" sz="1200" dirty="0" smtClean="0">
                          <a:effectLst/>
                        </a:rPr>
                        <a:t>side </a:t>
                      </a:r>
                      <a:r>
                        <a:rPr lang="en-US" sz="1200" b="0" dirty="0" smtClean="0">
                          <a:effectLst/>
                        </a:rPr>
                        <a:t>[V]</a:t>
                      </a:r>
                      <a:endParaRPr lang="da-DK" sz="1200" dirty="0">
                        <a:effectLst/>
                        <a:latin typeface="Calibri"/>
                        <a:ea typeface="Calibri"/>
                        <a:cs typeface="Times New Roman"/>
                      </a:endParaRPr>
                    </a:p>
                  </a:txBody>
                  <a:tcPr marL="55827" marR="55827" marT="0" marB="0"/>
                </a:tc>
                <a:tc>
                  <a:txBody>
                    <a:bodyPr/>
                    <a:lstStyle/>
                    <a:p>
                      <a:pPr>
                        <a:lnSpc>
                          <a:spcPct val="115000"/>
                        </a:lnSpc>
                        <a:spcAft>
                          <a:spcPts val="0"/>
                        </a:spcAft>
                      </a:pPr>
                      <a:r>
                        <a:rPr lang="en-US" sz="1200" dirty="0">
                          <a:effectLst/>
                        </a:rPr>
                        <a:t>Primary </a:t>
                      </a:r>
                      <a:r>
                        <a:rPr lang="en-US" sz="1200" dirty="0" smtClean="0">
                          <a:effectLst/>
                        </a:rPr>
                        <a:t>side </a:t>
                      </a:r>
                      <a:r>
                        <a:rPr lang="en-US" sz="1200" b="0" dirty="0" smtClean="0">
                          <a:effectLst/>
                        </a:rPr>
                        <a:t>[V]</a:t>
                      </a:r>
                      <a:endParaRPr lang="da-DK" sz="1200" dirty="0">
                        <a:effectLst/>
                        <a:latin typeface="Calibri"/>
                        <a:ea typeface="Calibri"/>
                        <a:cs typeface="Times New Roman"/>
                      </a:endParaRPr>
                    </a:p>
                  </a:txBody>
                  <a:tcPr marL="55827" marR="55827" marT="0" marB="0"/>
                </a:tc>
                <a:tc>
                  <a:txBody>
                    <a:bodyPr/>
                    <a:lstStyle/>
                    <a:p>
                      <a:pPr>
                        <a:lnSpc>
                          <a:spcPct val="115000"/>
                        </a:lnSpc>
                        <a:spcAft>
                          <a:spcPts val="0"/>
                        </a:spcAft>
                      </a:pPr>
                      <a:r>
                        <a:rPr lang="en-US" sz="1200" dirty="0">
                          <a:effectLst/>
                        </a:rPr>
                        <a:t>Secondary </a:t>
                      </a:r>
                      <a:r>
                        <a:rPr lang="en-US" sz="1200" dirty="0" smtClean="0">
                          <a:effectLst/>
                        </a:rPr>
                        <a:t>side </a:t>
                      </a:r>
                      <a:r>
                        <a:rPr lang="en-US" sz="1200" b="0" dirty="0" smtClean="0">
                          <a:effectLst/>
                        </a:rPr>
                        <a:t>[V]</a:t>
                      </a:r>
                      <a:endParaRPr lang="da-DK" sz="1200" dirty="0">
                        <a:effectLst/>
                        <a:latin typeface="Calibri"/>
                        <a:ea typeface="Calibri"/>
                        <a:cs typeface="Times New Roman"/>
                      </a:endParaRPr>
                    </a:p>
                  </a:txBody>
                  <a:tcPr marL="55827" marR="55827" marT="0" marB="0"/>
                </a:tc>
              </a:tr>
              <a:tr h="252000">
                <a:tc>
                  <a:txBody>
                    <a:bodyPr/>
                    <a:lstStyle/>
                    <a:p>
                      <a:pPr algn="r">
                        <a:lnSpc>
                          <a:spcPct val="115000"/>
                        </a:lnSpc>
                        <a:spcAft>
                          <a:spcPts val="0"/>
                        </a:spcAft>
                      </a:pPr>
                      <a:r>
                        <a:rPr lang="en-US" sz="1200" b="0" dirty="0">
                          <a:effectLst/>
                        </a:rPr>
                        <a:t>10.410</a:t>
                      </a:r>
                      <a:endParaRPr lang="da-DK" sz="1200" b="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19,28</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10.420</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19,32</a:t>
                      </a:r>
                      <a:endParaRPr lang="da-DK" sz="120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10.400</a:t>
                      </a:r>
                      <a:endParaRPr lang="da-DK" sz="120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19,84</a:t>
                      </a:r>
                      <a:endParaRPr lang="da-DK" sz="1200">
                        <a:effectLst/>
                        <a:latin typeface="Calibri"/>
                        <a:ea typeface="Calibri"/>
                        <a:cs typeface="Times New Roman"/>
                      </a:endParaRPr>
                    </a:p>
                  </a:txBody>
                  <a:tcPr marL="55827" marR="55827" marT="0" marB="0"/>
                </a:tc>
              </a:tr>
              <a:tr h="252000">
                <a:tc>
                  <a:txBody>
                    <a:bodyPr/>
                    <a:lstStyle/>
                    <a:p>
                      <a:pPr algn="r">
                        <a:lnSpc>
                          <a:spcPct val="115000"/>
                        </a:lnSpc>
                        <a:spcAft>
                          <a:spcPts val="0"/>
                        </a:spcAft>
                      </a:pPr>
                      <a:r>
                        <a:rPr lang="en-US" sz="1200" b="0" dirty="0">
                          <a:effectLst/>
                        </a:rPr>
                        <a:t>20.056</a:t>
                      </a:r>
                      <a:endParaRPr lang="da-DK" sz="1200" b="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36,95</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20.100</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37,05</a:t>
                      </a:r>
                      <a:endParaRPr lang="da-DK" sz="120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20.120</a:t>
                      </a:r>
                      <a:endParaRPr lang="da-DK" sz="120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38,03</a:t>
                      </a:r>
                      <a:endParaRPr lang="da-DK" sz="1200">
                        <a:effectLst/>
                        <a:latin typeface="Calibri"/>
                        <a:ea typeface="Calibri"/>
                        <a:cs typeface="Times New Roman"/>
                      </a:endParaRPr>
                    </a:p>
                  </a:txBody>
                  <a:tcPr marL="55827" marR="55827" marT="0" marB="0"/>
                </a:tc>
              </a:tr>
              <a:tr h="252000">
                <a:tc>
                  <a:txBody>
                    <a:bodyPr/>
                    <a:lstStyle/>
                    <a:p>
                      <a:pPr algn="r">
                        <a:lnSpc>
                          <a:spcPct val="115000"/>
                        </a:lnSpc>
                        <a:spcAft>
                          <a:spcPts val="0"/>
                        </a:spcAft>
                      </a:pPr>
                      <a:r>
                        <a:rPr lang="en-US" sz="1200" b="0" dirty="0">
                          <a:effectLst/>
                        </a:rPr>
                        <a:t>29.990</a:t>
                      </a:r>
                      <a:endParaRPr lang="da-DK" sz="1200" b="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54,64</a:t>
                      </a:r>
                      <a:endParaRPr lang="da-DK" sz="120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30.150</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54,82</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30.100</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56,26</a:t>
                      </a:r>
                      <a:endParaRPr lang="da-DK" sz="1200">
                        <a:effectLst/>
                        <a:latin typeface="Calibri"/>
                        <a:ea typeface="Calibri"/>
                        <a:cs typeface="Times New Roman"/>
                      </a:endParaRPr>
                    </a:p>
                  </a:txBody>
                  <a:tcPr marL="55827" marR="55827" marT="0" marB="0"/>
                </a:tc>
              </a:tr>
              <a:tr h="252000">
                <a:tc>
                  <a:txBody>
                    <a:bodyPr/>
                    <a:lstStyle/>
                    <a:p>
                      <a:pPr algn="r">
                        <a:lnSpc>
                          <a:spcPct val="115000"/>
                        </a:lnSpc>
                        <a:spcAft>
                          <a:spcPts val="0"/>
                        </a:spcAft>
                      </a:pPr>
                      <a:r>
                        <a:rPr lang="en-US" sz="1200" b="0" dirty="0">
                          <a:effectLst/>
                        </a:rPr>
                        <a:t>40.200</a:t>
                      </a:r>
                      <a:endParaRPr lang="da-DK" sz="1200" b="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73,3</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40.190</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73,18</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40.700</a:t>
                      </a:r>
                      <a:endParaRPr lang="da-DK" sz="1200" dirty="0">
                        <a:effectLst/>
                        <a:latin typeface="Calibri"/>
                        <a:ea typeface="Calibri"/>
                        <a:cs typeface="Times New Roman"/>
                      </a:endParaRPr>
                    </a:p>
                  </a:txBody>
                  <a:tcPr marL="55827" marR="55827" marT="0" marB="0"/>
                </a:tc>
                <a:tc>
                  <a:txBody>
                    <a:bodyPr/>
                    <a:lstStyle/>
                    <a:p>
                      <a:pPr algn="r">
                        <a:lnSpc>
                          <a:spcPct val="115000"/>
                        </a:lnSpc>
                        <a:spcAft>
                          <a:spcPts val="0"/>
                        </a:spcAft>
                      </a:pPr>
                      <a:r>
                        <a:rPr lang="en-US" sz="1200" dirty="0">
                          <a:effectLst/>
                        </a:rPr>
                        <a:t>75,9</a:t>
                      </a:r>
                      <a:endParaRPr lang="da-DK" sz="1200" dirty="0">
                        <a:effectLst/>
                        <a:latin typeface="Calibri"/>
                        <a:ea typeface="Calibri"/>
                        <a:cs typeface="Times New Roman"/>
                      </a:endParaRPr>
                    </a:p>
                  </a:txBody>
                  <a:tcPr marL="55827" marR="55827" marT="0" marB="0"/>
                </a:tc>
              </a:tr>
            </a:tbl>
          </a:graphicData>
        </a:graphic>
      </p:graphicFrame>
      <mc:AlternateContent xmlns:mc="http://schemas.openxmlformats.org/markup-compatibility/2006" xmlns:a14="http://schemas.microsoft.com/office/drawing/2010/main">
        <mc:Choice Requires="a14">
          <p:sp>
            <p:nvSpPr>
              <p:cNvPr id="13" name="Text Placeholder 12"/>
              <p:cNvSpPr>
                <a:spLocks noGrp="1"/>
              </p:cNvSpPr>
              <p:nvPr>
                <p:ph type="body" sz="half" idx="2"/>
              </p:nvPr>
            </p:nvSpPr>
            <p:spPr>
              <a:xfrm>
                <a:off x="457200" y="1546249"/>
                <a:ext cx="3008313" cy="4691063"/>
              </a:xfrm>
            </p:spPr>
            <p:txBody>
              <a:bodyPr>
                <a:normAutofit/>
              </a:bodyPr>
              <a:lstStyle/>
              <a:p>
                <a:r>
                  <a:rPr lang="en-US" i="1" dirty="0" smtClean="0"/>
                  <a:t>Voltage equation for ideal transformer</a:t>
                </a:r>
              </a:p>
              <a:p>
                <a:pPr/>
                <a14:m>
                  <m:oMathPara xmlns:m="http://schemas.openxmlformats.org/officeDocument/2006/math">
                    <m:oMathParaPr>
                      <m:jc m:val="centerGroup"/>
                    </m:oMathParaPr>
                    <m:oMath xmlns:m="http://schemas.openxmlformats.org/officeDocument/2006/math">
                      <m:f>
                        <m:fPr>
                          <m:ctrlPr>
                            <a:rPr lang="da-DK" i="1" smtClean="0">
                              <a:latin typeface="Cambria Math"/>
                            </a:rPr>
                          </m:ctrlPr>
                        </m:fPr>
                        <m:num>
                          <m:sSub>
                            <m:sSubPr>
                              <m:ctrlPr>
                                <a:rPr lang="da-DK" i="1">
                                  <a:latin typeface="Cambria Math"/>
                                </a:rPr>
                              </m:ctrlPr>
                            </m:sSubPr>
                            <m:e>
                              <m:r>
                                <a:rPr lang="en-US" i="1">
                                  <a:latin typeface="Cambria Math"/>
                                </a:rPr>
                                <m:t>𝑉</m:t>
                              </m:r>
                            </m:e>
                            <m:sub>
                              <m:r>
                                <a:rPr lang="en-US" i="1">
                                  <a:latin typeface="Cambria Math"/>
                                </a:rPr>
                                <m:t>1</m:t>
                              </m:r>
                            </m:sub>
                          </m:sSub>
                        </m:num>
                        <m:den>
                          <m:sSub>
                            <m:sSubPr>
                              <m:ctrlPr>
                                <a:rPr lang="da-DK" i="1">
                                  <a:latin typeface="Cambria Math"/>
                                </a:rPr>
                              </m:ctrlPr>
                            </m:sSubPr>
                            <m:e>
                              <m:r>
                                <a:rPr lang="en-US" i="1">
                                  <a:latin typeface="Cambria Math"/>
                                </a:rPr>
                                <m:t>𝑉</m:t>
                              </m:r>
                            </m:e>
                            <m:sub>
                              <m:r>
                                <a:rPr lang="en-US" i="1">
                                  <a:latin typeface="Cambria Math"/>
                                </a:rPr>
                                <m:t>2</m:t>
                              </m:r>
                            </m:sub>
                          </m:sSub>
                        </m:den>
                      </m:f>
                      <m:r>
                        <a:rPr lang="en-US" i="1">
                          <a:latin typeface="Cambria Math"/>
                        </a:rPr>
                        <m:t>=</m:t>
                      </m:r>
                      <m:f>
                        <m:fPr>
                          <m:ctrlPr>
                            <a:rPr lang="da-DK" i="1">
                              <a:latin typeface="Cambria Math"/>
                            </a:rPr>
                          </m:ctrlPr>
                        </m:fPr>
                        <m:num>
                          <m:sSub>
                            <m:sSubPr>
                              <m:ctrlPr>
                                <a:rPr lang="da-DK" i="1">
                                  <a:latin typeface="Cambria Math"/>
                                </a:rPr>
                              </m:ctrlPr>
                            </m:sSubPr>
                            <m:e>
                              <m:r>
                                <a:rPr lang="en-US" i="1">
                                  <a:latin typeface="Cambria Math"/>
                                </a:rPr>
                                <m:t>𝑁</m:t>
                              </m:r>
                            </m:e>
                            <m:sub>
                              <m:r>
                                <a:rPr lang="en-US" i="1">
                                  <a:latin typeface="Cambria Math"/>
                                </a:rPr>
                                <m:t>1</m:t>
                              </m:r>
                            </m:sub>
                          </m:sSub>
                        </m:num>
                        <m:den>
                          <m:sSub>
                            <m:sSubPr>
                              <m:ctrlPr>
                                <a:rPr lang="da-DK" i="1">
                                  <a:latin typeface="Cambria Math"/>
                                </a:rPr>
                              </m:ctrlPr>
                            </m:sSubPr>
                            <m:e>
                              <m:r>
                                <a:rPr lang="en-US" i="1">
                                  <a:latin typeface="Cambria Math"/>
                                </a:rPr>
                                <m:t>𝑁</m:t>
                              </m:r>
                            </m:e>
                            <m:sub>
                              <m:r>
                                <a:rPr lang="en-US" i="1">
                                  <a:latin typeface="Cambria Math"/>
                                </a:rPr>
                                <m:t>2</m:t>
                              </m:r>
                            </m:sub>
                          </m:sSub>
                        </m:den>
                      </m:f>
                      <m:r>
                        <a:rPr lang="da-DK" b="0" i="1" smtClean="0">
                          <a:latin typeface="Cambria Math"/>
                        </a:rPr>
                        <m:t>=</m:t>
                      </m:r>
                      <m:r>
                        <a:rPr lang="da-DK" b="0" i="1" smtClean="0">
                          <a:latin typeface="Cambria Math"/>
                        </a:rPr>
                        <m:t>𝑛</m:t>
                      </m:r>
                    </m:oMath>
                  </m:oMathPara>
                </a14:m>
                <a:endParaRPr lang="da-DK" dirty="0"/>
              </a:p>
              <a:p>
                <a:r>
                  <a:rPr lang="en-US" i="1" dirty="0" smtClean="0"/>
                  <a:t>Current equation for ideal transformer</a:t>
                </a:r>
              </a:p>
              <a:p>
                <a:pPr/>
                <a14:m>
                  <m:oMathPara xmlns:m="http://schemas.openxmlformats.org/officeDocument/2006/math">
                    <m:oMathParaPr>
                      <m:jc m:val="centerGroup"/>
                    </m:oMathParaPr>
                    <m:oMath xmlns:m="http://schemas.openxmlformats.org/officeDocument/2006/math">
                      <m:sSub>
                        <m:sSubPr>
                          <m:ctrlPr>
                            <a:rPr lang="da-DK" i="1">
                              <a:latin typeface="Cambria Math"/>
                            </a:rPr>
                          </m:ctrlPr>
                        </m:sSubPr>
                        <m:e>
                          <m:r>
                            <a:rPr lang="en-US" i="1">
                              <a:latin typeface="Cambria Math"/>
                            </a:rPr>
                            <m:t>𝐼</m:t>
                          </m:r>
                        </m:e>
                        <m:sub>
                          <m:r>
                            <a:rPr lang="en-US" i="1">
                              <a:latin typeface="Cambria Math"/>
                            </a:rPr>
                            <m:t>1</m:t>
                          </m:r>
                        </m:sub>
                      </m:sSub>
                      <m:sSub>
                        <m:sSubPr>
                          <m:ctrlPr>
                            <a:rPr lang="da-DK" i="1">
                              <a:latin typeface="Cambria Math"/>
                            </a:rPr>
                          </m:ctrlPr>
                        </m:sSubPr>
                        <m:e>
                          <m:r>
                            <a:rPr lang="en-US" i="1">
                              <a:latin typeface="Cambria Math"/>
                            </a:rPr>
                            <m:t>𝑁</m:t>
                          </m:r>
                        </m:e>
                        <m:sub>
                          <m:r>
                            <a:rPr lang="en-US" i="1">
                              <a:latin typeface="Cambria Math"/>
                            </a:rPr>
                            <m:t>1</m:t>
                          </m:r>
                        </m:sub>
                      </m:sSub>
                      <m:r>
                        <a:rPr lang="en-US" i="1">
                          <a:latin typeface="Cambria Math"/>
                        </a:rPr>
                        <m:t>=</m:t>
                      </m:r>
                      <m:sSub>
                        <m:sSubPr>
                          <m:ctrlPr>
                            <a:rPr lang="da-DK" i="1">
                              <a:latin typeface="Cambria Math"/>
                            </a:rPr>
                          </m:ctrlPr>
                        </m:sSubPr>
                        <m:e>
                          <m:r>
                            <a:rPr lang="en-US" i="1">
                              <a:latin typeface="Cambria Math"/>
                            </a:rPr>
                            <m:t>𝐼</m:t>
                          </m:r>
                        </m:e>
                        <m:sub>
                          <m:r>
                            <a:rPr lang="en-US" i="1">
                              <a:latin typeface="Cambria Math"/>
                            </a:rPr>
                            <m:t>2</m:t>
                          </m:r>
                        </m:sub>
                      </m:sSub>
                      <m:sSub>
                        <m:sSubPr>
                          <m:ctrlPr>
                            <a:rPr lang="da-DK" i="1">
                              <a:latin typeface="Cambria Math"/>
                            </a:rPr>
                          </m:ctrlPr>
                        </m:sSubPr>
                        <m:e>
                          <m:r>
                            <a:rPr lang="en-US" i="1">
                              <a:latin typeface="Cambria Math"/>
                            </a:rPr>
                            <m:t>𝑁</m:t>
                          </m:r>
                        </m:e>
                        <m:sub>
                          <m:r>
                            <a:rPr lang="en-US" i="1">
                              <a:latin typeface="Cambria Math"/>
                            </a:rPr>
                            <m:t>2</m:t>
                          </m:r>
                        </m:sub>
                      </m:sSub>
                    </m:oMath>
                  </m:oMathPara>
                </a14:m>
                <a:endParaRPr lang="da-DK" dirty="0"/>
              </a:p>
              <a:p>
                <a:endParaRPr lang="da-DK" dirty="0" smtClean="0"/>
              </a:p>
              <a:p>
                <a:pPr marL="285750" indent="-285750">
                  <a:buFont typeface="Arial" pitchFamily="34" charset="0"/>
                  <a:buChar char="•"/>
                </a:pPr>
                <a:r>
                  <a:rPr lang="en-US" i="1" dirty="0" smtClean="0"/>
                  <a:t>Assuming small losses.</a:t>
                </a:r>
              </a:p>
              <a:p>
                <a:pPr marL="285750" indent="-285750">
                  <a:buFont typeface="Arial" pitchFamily="34" charset="0"/>
                  <a:buChar char="•"/>
                </a:pPr>
                <a:r>
                  <a:rPr lang="en-US" i="1" dirty="0" smtClean="0"/>
                  <a:t>Measuring no-load</a:t>
                </a:r>
              </a:p>
              <a:p>
                <a:pPr marL="285750" indent="-285750">
                  <a:buFont typeface="Arial" pitchFamily="34" charset="0"/>
                  <a:buChar char="•"/>
                </a:pPr>
                <a:endParaRPr lang="en-US" i="1" dirty="0"/>
              </a:p>
              <a:p>
                <a:pPr marL="285750" indent="-285750">
                  <a:buFont typeface="Arial" pitchFamily="34" charset="0"/>
                  <a:buChar char="•"/>
                </a:pPr>
                <a:r>
                  <a:rPr lang="en-US" i="1" dirty="0" smtClean="0"/>
                  <a:t>Voltage drop can be ignored</a:t>
                </a:r>
              </a:p>
              <a:p>
                <a:endParaRPr lang="en-US" dirty="0" smtClean="0"/>
              </a:p>
              <a:p>
                <a:pPr/>
                <a14:m>
                  <m:oMathPara xmlns:m="http://schemas.openxmlformats.org/officeDocument/2006/math">
                    <m:oMathParaPr>
                      <m:jc m:val="centerGroup"/>
                    </m:oMathParaPr>
                    <m:oMath xmlns:m="http://schemas.openxmlformats.org/officeDocument/2006/math">
                      <m:sSub>
                        <m:sSubPr>
                          <m:ctrlPr>
                            <a:rPr lang="da-DK" i="1">
                              <a:latin typeface="Cambria Math"/>
                            </a:rPr>
                          </m:ctrlPr>
                        </m:sSubPr>
                        <m:e>
                          <m:r>
                            <a:rPr lang="en-US" i="1">
                              <a:latin typeface="Cambria Math"/>
                            </a:rPr>
                            <m:t>𝑉</m:t>
                          </m:r>
                        </m:e>
                        <m:sub>
                          <m:r>
                            <a:rPr lang="en-US" i="1">
                              <a:latin typeface="Cambria Math"/>
                            </a:rPr>
                            <m:t>1</m:t>
                          </m:r>
                        </m:sub>
                      </m:sSub>
                      <m:r>
                        <a:rPr lang="en-US" i="1">
                          <a:latin typeface="Cambria Math"/>
                        </a:rPr>
                        <m:t>=</m:t>
                      </m:r>
                      <m:f>
                        <m:fPr>
                          <m:ctrlPr>
                            <a:rPr lang="da-DK" i="1">
                              <a:latin typeface="Cambria Math"/>
                            </a:rPr>
                          </m:ctrlPr>
                        </m:fPr>
                        <m:num>
                          <m:sSub>
                            <m:sSubPr>
                              <m:ctrlPr>
                                <a:rPr lang="da-DK" i="1">
                                  <a:latin typeface="Cambria Math"/>
                                </a:rPr>
                              </m:ctrlPr>
                            </m:sSubPr>
                            <m:e>
                              <m:r>
                                <a:rPr lang="en-US" i="1">
                                  <a:latin typeface="Cambria Math"/>
                                </a:rPr>
                                <m:t>𝑁</m:t>
                              </m:r>
                            </m:e>
                            <m:sub>
                              <m:r>
                                <a:rPr lang="en-US" i="1">
                                  <a:latin typeface="Cambria Math"/>
                                </a:rPr>
                                <m:t>1</m:t>
                              </m:r>
                            </m:sub>
                          </m:sSub>
                        </m:num>
                        <m:den>
                          <m:sSub>
                            <m:sSubPr>
                              <m:ctrlPr>
                                <a:rPr lang="da-DK" i="1">
                                  <a:latin typeface="Cambria Math"/>
                                </a:rPr>
                              </m:ctrlPr>
                            </m:sSubPr>
                            <m:e>
                              <m:r>
                                <a:rPr lang="en-US" i="1">
                                  <a:latin typeface="Cambria Math"/>
                                </a:rPr>
                                <m:t>𝑁</m:t>
                              </m:r>
                            </m:e>
                            <m:sub>
                              <m:r>
                                <a:rPr lang="en-US" i="1">
                                  <a:latin typeface="Cambria Math"/>
                                </a:rPr>
                                <m:t>2</m:t>
                              </m:r>
                            </m:sub>
                          </m:sSub>
                        </m:den>
                      </m:f>
                      <m:sSub>
                        <m:sSubPr>
                          <m:ctrlPr>
                            <a:rPr lang="da-DK" i="1">
                              <a:latin typeface="Cambria Math"/>
                            </a:rPr>
                          </m:ctrlPr>
                        </m:sSubPr>
                        <m:e>
                          <m:r>
                            <a:rPr lang="en-US" i="1">
                              <a:latin typeface="Cambria Math"/>
                            </a:rPr>
                            <m:t>𝑉</m:t>
                          </m:r>
                        </m:e>
                        <m:sub>
                          <m:r>
                            <a:rPr lang="en-US" i="1">
                              <a:latin typeface="Cambria Math"/>
                            </a:rPr>
                            <m:t>2</m:t>
                          </m:r>
                        </m:sub>
                      </m:sSub>
                      <m:r>
                        <a:rPr lang="en-US" i="1">
                          <a:latin typeface="Cambria Math"/>
                        </a:rPr>
                        <m:t>−</m:t>
                      </m:r>
                      <m:r>
                        <a:rPr lang="en-US" i="1" smtClean="0">
                          <a:solidFill>
                            <a:srgbClr val="FF0000"/>
                          </a:solidFill>
                          <a:latin typeface="Cambria Math"/>
                        </a:rPr>
                        <m:t>∆</m:t>
                      </m:r>
                      <m:r>
                        <a:rPr lang="en-US" i="1" smtClean="0">
                          <a:solidFill>
                            <a:srgbClr val="FF0000"/>
                          </a:solidFill>
                          <a:latin typeface="Cambria Math"/>
                        </a:rPr>
                        <m:t>𝑉</m:t>
                      </m:r>
                    </m:oMath>
                  </m:oMathPara>
                </a14:m>
                <a:endParaRPr lang="da-DK" dirty="0" smtClean="0"/>
              </a:p>
              <a:p>
                <a:endParaRPr lang="da-DK" dirty="0"/>
              </a:p>
              <a:p>
                <a:r>
                  <a:rPr lang="da-DK" dirty="0"/>
                  <a:t>Theoretical </a:t>
                </a:r>
                <a:r>
                  <a:rPr lang="da-DK" dirty="0" smtClean="0"/>
                  <a:t>ratio </a:t>
                </a:r>
              </a:p>
              <a:p>
                <a:endParaRPr lang="da-DK" dirty="0"/>
              </a:p>
              <a:p>
                <a:pPr/>
                <a14:m>
                  <m:oMathPara xmlns:m="http://schemas.openxmlformats.org/officeDocument/2006/math">
                    <m:oMathParaPr>
                      <m:jc m:val="centerGroup"/>
                    </m:oMathParaPr>
                    <m:oMath xmlns:m="http://schemas.openxmlformats.org/officeDocument/2006/math">
                      <m:f>
                        <m:fPr>
                          <m:ctrlPr>
                            <a:rPr lang="da-DK" i="1">
                              <a:latin typeface="Cambria Math"/>
                            </a:rPr>
                          </m:ctrlPr>
                        </m:fPr>
                        <m:num>
                          <m:sSub>
                            <m:sSubPr>
                              <m:ctrlPr>
                                <a:rPr lang="da-DK" i="1">
                                  <a:latin typeface="Cambria Math"/>
                                </a:rPr>
                              </m:ctrlPr>
                            </m:sSubPr>
                            <m:e>
                              <m:r>
                                <a:rPr lang="en-US" i="1">
                                  <a:latin typeface="Cambria Math"/>
                                </a:rPr>
                                <m:t>𝑉</m:t>
                              </m:r>
                            </m:e>
                            <m:sub>
                              <m:r>
                                <a:rPr lang="en-US" i="1">
                                  <a:latin typeface="Cambria Math"/>
                                </a:rPr>
                                <m:t>1</m:t>
                              </m:r>
                            </m:sub>
                          </m:sSub>
                        </m:num>
                        <m:den>
                          <m:sSub>
                            <m:sSubPr>
                              <m:ctrlPr>
                                <a:rPr lang="da-DK" i="1">
                                  <a:latin typeface="Cambria Math"/>
                                </a:rPr>
                              </m:ctrlPr>
                            </m:sSubPr>
                            <m:e>
                              <m:r>
                                <a:rPr lang="en-US" i="1">
                                  <a:latin typeface="Cambria Math"/>
                                </a:rPr>
                                <m:t>𝑉</m:t>
                              </m:r>
                            </m:e>
                            <m:sub>
                              <m:r>
                                <a:rPr lang="en-US" i="1">
                                  <a:latin typeface="Cambria Math"/>
                                </a:rPr>
                                <m:t>2</m:t>
                              </m:r>
                            </m:sub>
                          </m:sSub>
                        </m:den>
                      </m:f>
                      <m:r>
                        <a:rPr lang="da-DK" b="0" i="1" smtClean="0">
                          <a:latin typeface="Cambria Math"/>
                        </a:rPr>
                        <m:t>=</m:t>
                      </m:r>
                      <m:f>
                        <m:fPr>
                          <m:ctrlPr>
                            <a:rPr lang="da-DK" b="0" i="1" smtClean="0">
                              <a:latin typeface="Cambria Math"/>
                            </a:rPr>
                          </m:ctrlPr>
                        </m:fPr>
                        <m:num>
                          <m:box>
                            <m:boxPr>
                              <m:ctrlPr>
                                <a:rPr lang="da-DK" b="0" i="1" smtClean="0">
                                  <a:latin typeface="Cambria Math"/>
                                </a:rPr>
                              </m:ctrlPr>
                            </m:boxPr>
                            <m:e>
                              <m:argPr>
                                <m:argSz m:val="-1"/>
                              </m:argPr>
                              <m:f>
                                <m:fPr>
                                  <m:ctrlPr>
                                    <a:rPr lang="da-DK" b="0" i="1" smtClean="0">
                                      <a:latin typeface="Cambria Math"/>
                                    </a:rPr>
                                  </m:ctrlPr>
                                </m:fPr>
                                <m:num>
                                  <m:r>
                                    <a:rPr lang="da-DK" b="0" i="1" smtClean="0">
                                      <a:latin typeface="Cambria Math"/>
                                    </a:rPr>
                                    <m:t>60000</m:t>
                                  </m:r>
                                </m:num>
                                <m:den>
                                  <m:rad>
                                    <m:radPr>
                                      <m:degHide m:val="on"/>
                                      <m:ctrlPr>
                                        <a:rPr lang="da-DK" b="0" i="1" smtClean="0">
                                          <a:latin typeface="Cambria Math"/>
                                        </a:rPr>
                                      </m:ctrlPr>
                                    </m:radPr>
                                    <m:deg/>
                                    <m:e>
                                      <m:r>
                                        <a:rPr lang="da-DK" b="0" i="1" smtClean="0">
                                          <a:latin typeface="Cambria Math"/>
                                        </a:rPr>
                                        <m:t>3</m:t>
                                      </m:r>
                                    </m:e>
                                  </m:rad>
                                </m:den>
                              </m:f>
                            </m:e>
                          </m:box>
                        </m:num>
                        <m:den>
                          <m:f>
                            <m:fPr>
                              <m:ctrlPr>
                                <a:rPr lang="da-DK" i="1">
                                  <a:latin typeface="Cambria Math"/>
                                </a:rPr>
                              </m:ctrlPr>
                            </m:fPr>
                            <m:num>
                              <m:r>
                                <a:rPr lang="da-DK" b="0" i="1" smtClean="0">
                                  <a:latin typeface="Cambria Math"/>
                                </a:rPr>
                                <m:t>110</m:t>
                              </m:r>
                            </m:num>
                            <m:den>
                              <m:rad>
                                <m:radPr>
                                  <m:degHide m:val="on"/>
                                  <m:ctrlPr>
                                    <a:rPr lang="da-DK" i="1">
                                      <a:latin typeface="Cambria Math"/>
                                    </a:rPr>
                                  </m:ctrlPr>
                                </m:radPr>
                                <m:deg/>
                                <m:e>
                                  <m:r>
                                    <a:rPr lang="da-DK" i="1">
                                      <a:latin typeface="Cambria Math"/>
                                    </a:rPr>
                                    <m:t>3</m:t>
                                  </m:r>
                                </m:e>
                              </m:rad>
                            </m:den>
                          </m:f>
                        </m:den>
                      </m:f>
                      <m:r>
                        <a:rPr lang="da-DK" b="0" i="1" smtClean="0">
                          <a:latin typeface="Cambria Math"/>
                        </a:rPr>
                        <m:t>=545</m:t>
                      </m:r>
                    </m:oMath>
                  </m:oMathPara>
                </a14:m>
                <a:endParaRPr lang="da-DK" dirty="0"/>
              </a:p>
              <a:p>
                <a:endParaRPr lang="en-US" dirty="0" smtClean="0"/>
              </a:p>
            </p:txBody>
          </p:sp>
        </mc:Choice>
        <mc:Fallback xmlns="">
          <p:sp>
            <p:nvSpPr>
              <p:cNvPr id="13" name="Text Placeholder 12"/>
              <p:cNvSpPr>
                <a:spLocks noGrp="1" noRot="1" noChangeAspect="1" noMove="1" noResize="1" noEditPoints="1" noAdjustHandles="1" noChangeArrowheads="1" noChangeShapeType="1" noTextEdit="1"/>
              </p:cNvSpPr>
              <p:nvPr>
                <p:ph type="body" sz="half" idx="2"/>
              </p:nvPr>
            </p:nvSpPr>
            <p:spPr>
              <a:xfrm>
                <a:off x="457200" y="1546249"/>
                <a:ext cx="3008313" cy="4691063"/>
              </a:xfrm>
              <a:blipFill rotWithShape="1">
                <a:blip r:embed="rId3"/>
                <a:stretch>
                  <a:fillRect l="-406" t="-130"/>
                </a:stretch>
              </a:blipFill>
            </p:spPr>
            <p:txBody>
              <a:bodyPr/>
              <a:lstStyle/>
              <a:p>
                <a:r>
                  <a:rPr lang="da-DK">
                    <a:noFill/>
                  </a:rPr>
                  <a:t> </a:t>
                </a:r>
              </a:p>
            </p:txBody>
          </p:sp>
        </mc:Fallback>
      </mc:AlternateContent>
      <p:graphicFrame>
        <p:nvGraphicFramePr>
          <p:cNvPr id="15" name="Table 14"/>
          <p:cNvGraphicFramePr>
            <a:graphicFrameLocks noGrp="1"/>
          </p:cNvGraphicFramePr>
          <p:nvPr>
            <p:extLst>
              <p:ext uri="{D42A27DB-BD31-4B8C-83A1-F6EECF244321}">
                <p14:modId xmlns:p14="http://schemas.microsoft.com/office/powerpoint/2010/main" val="1501970239"/>
              </p:ext>
            </p:extLst>
          </p:nvPr>
        </p:nvGraphicFramePr>
        <p:xfrm>
          <a:off x="3779914" y="3789040"/>
          <a:ext cx="5112566" cy="1512168"/>
        </p:xfrm>
        <a:graphic>
          <a:graphicData uri="http://schemas.openxmlformats.org/drawingml/2006/table">
            <a:tbl>
              <a:tblPr firstRow="1" firstCol="1" bandRow="1">
                <a:tableStyleId>{E8B1032C-EA38-4F05-BA0D-38AFFFC7BED3}</a:tableStyleId>
              </a:tblPr>
              <a:tblGrid>
                <a:gridCol w="1278012"/>
                <a:gridCol w="1278012"/>
                <a:gridCol w="1278012"/>
                <a:gridCol w="1278530"/>
              </a:tblGrid>
              <a:tr h="252028">
                <a:tc>
                  <a:txBody>
                    <a:bodyPr/>
                    <a:lstStyle/>
                    <a:p>
                      <a:pPr algn="ctr">
                        <a:lnSpc>
                          <a:spcPct val="115000"/>
                        </a:lnSpc>
                        <a:spcAft>
                          <a:spcPts val="0"/>
                        </a:spcAft>
                      </a:pPr>
                      <a:r>
                        <a:rPr lang="en-US" sz="1200" dirty="0">
                          <a:effectLst/>
                        </a:rPr>
                        <a:t> </a:t>
                      </a:r>
                      <a:endParaRPr lang="da-DK" sz="1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a1-n1</a:t>
                      </a:r>
                      <a:endParaRPr lang="da-DK" sz="12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dirty="0">
                          <a:effectLst/>
                        </a:rPr>
                        <a:t>a2-n2</a:t>
                      </a:r>
                      <a:endParaRPr lang="da-DK" sz="12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dirty="0">
                          <a:effectLst/>
                        </a:rPr>
                        <a:t>ad-nd</a:t>
                      </a:r>
                      <a:endParaRPr lang="da-DK" sz="1200" dirty="0">
                        <a:effectLst/>
                        <a:latin typeface="Calibri"/>
                        <a:ea typeface="Calibri"/>
                        <a:cs typeface="Times New Roman"/>
                      </a:endParaRPr>
                    </a:p>
                  </a:txBody>
                  <a:tcPr marL="68580" marR="68580" marT="0" marB="0" anchor="ctr"/>
                </a:tc>
              </a:tr>
              <a:tr h="252028">
                <a:tc>
                  <a:txBody>
                    <a:bodyPr/>
                    <a:lstStyle/>
                    <a:p>
                      <a:pPr algn="r">
                        <a:lnSpc>
                          <a:spcPct val="115000"/>
                        </a:lnSpc>
                        <a:spcAft>
                          <a:spcPts val="0"/>
                        </a:spcAft>
                      </a:pPr>
                      <a:r>
                        <a:rPr lang="da-DK" sz="1200" dirty="0" smtClean="0">
                          <a:effectLst/>
                        </a:rPr>
                        <a:t>Meas </a:t>
                      </a:r>
                      <a:r>
                        <a:rPr lang="da-DK" sz="1200" dirty="0">
                          <a:effectLst/>
                        </a:rPr>
                        <a:t>1</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a:effectLst/>
                        </a:rPr>
                        <a:t>540</a:t>
                      </a:r>
                      <a:endParaRPr lang="da-DK" sz="120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a:effectLst/>
                        </a:rPr>
                        <a:t>539</a:t>
                      </a:r>
                      <a:endParaRPr lang="da-DK" sz="120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a:effectLst/>
                        </a:rPr>
                        <a:t>524</a:t>
                      </a:r>
                      <a:endParaRPr lang="da-DK" sz="1200">
                        <a:effectLst/>
                        <a:latin typeface="Calibri"/>
                        <a:ea typeface="Calibri"/>
                        <a:cs typeface="Times New Roman"/>
                      </a:endParaRPr>
                    </a:p>
                  </a:txBody>
                  <a:tcPr marL="68580" marR="68580" marT="0" marB="0" anchor="b"/>
                </a:tc>
              </a:tr>
              <a:tr h="252028">
                <a:tc>
                  <a:txBody>
                    <a:bodyPr/>
                    <a:lstStyle/>
                    <a:p>
                      <a:pPr algn="r">
                        <a:lnSpc>
                          <a:spcPct val="115000"/>
                        </a:lnSpc>
                        <a:spcAft>
                          <a:spcPts val="0"/>
                        </a:spcAft>
                      </a:pPr>
                      <a:r>
                        <a:rPr lang="da-DK" sz="1200" dirty="0">
                          <a:effectLst/>
                        </a:rPr>
                        <a:t>Meas 2</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dirty="0">
                          <a:effectLst/>
                        </a:rPr>
                        <a:t>543</a:t>
                      </a:r>
                      <a:endParaRPr lang="da-DK" sz="1200" dirty="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a:effectLst/>
                        </a:rPr>
                        <a:t>543</a:t>
                      </a:r>
                      <a:endParaRPr lang="da-DK" sz="120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a:effectLst/>
                        </a:rPr>
                        <a:t>529</a:t>
                      </a:r>
                      <a:endParaRPr lang="da-DK" sz="1200">
                        <a:effectLst/>
                        <a:latin typeface="Calibri"/>
                        <a:ea typeface="Calibri"/>
                        <a:cs typeface="Times New Roman"/>
                      </a:endParaRPr>
                    </a:p>
                  </a:txBody>
                  <a:tcPr marL="68580" marR="68580" marT="0" marB="0" anchor="b"/>
                </a:tc>
              </a:tr>
              <a:tr h="252028">
                <a:tc>
                  <a:txBody>
                    <a:bodyPr/>
                    <a:lstStyle/>
                    <a:p>
                      <a:pPr algn="r">
                        <a:lnSpc>
                          <a:spcPct val="115000"/>
                        </a:lnSpc>
                        <a:spcAft>
                          <a:spcPts val="0"/>
                        </a:spcAft>
                      </a:pPr>
                      <a:r>
                        <a:rPr lang="da-DK" sz="1200" dirty="0">
                          <a:effectLst/>
                        </a:rPr>
                        <a:t>Meas 3</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dirty="0">
                          <a:effectLst/>
                        </a:rPr>
                        <a:t>549</a:t>
                      </a:r>
                      <a:endParaRPr lang="da-DK" sz="1200" dirty="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dirty="0">
                          <a:effectLst/>
                        </a:rPr>
                        <a:t>550</a:t>
                      </a:r>
                      <a:endParaRPr lang="da-DK" sz="1200" dirty="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a:effectLst/>
                        </a:rPr>
                        <a:t>535</a:t>
                      </a:r>
                      <a:endParaRPr lang="da-DK" sz="1200">
                        <a:effectLst/>
                        <a:latin typeface="Calibri"/>
                        <a:ea typeface="Calibri"/>
                        <a:cs typeface="Times New Roman"/>
                      </a:endParaRPr>
                    </a:p>
                  </a:txBody>
                  <a:tcPr marL="68580" marR="68580" marT="0" marB="0" anchor="b"/>
                </a:tc>
              </a:tr>
              <a:tr h="252028">
                <a:tc>
                  <a:txBody>
                    <a:bodyPr/>
                    <a:lstStyle/>
                    <a:p>
                      <a:pPr algn="r">
                        <a:lnSpc>
                          <a:spcPct val="115000"/>
                        </a:lnSpc>
                        <a:spcAft>
                          <a:spcPts val="0"/>
                        </a:spcAft>
                      </a:pPr>
                      <a:r>
                        <a:rPr lang="da-DK" sz="1200" dirty="0">
                          <a:effectLst/>
                        </a:rPr>
                        <a:t>Meas 4</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dirty="0">
                          <a:effectLst/>
                        </a:rPr>
                        <a:t>548</a:t>
                      </a:r>
                      <a:endParaRPr lang="da-DK" sz="1200" dirty="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dirty="0">
                          <a:effectLst/>
                        </a:rPr>
                        <a:t>549</a:t>
                      </a:r>
                      <a:endParaRPr lang="da-DK" sz="1200" dirty="0">
                        <a:effectLst/>
                        <a:latin typeface="Calibri"/>
                        <a:ea typeface="Calibri"/>
                        <a:cs typeface="Times New Roman"/>
                      </a:endParaRPr>
                    </a:p>
                  </a:txBody>
                  <a:tcPr marL="68580" marR="68580" marT="0" marB="0" anchor="b"/>
                </a:tc>
                <a:tc>
                  <a:txBody>
                    <a:bodyPr/>
                    <a:lstStyle/>
                    <a:p>
                      <a:pPr algn="r">
                        <a:lnSpc>
                          <a:spcPct val="115000"/>
                        </a:lnSpc>
                        <a:spcAft>
                          <a:spcPts val="0"/>
                        </a:spcAft>
                      </a:pPr>
                      <a:r>
                        <a:rPr lang="da-DK" sz="1200">
                          <a:effectLst/>
                        </a:rPr>
                        <a:t>536</a:t>
                      </a:r>
                      <a:endParaRPr lang="da-DK" sz="1200">
                        <a:effectLst/>
                        <a:latin typeface="Calibri"/>
                        <a:ea typeface="Calibri"/>
                        <a:cs typeface="Times New Roman"/>
                      </a:endParaRPr>
                    </a:p>
                  </a:txBody>
                  <a:tcPr marL="68580" marR="68580" marT="0" marB="0" anchor="b"/>
                </a:tc>
              </a:tr>
              <a:tr h="252028">
                <a:tc>
                  <a:txBody>
                    <a:bodyPr/>
                    <a:lstStyle/>
                    <a:p>
                      <a:pPr algn="r">
                        <a:lnSpc>
                          <a:spcPct val="115000"/>
                        </a:lnSpc>
                        <a:spcAft>
                          <a:spcPts val="0"/>
                        </a:spcAft>
                      </a:pPr>
                      <a:r>
                        <a:rPr lang="da-DK" sz="1200" dirty="0">
                          <a:effectLst/>
                        </a:rPr>
                        <a:t>Mean</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dirty="0">
                          <a:effectLst/>
                        </a:rPr>
                        <a:t>545</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dirty="0">
                          <a:effectLst/>
                        </a:rPr>
                        <a:t>545</a:t>
                      </a:r>
                      <a:endParaRPr lang="da-DK" sz="1200" dirty="0">
                        <a:effectLst/>
                        <a:latin typeface="Calibri"/>
                        <a:ea typeface="Calibri"/>
                        <a:cs typeface="Times New Roman"/>
                      </a:endParaRPr>
                    </a:p>
                  </a:txBody>
                  <a:tcPr marL="68580" marR="68580" marT="0" marB="0"/>
                </a:tc>
                <a:tc>
                  <a:txBody>
                    <a:bodyPr/>
                    <a:lstStyle/>
                    <a:p>
                      <a:pPr algn="r">
                        <a:lnSpc>
                          <a:spcPct val="115000"/>
                        </a:lnSpc>
                        <a:spcAft>
                          <a:spcPts val="0"/>
                        </a:spcAft>
                      </a:pPr>
                      <a:r>
                        <a:rPr lang="da-DK" sz="1200" dirty="0">
                          <a:effectLst/>
                        </a:rPr>
                        <a:t>531</a:t>
                      </a:r>
                      <a:endParaRPr lang="da-DK" sz="1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63155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44000"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smtClean="0">
                <a:solidFill>
                  <a:schemeClr val="bg1"/>
                </a:solidFill>
              </a:rPr>
              <a:t>Measure transfer ratio full range</a:t>
            </a:r>
            <a:br>
              <a:rPr lang="en-US" sz="2800" b="1" dirty="0" smtClean="0">
                <a:solidFill>
                  <a:schemeClr val="bg1"/>
                </a:solidFill>
              </a:rPr>
            </a:br>
            <a:endParaRPr lang="en-US" sz="2800" b="1" dirty="0" smtClean="0">
              <a:solidFill>
                <a:schemeClr val="bg1"/>
              </a:solidFill>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932" y="1844824"/>
            <a:ext cx="9703476" cy="4647162"/>
          </a:xfrm>
        </p:spPr>
      </p:pic>
      <p:sp>
        <p:nvSpPr>
          <p:cNvPr id="7" name="Rectangle 1"/>
          <p:cNvSpPr>
            <a:spLocks noChangeArrowheads="1"/>
          </p:cNvSpPr>
          <p:nvPr/>
        </p:nvSpPr>
        <p:spPr bwMode="auto">
          <a:xfrm>
            <a:off x="1563688"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a-DK"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Oval 2"/>
          <p:cNvSpPr/>
          <p:nvPr/>
        </p:nvSpPr>
        <p:spPr>
          <a:xfrm>
            <a:off x="2411760"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Oval 8"/>
          <p:cNvSpPr/>
          <p:nvPr/>
        </p:nvSpPr>
        <p:spPr>
          <a:xfrm>
            <a:off x="3923928" y="34947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Oval 9"/>
          <p:cNvSpPr/>
          <p:nvPr/>
        </p:nvSpPr>
        <p:spPr>
          <a:xfrm>
            <a:off x="5436096" y="348004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Oval 10"/>
          <p:cNvSpPr/>
          <p:nvPr/>
        </p:nvSpPr>
        <p:spPr>
          <a:xfrm>
            <a:off x="6948264"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Oval 11"/>
          <p:cNvSpPr/>
          <p:nvPr/>
        </p:nvSpPr>
        <p:spPr>
          <a:xfrm>
            <a:off x="2411760" y="544522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a-DK"/>
          </a:p>
        </p:txBody>
      </p:sp>
      <p:sp>
        <p:nvSpPr>
          <p:cNvPr id="13" name="Oval 12"/>
          <p:cNvSpPr/>
          <p:nvPr/>
        </p:nvSpPr>
        <p:spPr>
          <a:xfrm>
            <a:off x="3923928" y="5013176"/>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a-DK"/>
          </a:p>
        </p:txBody>
      </p:sp>
      <p:sp>
        <p:nvSpPr>
          <p:cNvPr id="14" name="Oval 13"/>
          <p:cNvSpPr/>
          <p:nvPr/>
        </p:nvSpPr>
        <p:spPr>
          <a:xfrm>
            <a:off x="5420581" y="4452156"/>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a-DK"/>
          </a:p>
        </p:txBody>
      </p:sp>
      <p:sp>
        <p:nvSpPr>
          <p:cNvPr id="15" name="Oval 14"/>
          <p:cNvSpPr/>
          <p:nvPr/>
        </p:nvSpPr>
        <p:spPr>
          <a:xfrm>
            <a:off x="6932819" y="4365104"/>
            <a:ext cx="216024" cy="216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a-DK"/>
          </a:p>
        </p:txBody>
      </p:sp>
      <p:sp>
        <p:nvSpPr>
          <p:cNvPr id="16" name="Oval 15"/>
          <p:cNvSpPr/>
          <p:nvPr/>
        </p:nvSpPr>
        <p:spPr>
          <a:xfrm>
            <a:off x="2409280" y="406918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7" name="Oval 16"/>
          <p:cNvSpPr/>
          <p:nvPr/>
        </p:nvSpPr>
        <p:spPr>
          <a:xfrm>
            <a:off x="3923928" y="3787563"/>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8" name="Oval 17"/>
          <p:cNvSpPr/>
          <p:nvPr/>
        </p:nvSpPr>
        <p:spPr>
          <a:xfrm>
            <a:off x="5426109" y="303295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9" name="Oval 18"/>
          <p:cNvSpPr/>
          <p:nvPr/>
        </p:nvSpPr>
        <p:spPr>
          <a:xfrm>
            <a:off x="6932819" y="306871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20" name="Oval 19"/>
          <p:cNvSpPr/>
          <p:nvPr/>
        </p:nvSpPr>
        <p:spPr>
          <a:xfrm>
            <a:off x="2425399" y="4005064"/>
            <a:ext cx="216024" cy="216024"/>
          </a:xfrm>
          <a:prstGeom prst="ellipse">
            <a:avLst/>
          </a:prstGeom>
          <a:no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21" name="Oval 20"/>
          <p:cNvSpPr/>
          <p:nvPr/>
        </p:nvSpPr>
        <p:spPr>
          <a:xfrm>
            <a:off x="3923928" y="3732158"/>
            <a:ext cx="216024" cy="216024"/>
          </a:xfrm>
          <a:prstGeom prst="ellipse">
            <a:avLst/>
          </a:prstGeom>
          <a:no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22" name="Oval 21"/>
          <p:cNvSpPr/>
          <p:nvPr/>
        </p:nvSpPr>
        <p:spPr>
          <a:xfrm>
            <a:off x="5430607" y="3140968"/>
            <a:ext cx="216024" cy="216024"/>
          </a:xfrm>
          <a:prstGeom prst="ellipse">
            <a:avLst/>
          </a:prstGeom>
          <a:no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23" name="Oval 22"/>
          <p:cNvSpPr/>
          <p:nvPr/>
        </p:nvSpPr>
        <p:spPr>
          <a:xfrm>
            <a:off x="6932819" y="3200069"/>
            <a:ext cx="216024" cy="216024"/>
          </a:xfrm>
          <a:prstGeom prst="ellipse">
            <a:avLst/>
          </a:prstGeom>
          <a:no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36820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12" y="1522279"/>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Power frequency and lightning overvoltage test</a:t>
            </a:r>
            <a:r>
              <a:rPr lang="en-US" sz="2800" b="1" dirty="0" smtClean="0">
                <a:solidFill>
                  <a:schemeClr val="bg1"/>
                </a:solidFill>
              </a:rPr>
              <a:t/>
            </a:r>
            <a:br>
              <a:rPr lang="en-US" sz="2800" b="1" dirty="0" smtClean="0">
                <a:solidFill>
                  <a:schemeClr val="bg1"/>
                </a:solidFill>
              </a:rPr>
            </a:br>
            <a:endParaRPr lang="en-US" sz="2800" b="1" dirty="0" smtClean="0">
              <a:solidFill>
                <a:schemeClr val="bg1"/>
              </a:solidFill>
            </a:endParaRPr>
          </a:p>
        </p:txBody>
      </p:sp>
      <p:sp>
        <p:nvSpPr>
          <p:cNvPr id="7" name="Rectangle 1"/>
          <p:cNvSpPr>
            <a:spLocks noChangeArrowheads="1"/>
          </p:cNvSpPr>
          <p:nvPr/>
        </p:nvSpPr>
        <p:spPr bwMode="auto">
          <a:xfrm>
            <a:off x="1563688"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a-DK"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Content Placeholder 8"/>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91711" y="1707941"/>
            <a:ext cx="4568089" cy="2289989"/>
          </a:xfrm>
        </p:spPr>
      </p:pic>
      <p:graphicFrame>
        <p:nvGraphicFramePr>
          <p:cNvPr id="6" name="Content Placeholder 5"/>
          <p:cNvGraphicFramePr>
            <a:graphicFrameLocks noGrp="1" noChangeAspect="1"/>
          </p:cNvGraphicFramePr>
          <p:nvPr>
            <p:ph sz="half" idx="1"/>
            <p:extLst>
              <p:ext uri="{D42A27DB-BD31-4B8C-83A1-F6EECF244321}">
                <p14:modId xmlns:p14="http://schemas.microsoft.com/office/powerpoint/2010/main" val="303813942"/>
              </p:ext>
            </p:extLst>
          </p:nvPr>
        </p:nvGraphicFramePr>
        <p:xfrm>
          <a:off x="395536" y="3861048"/>
          <a:ext cx="4038600" cy="2206625"/>
        </p:xfrm>
        <a:graphic>
          <a:graphicData uri="http://schemas.openxmlformats.org/presentationml/2006/ole">
            <mc:AlternateContent xmlns:mc="http://schemas.openxmlformats.org/markup-compatibility/2006">
              <mc:Choice xmlns:v="urn:schemas-microsoft-com:vml" Requires="v">
                <p:oleObj spid="_x0000_s2098" name="Visio" r:id="rId5" imgW="5254752" imgH="2872309" progId="Visio.Drawing.11">
                  <p:embed/>
                </p:oleObj>
              </mc:Choice>
              <mc:Fallback>
                <p:oleObj name="Visio" r:id="rId5" imgW="5254752" imgH="2872309" progId="Visio.Drawing.11">
                  <p:embed/>
                  <p:pic>
                    <p:nvPicPr>
                      <p:cNvPr id="0" name=""/>
                      <p:cNvPicPr/>
                      <p:nvPr/>
                    </p:nvPicPr>
                    <p:blipFill>
                      <a:blip r:embed="rId6"/>
                      <a:stretch>
                        <a:fillRect/>
                      </a:stretch>
                    </p:blipFill>
                    <p:spPr>
                      <a:xfrm>
                        <a:off x="395536" y="3861048"/>
                        <a:ext cx="4038600" cy="2206625"/>
                      </a:xfrm>
                      <a:prstGeom prst="rect">
                        <a:avLst/>
                      </a:prstGeom>
                    </p:spPr>
                  </p:pic>
                </p:oleObj>
              </mc:Fallback>
            </mc:AlternateContent>
          </a:graphicData>
        </a:graphic>
      </p:graphicFrame>
      <p:sp>
        <p:nvSpPr>
          <p:cNvPr id="8" name="TextBox 7"/>
          <p:cNvSpPr txBox="1"/>
          <p:nvPr/>
        </p:nvSpPr>
        <p:spPr>
          <a:xfrm>
            <a:off x="539552" y="6165304"/>
            <a:ext cx="3672408" cy="369332"/>
          </a:xfrm>
          <a:prstGeom prst="rect">
            <a:avLst/>
          </a:prstGeom>
          <a:noFill/>
        </p:spPr>
        <p:txBody>
          <a:bodyPr wrap="square" rtlCol="0">
            <a:spAutoFit/>
          </a:bodyPr>
          <a:lstStyle/>
          <a:p>
            <a:r>
              <a:rPr lang="da-DK" dirty="0" smtClean="0"/>
              <a:t>Impuls voltage generator circuits</a:t>
            </a:r>
            <a:endParaRPr lang="da-DK"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84762" y="1772816"/>
            <a:ext cx="4499992" cy="2255852"/>
          </a:xfrm>
          <a:prstGeom prst="rect">
            <a:avLst/>
          </a:prstGeom>
        </p:spPr>
      </p:pic>
      <p:graphicFrame>
        <p:nvGraphicFramePr>
          <p:cNvPr id="11" name="Object 10"/>
          <p:cNvGraphicFramePr>
            <a:graphicFrameLocks noGrp="1" noChangeAspect="1"/>
          </p:cNvGraphicFramePr>
          <p:nvPr>
            <p:extLst>
              <p:ext uri="{D42A27DB-BD31-4B8C-83A1-F6EECF244321}">
                <p14:modId xmlns:p14="http://schemas.microsoft.com/office/powerpoint/2010/main" val="258751129"/>
              </p:ext>
            </p:extLst>
          </p:nvPr>
        </p:nvGraphicFramePr>
        <p:xfrm>
          <a:off x="4716016" y="3886671"/>
          <a:ext cx="4038600" cy="2206625"/>
        </p:xfrm>
        <a:graphic>
          <a:graphicData uri="http://schemas.openxmlformats.org/presentationml/2006/ole">
            <mc:AlternateContent xmlns:mc="http://schemas.openxmlformats.org/markup-compatibility/2006">
              <mc:Choice xmlns:v="urn:schemas-microsoft-com:vml" Requires="v">
                <p:oleObj spid="_x0000_s2099" name="Visio" r:id="rId8" imgW="5254752" imgH="2872309" progId="Visio.Drawing.11">
                  <p:embed/>
                </p:oleObj>
              </mc:Choice>
              <mc:Fallback>
                <p:oleObj name="Visio" r:id="rId8" imgW="5254752" imgH="2872309" progId="Visio.Drawing.11">
                  <p:embed/>
                  <p:pic>
                    <p:nvPicPr>
                      <p:cNvPr id="0" name="Content Placeholder 5"/>
                      <p:cNvPicPr>
                        <a:picLocks noGrp="1" noChangeAspect="1" noChangeArrowheads="1"/>
                      </p:cNvPicPr>
                      <p:nvPr/>
                    </p:nvPicPr>
                    <p:blipFill>
                      <a:blip r:embed="rId9"/>
                      <a:srcRect/>
                      <a:stretch>
                        <a:fillRect/>
                      </a:stretch>
                    </p:blipFill>
                    <p:spPr bwMode="auto">
                      <a:xfrm>
                        <a:off x="4716016" y="3886671"/>
                        <a:ext cx="40386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0308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Dielectric loss angle measurement</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3498031713"/>
                  </p:ext>
                </p:extLst>
              </p:nvPr>
            </p:nvGraphicFramePr>
            <p:xfrm>
              <a:off x="67812" y="1556792"/>
              <a:ext cx="9008376" cy="2225040"/>
            </p:xfrm>
            <a:graphic>
              <a:graphicData uri="http://schemas.openxmlformats.org/drawingml/2006/table">
                <a:tbl>
                  <a:tblPr firstRow="1" bandRow="1">
                    <a:tableStyleId>{E8B1032C-EA38-4F05-BA0D-38AFFFC7BED3}</a:tableStyleId>
                  </a:tblPr>
                  <a:tblGrid>
                    <a:gridCol w="546418"/>
                    <a:gridCol w="1283589"/>
                    <a:gridCol w="994093"/>
                    <a:gridCol w="1165466"/>
                    <a:gridCol w="1520912"/>
                    <a:gridCol w="1844358"/>
                    <a:gridCol w="1653540"/>
                  </a:tblGrid>
                  <a:tr h="370840">
                    <a:tc>
                      <a:txBody>
                        <a:bodyPr/>
                        <a:lstStyle/>
                        <a:p>
                          <a:endParaRPr lang="en-US" noProof="0" dirty="0"/>
                        </a:p>
                      </a:txBody>
                      <a:tcPr/>
                    </a:tc>
                    <a:tc>
                      <a:txBody>
                        <a:bodyPr/>
                        <a:lstStyle/>
                        <a:p>
                          <a:r>
                            <a:rPr lang="en-US" noProof="0" dirty="0" smtClean="0"/>
                            <a:t>Voltage [V]</a:t>
                          </a:r>
                          <a:endParaRPr lang="en-US" noProof="0" dirty="0"/>
                        </a:p>
                      </a:txBody>
                      <a:tcPr/>
                    </a:tc>
                    <a:tc>
                      <a:txBody>
                        <a:bodyPr/>
                        <a:lstStyle/>
                        <a:p>
                          <a14:m>
                            <m:oMath xmlns:m="http://schemas.openxmlformats.org/officeDocument/2006/math">
                              <m:func>
                                <m:funcPr>
                                  <m:ctrlPr>
                                    <a:rPr lang="en-US" i="1" noProof="0" smtClean="0">
                                      <a:latin typeface="Cambria Math"/>
                                    </a:rPr>
                                  </m:ctrlPr>
                                </m:funcPr>
                                <m:fName>
                                  <m:r>
                                    <m:rPr>
                                      <m:sty m:val="p"/>
                                    </m:rPr>
                                    <a:rPr lang="en-US" noProof="0" smtClean="0">
                                      <a:latin typeface="Cambria Math"/>
                                    </a:rPr>
                                    <m:t>tan</m:t>
                                  </m:r>
                                </m:fName>
                                <m:e>
                                  <m:r>
                                    <a:rPr lang="en-US" noProof="0" smtClean="0">
                                      <a:latin typeface="Cambria Math"/>
                                    </a:rPr>
                                    <m:t>𝜹</m:t>
                                  </m:r>
                                </m:e>
                              </m:func>
                            </m:oMath>
                          </a14:m>
                          <a:r>
                            <a:rPr lang="en-US" noProof="0" dirty="0" smtClean="0"/>
                            <a:t> [-]</a:t>
                          </a:r>
                          <a:endParaRPr lang="en-US" noProof="0" dirty="0"/>
                        </a:p>
                      </a:txBody>
                      <a:tcPr/>
                    </a:tc>
                    <a:tc>
                      <a:txBody>
                        <a:bodyPr/>
                        <a:lstStyle/>
                        <a:p>
                          <a:pPr/>
                          <a14:m>
                            <m:oMathPara xmlns:m="http://schemas.openxmlformats.org/officeDocument/2006/math">
                              <m:oMathParaPr>
                                <m:jc m:val="centerGroup"/>
                              </m:oMathParaPr>
                              <m:oMath xmlns:m="http://schemas.openxmlformats.org/officeDocument/2006/math">
                                <m:r>
                                  <a:rPr lang="en-US" noProof="0" smtClean="0">
                                    <a:latin typeface="Cambria Math"/>
                                  </a:rPr>
                                  <m:t>𝜹</m:t>
                                </m:r>
                              </m:oMath>
                            </m:oMathPara>
                          </a14:m>
                          <a:endParaRPr lang="en-US" noProof="0" dirty="0"/>
                        </a:p>
                      </a:txBody>
                      <a:tcPr/>
                    </a:tc>
                    <a:tc>
                      <a:txBody>
                        <a:bodyPr/>
                        <a:lstStyle/>
                        <a:p>
                          <a:r>
                            <a:rPr lang="en-US" noProof="0" dirty="0" smtClean="0"/>
                            <a:t>Current [µA]</a:t>
                          </a:r>
                          <a:endParaRPr lang="en-US" noProof="0" dirty="0"/>
                        </a:p>
                      </a:txBody>
                      <a:tcPr/>
                    </a:tc>
                    <a:tc>
                      <a:txBody>
                        <a:bodyPr/>
                        <a:lstStyle/>
                        <a:p>
                          <a:r>
                            <a:rPr lang="en-US" noProof="0" dirty="0" smtClean="0"/>
                            <a:t>Capacitance [pH]</a:t>
                          </a:r>
                          <a:endParaRPr lang="en-US" noProof="0" dirty="0"/>
                        </a:p>
                      </a:txBody>
                      <a:tcPr/>
                    </a:tc>
                    <a:tc>
                      <a:txBody>
                        <a:bodyPr/>
                        <a:lstStyle/>
                        <a:p>
                          <a:r>
                            <a:rPr lang="en-US" noProof="0" dirty="0" smtClean="0"/>
                            <a:t>Frequency [Hz]</a:t>
                          </a:r>
                          <a:endParaRPr lang="en-US" noProof="0" dirty="0"/>
                        </a:p>
                      </a:txBody>
                      <a:tcPr/>
                    </a:tc>
                  </a:tr>
                  <a:tr h="370840">
                    <a:tc>
                      <a:txBody>
                        <a:bodyPr/>
                        <a:lstStyle/>
                        <a:p>
                          <a:r>
                            <a:rPr lang="en-US" noProof="0" dirty="0" smtClean="0"/>
                            <a:t>M1</a:t>
                          </a:r>
                          <a:endParaRPr lang="en-US" noProof="0" dirty="0"/>
                        </a:p>
                      </a:txBody>
                      <a:tcPr/>
                    </a:tc>
                    <a:tc>
                      <a:txBody>
                        <a:bodyPr/>
                        <a:lstStyle/>
                        <a:p>
                          <a:r>
                            <a:rPr lang="en-US" noProof="0" dirty="0" smtClean="0"/>
                            <a:t>10.420</a:t>
                          </a:r>
                          <a:endParaRPr lang="en-US" noProof="0" dirty="0"/>
                        </a:p>
                      </a:txBody>
                      <a:tcPr/>
                    </a:tc>
                    <a:tc>
                      <a:txBody>
                        <a:bodyPr/>
                        <a:lstStyle/>
                        <a:p>
                          <a:r>
                            <a:rPr lang="en-US" noProof="0" dirty="0" smtClean="0"/>
                            <a:t>0,493</a:t>
                          </a:r>
                          <a:endParaRPr lang="en-US" noProof="0" dirty="0"/>
                        </a:p>
                      </a:txBody>
                      <a:tcPr/>
                    </a:tc>
                    <a:tc>
                      <a:txBody>
                        <a:bodyPr/>
                        <a:lstStyle/>
                        <a:p>
                          <a:r>
                            <a:rPr lang="en-US" noProof="0" dirty="0" smtClean="0"/>
                            <a:t>26,243</a:t>
                          </a:r>
                          <a:r>
                            <a:rPr lang="en-US" noProof="0" dirty="0" smtClean="0">
                              <a:latin typeface="Calibri"/>
                            </a:rPr>
                            <a:t>°</a:t>
                          </a:r>
                          <a:endParaRPr lang="en-US" noProof="0" dirty="0"/>
                        </a:p>
                      </a:txBody>
                      <a:tcPr/>
                    </a:tc>
                    <a:tc>
                      <a:txBody>
                        <a:bodyPr/>
                        <a:lstStyle/>
                        <a:p>
                          <a:r>
                            <a:rPr lang="en-US" noProof="0" dirty="0" smtClean="0"/>
                            <a:t>441,1</a:t>
                          </a:r>
                          <a:endParaRPr lang="en-US" noProof="0" dirty="0"/>
                        </a:p>
                      </a:txBody>
                      <a:tcPr/>
                    </a:tc>
                    <a:tc>
                      <a:txBody>
                        <a:bodyPr/>
                        <a:lstStyle/>
                        <a:p>
                          <a:r>
                            <a:rPr lang="en-US" noProof="0" dirty="0" smtClean="0"/>
                            <a:t>134,79</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M2</a:t>
                          </a:r>
                          <a:endParaRPr lang="en-US" noProof="0" dirty="0"/>
                        </a:p>
                      </a:txBody>
                      <a:tcPr/>
                    </a:tc>
                    <a:tc>
                      <a:txBody>
                        <a:bodyPr/>
                        <a:lstStyle/>
                        <a:p>
                          <a:r>
                            <a:rPr lang="en-US" noProof="0" dirty="0" smtClean="0"/>
                            <a:t>10.420</a:t>
                          </a:r>
                          <a:endParaRPr lang="en-US" noProof="0" dirty="0"/>
                        </a:p>
                      </a:txBody>
                      <a:tcPr/>
                    </a:tc>
                    <a:tc>
                      <a:txBody>
                        <a:bodyPr/>
                        <a:lstStyle/>
                        <a:p>
                          <a:r>
                            <a:rPr lang="en-US" noProof="0" dirty="0" smtClean="0"/>
                            <a:t>-0,05</a:t>
                          </a:r>
                          <a:endParaRPr lang="en-US" noProof="0" dirty="0"/>
                        </a:p>
                      </a:txBody>
                      <a:tcPr/>
                    </a:tc>
                    <a:tc>
                      <a:txBody>
                        <a:bodyPr/>
                        <a:lstStyle/>
                        <a:p>
                          <a:r>
                            <a:rPr lang="en-US" noProof="0" dirty="0" smtClean="0"/>
                            <a:t>-2,862</a:t>
                          </a:r>
                          <a:r>
                            <a:rPr lang="en-US" noProof="0" dirty="0" smtClean="0">
                              <a:latin typeface="Calibri"/>
                            </a:rPr>
                            <a:t>°</a:t>
                          </a:r>
                          <a:endParaRPr lang="en-US" noProof="0" dirty="0"/>
                        </a:p>
                      </a:txBody>
                      <a:tcPr/>
                    </a:tc>
                    <a:tc>
                      <a:txBody>
                        <a:bodyPr/>
                        <a:lstStyle/>
                        <a:p>
                          <a:r>
                            <a:rPr lang="en-US" noProof="0" dirty="0" smtClean="0"/>
                            <a:t>228,9</a:t>
                          </a:r>
                          <a:endParaRPr lang="en-US" noProof="0" dirty="0"/>
                        </a:p>
                      </a:txBody>
                      <a:tcPr/>
                    </a:tc>
                    <a:tc>
                      <a:txBody>
                        <a:bodyPr/>
                        <a:lstStyle/>
                        <a:p>
                          <a:r>
                            <a:rPr lang="en-US" noProof="0" dirty="0" smtClean="0"/>
                            <a:t>69,89</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M3</a:t>
                          </a:r>
                          <a:endParaRPr lang="en-US" noProof="0" dirty="0"/>
                        </a:p>
                      </a:txBody>
                      <a:tcPr/>
                    </a:tc>
                    <a:tc>
                      <a:txBody>
                        <a:bodyPr/>
                        <a:lstStyle/>
                        <a:p>
                          <a:r>
                            <a:rPr lang="en-US" noProof="0" dirty="0" smtClean="0"/>
                            <a:t>15.400</a:t>
                          </a:r>
                          <a:endParaRPr lang="en-US" noProof="0" dirty="0"/>
                        </a:p>
                      </a:txBody>
                      <a:tcPr/>
                    </a:tc>
                    <a:tc>
                      <a:txBody>
                        <a:bodyPr/>
                        <a:lstStyle/>
                        <a:p>
                          <a:r>
                            <a:rPr lang="en-US" noProof="0" dirty="0" smtClean="0"/>
                            <a:t>-0.12</a:t>
                          </a:r>
                          <a:endParaRPr lang="en-US" noProof="0" dirty="0"/>
                        </a:p>
                      </a:txBody>
                      <a:tcPr/>
                    </a:tc>
                    <a:tc>
                      <a:txBody>
                        <a:bodyPr/>
                        <a:lstStyle/>
                        <a:p>
                          <a:r>
                            <a:rPr lang="en-US" noProof="0" dirty="0" smtClean="0"/>
                            <a:t>-6,843</a:t>
                          </a:r>
                          <a:r>
                            <a:rPr lang="en-US" noProof="0" dirty="0" smtClean="0">
                              <a:latin typeface="+mn-lt"/>
                            </a:rPr>
                            <a:t>°</a:t>
                          </a:r>
                          <a:endParaRPr lang="en-US" noProof="0" dirty="0"/>
                        </a:p>
                      </a:txBody>
                      <a:tcPr/>
                    </a:tc>
                    <a:tc>
                      <a:txBody>
                        <a:bodyPr/>
                        <a:lstStyle/>
                        <a:p>
                          <a:r>
                            <a:rPr lang="en-US" noProof="0" dirty="0" smtClean="0"/>
                            <a:t>370</a:t>
                          </a:r>
                          <a:endParaRPr lang="en-US" noProof="0" dirty="0"/>
                        </a:p>
                      </a:txBody>
                      <a:tcPr/>
                    </a:tc>
                    <a:tc>
                      <a:txBody>
                        <a:bodyPr/>
                        <a:lstStyle/>
                        <a:p>
                          <a:r>
                            <a:rPr lang="en-US" noProof="0" dirty="0" smtClean="0"/>
                            <a:t>76,44</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M4</a:t>
                          </a:r>
                          <a:endParaRPr lang="en-US" noProof="0" dirty="0"/>
                        </a:p>
                      </a:txBody>
                      <a:tcPr/>
                    </a:tc>
                    <a:tc>
                      <a:txBody>
                        <a:bodyPr/>
                        <a:lstStyle/>
                        <a:p>
                          <a:r>
                            <a:rPr lang="en-US" noProof="0" dirty="0" smtClean="0"/>
                            <a:t>19.970</a:t>
                          </a:r>
                          <a:endParaRPr lang="en-US" noProof="0" dirty="0"/>
                        </a:p>
                      </a:txBody>
                      <a:tcPr/>
                    </a:tc>
                    <a:tc>
                      <a:txBody>
                        <a:bodyPr/>
                        <a:lstStyle/>
                        <a:p>
                          <a:r>
                            <a:rPr lang="en-US" noProof="0" dirty="0" smtClean="0"/>
                            <a:t>-0,166</a:t>
                          </a:r>
                          <a:endParaRPr lang="en-US" noProof="0" dirty="0"/>
                        </a:p>
                      </a:txBody>
                      <a:tcPr/>
                    </a:tc>
                    <a:tc>
                      <a:txBody>
                        <a:bodyPr/>
                        <a:lstStyle/>
                        <a:p>
                          <a:r>
                            <a:rPr lang="en-US" noProof="0" dirty="0" smtClean="0"/>
                            <a:t>-9,425</a:t>
                          </a:r>
                          <a:r>
                            <a:rPr lang="en-US" noProof="0" dirty="0" smtClean="0">
                              <a:latin typeface="+mn-lt"/>
                            </a:rPr>
                            <a:t>°</a:t>
                          </a:r>
                          <a:endParaRPr lang="en-US" noProof="0" dirty="0"/>
                        </a:p>
                      </a:txBody>
                      <a:tcPr/>
                    </a:tc>
                    <a:tc>
                      <a:txBody>
                        <a:bodyPr/>
                        <a:lstStyle/>
                        <a:p>
                          <a:r>
                            <a:rPr lang="en-US" noProof="0" dirty="0" smtClean="0"/>
                            <a:t>496</a:t>
                          </a:r>
                          <a:endParaRPr lang="en-US" noProof="0" dirty="0"/>
                        </a:p>
                      </a:txBody>
                      <a:tcPr/>
                    </a:tc>
                    <a:tc>
                      <a:txBody>
                        <a:bodyPr/>
                        <a:lstStyle/>
                        <a:p>
                          <a:r>
                            <a:rPr lang="en-US" noProof="0" dirty="0" smtClean="0"/>
                            <a:t>79,10</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M5</a:t>
                          </a:r>
                          <a:endParaRPr lang="en-US" noProof="0" dirty="0"/>
                        </a:p>
                      </a:txBody>
                      <a:tcPr/>
                    </a:tc>
                    <a:tc>
                      <a:txBody>
                        <a:bodyPr/>
                        <a:lstStyle/>
                        <a:p>
                          <a:r>
                            <a:rPr lang="en-US" noProof="0" dirty="0" smtClean="0"/>
                            <a:t>29.800</a:t>
                          </a:r>
                          <a:endParaRPr lang="en-US" noProof="0" dirty="0"/>
                        </a:p>
                      </a:txBody>
                      <a:tcPr/>
                    </a:tc>
                    <a:tc>
                      <a:txBody>
                        <a:bodyPr/>
                        <a:lstStyle/>
                        <a:p>
                          <a:r>
                            <a:rPr lang="en-US" noProof="0" dirty="0" smtClean="0"/>
                            <a:t>-0,284</a:t>
                          </a:r>
                          <a:endParaRPr lang="en-US" noProof="0" dirty="0"/>
                        </a:p>
                      </a:txBody>
                      <a:tcPr/>
                    </a:tc>
                    <a:tc>
                      <a:txBody>
                        <a:bodyPr/>
                        <a:lstStyle/>
                        <a:p>
                          <a:r>
                            <a:rPr lang="en-US" noProof="0" dirty="0" smtClean="0"/>
                            <a:t>-15,855</a:t>
                          </a:r>
                          <a:r>
                            <a:rPr lang="en-US" noProof="0" dirty="0" smtClean="0">
                              <a:latin typeface="+mn-lt"/>
                            </a:rPr>
                            <a:t>°</a:t>
                          </a:r>
                          <a:endParaRPr lang="en-US" noProof="0" dirty="0" smtClean="0"/>
                        </a:p>
                      </a:txBody>
                      <a:tcPr/>
                    </a:tc>
                    <a:tc>
                      <a:txBody>
                        <a:bodyPr/>
                        <a:lstStyle/>
                        <a:p>
                          <a:r>
                            <a:rPr lang="en-US" noProof="0" dirty="0" smtClean="0"/>
                            <a:t>741,9</a:t>
                          </a:r>
                          <a:endParaRPr lang="en-US" noProof="0" dirty="0"/>
                        </a:p>
                      </a:txBody>
                      <a:tcPr/>
                    </a:tc>
                    <a:tc>
                      <a:txBody>
                        <a:bodyPr/>
                        <a:lstStyle/>
                        <a:p>
                          <a:r>
                            <a:rPr lang="en-US" noProof="0" dirty="0" smtClean="0"/>
                            <a:t>79,09</a:t>
                          </a:r>
                          <a:endParaRPr lang="en-US" noProof="0" dirty="0"/>
                        </a:p>
                      </a:txBody>
                      <a:tcPr/>
                    </a:tc>
                    <a:tc>
                      <a:txBody>
                        <a:bodyPr/>
                        <a:lstStyle/>
                        <a:p>
                          <a:r>
                            <a:rPr lang="en-US" noProof="0" dirty="0" smtClean="0"/>
                            <a:t>50</a:t>
                          </a:r>
                          <a:endParaRPr lang="en-US" noProof="0"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3498031713"/>
                  </p:ext>
                </p:extLst>
              </p:nvPr>
            </p:nvGraphicFramePr>
            <p:xfrm>
              <a:off x="67812" y="1556792"/>
              <a:ext cx="9008376" cy="2225040"/>
            </p:xfrm>
            <a:graphic>
              <a:graphicData uri="http://schemas.openxmlformats.org/drawingml/2006/table">
                <a:tbl>
                  <a:tblPr firstRow="1" bandRow="1">
                    <a:tableStyleId>{E8B1032C-EA38-4F05-BA0D-38AFFFC7BED3}</a:tableStyleId>
                  </a:tblPr>
                  <a:tblGrid>
                    <a:gridCol w="546418"/>
                    <a:gridCol w="1283589"/>
                    <a:gridCol w="994093"/>
                    <a:gridCol w="1165466"/>
                    <a:gridCol w="1520912"/>
                    <a:gridCol w="1844358"/>
                    <a:gridCol w="1653540"/>
                  </a:tblGrid>
                  <a:tr h="370840">
                    <a:tc>
                      <a:txBody>
                        <a:bodyPr/>
                        <a:lstStyle/>
                        <a:p>
                          <a:endParaRPr lang="en-US" noProof="0" dirty="0"/>
                        </a:p>
                      </a:txBody>
                      <a:tcPr/>
                    </a:tc>
                    <a:tc>
                      <a:txBody>
                        <a:bodyPr/>
                        <a:lstStyle/>
                        <a:p>
                          <a:r>
                            <a:rPr lang="en-US" noProof="0" dirty="0" smtClean="0"/>
                            <a:t>Voltage [V]</a:t>
                          </a:r>
                          <a:endParaRPr lang="en-US" noProof="0" dirty="0"/>
                        </a:p>
                      </a:txBody>
                      <a:tcPr/>
                    </a:tc>
                    <a:tc>
                      <a:txBody>
                        <a:bodyPr/>
                        <a:lstStyle/>
                        <a:p>
                          <a:endParaRPr lang="da-DK"/>
                        </a:p>
                      </a:txBody>
                      <a:tcPr>
                        <a:blipFill rotWithShape="1">
                          <a:blip r:embed="rId3"/>
                          <a:stretch>
                            <a:fillRect l="-184049" t="-8197" r="-622699" b="-524590"/>
                          </a:stretch>
                        </a:blipFill>
                      </a:tcPr>
                    </a:tc>
                    <a:tc>
                      <a:txBody>
                        <a:bodyPr/>
                        <a:lstStyle/>
                        <a:p>
                          <a:endParaRPr lang="da-DK"/>
                        </a:p>
                      </a:txBody>
                      <a:tcPr>
                        <a:blipFill rotWithShape="1">
                          <a:blip r:embed="rId3"/>
                          <a:stretch>
                            <a:fillRect l="-241146" t="-8197" r="-428646" b="-524590"/>
                          </a:stretch>
                        </a:blipFill>
                      </a:tcPr>
                    </a:tc>
                    <a:tc>
                      <a:txBody>
                        <a:bodyPr/>
                        <a:lstStyle/>
                        <a:p>
                          <a:r>
                            <a:rPr lang="en-US" noProof="0" dirty="0" smtClean="0"/>
                            <a:t>Current [µA]</a:t>
                          </a:r>
                          <a:endParaRPr lang="en-US" noProof="0" dirty="0"/>
                        </a:p>
                      </a:txBody>
                      <a:tcPr/>
                    </a:tc>
                    <a:tc>
                      <a:txBody>
                        <a:bodyPr/>
                        <a:lstStyle/>
                        <a:p>
                          <a:r>
                            <a:rPr lang="en-US" noProof="0" dirty="0" smtClean="0"/>
                            <a:t>Capacitance [pH]</a:t>
                          </a:r>
                          <a:endParaRPr lang="en-US" noProof="0" dirty="0"/>
                        </a:p>
                      </a:txBody>
                      <a:tcPr/>
                    </a:tc>
                    <a:tc>
                      <a:txBody>
                        <a:bodyPr/>
                        <a:lstStyle/>
                        <a:p>
                          <a:r>
                            <a:rPr lang="en-US" noProof="0" dirty="0" smtClean="0"/>
                            <a:t>Frequency [Hz]</a:t>
                          </a:r>
                          <a:endParaRPr lang="en-US" noProof="0" dirty="0"/>
                        </a:p>
                      </a:txBody>
                      <a:tcPr/>
                    </a:tc>
                  </a:tr>
                  <a:tr h="370840">
                    <a:tc>
                      <a:txBody>
                        <a:bodyPr/>
                        <a:lstStyle/>
                        <a:p>
                          <a:r>
                            <a:rPr lang="en-US" noProof="0" dirty="0" smtClean="0"/>
                            <a:t>M1</a:t>
                          </a:r>
                          <a:endParaRPr lang="en-US" noProof="0" dirty="0"/>
                        </a:p>
                      </a:txBody>
                      <a:tcPr/>
                    </a:tc>
                    <a:tc>
                      <a:txBody>
                        <a:bodyPr/>
                        <a:lstStyle/>
                        <a:p>
                          <a:r>
                            <a:rPr lang="en-US" noProof="0" dirty="0" smtClean="0"/>
                            <a:t>10.420</a:t>
                          </a:r>
                          <a:endParaRPr lang="en-US" noProof="0" dirty="0"/>
                        </a:p>
                      </a:txBody>
                      <a:tcPr/>
                    </a:tc>
                    <a:tc>
                      <a:txBody>
                        <a:bodyPr/>
                        <a:lstStyle/>
                        <a:p>
                          <a:r>
                            <a:rPr lang="en-US" noProof="0" dirty="0" smtClean="0"/>
                            <a:t>0,493</a:t>
                          </a:r>
                          <a:endParaRPr lang="en-US" noProof="0" dirty="0"/>
                        </a:p>
                      </a:txBody>
                      <a:tcPr/>
                    </a:tc>
                    <a:tc>
                      <a:txBody>
                        <a:bodyPr/>
                        <a:lstStyle/>
                        <a:p>
                          <a:r>
                            <a:rPr lang="en-US" noProof="0" dirty="0" smtClean="0"/>
                            <a:t>26,243</a:t>
                          </a:r>
                          <a:r>
                            <a:rPr lang="en-US" noProof="0" dirty="0" smtClean="0">
                              <a:latin typeface="Calibri"/>
                            </a:rPr>
                            <a:t>°</a:t>
                          </a:r>
                          <a:endParaRPr lang="en-US" noProof="0" dirty="0"/>
                        </a:p>
                      </a:txBody>
                      <a:tcPr/>
                    </a:tc>
                    <a:tc>
                      <a:txBody>
                        <a:bodyPr/>
                        <a:lstStyle/>
                        <a:p>
                          <a:r>
                            <a:rPr lang="en-US" noProof="0" dirty="0" smtClean="0"/>
                            <a:t>441,1</a:t>
                          </a:r>
                          <a:endParaRPr lang="en-US" noProof="0" dirty="0"/>
                        </a:p>
                      </a:txBody>
                      <a:tcPr/>
                    </a:tc>
                    <a:tc>
                      <a:txBody>
                        <a:bodyPr/>
                        <a:lstStyle/>
                        <a:p>
                          <a:r>
                            <a:rPr lang="en-US" noProof="0" dirty="0" smtClean="0"/>
                            <a:t>134,79</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M2</a:t>
                          </a:r>
                          <a:endParaRPr lang="en-US" noProof="0" dirty="0"/>
                        </a:p>
                      </a:txBody>
                      <a:tcPr/>
                    </a:tc>
                    <a:tc>
                      <a:txBody>
                        <a:bodyPr/>
                        <a:lstStyle/>
                        <a:p>
                          <a:r>
                            <a:rPr lang="en-US" noProof="0" dirty="0" smtClean="0"/>
                            <a:t>10.420</a:t>
                          </a:r>
                          <a:endParaRPr lang="en-US" noProof="0" dirty="0"/>
                        </a:p>
                      </a:txBody>
                      <a:tcPr/>
                    </a:tc>
                    <a:tc>
                      <a:txBody>
                        <a:bodyPr/>
                        <a:lstStyle/>
                        <a:p>
                          <a:r>
                            <a:rPr lang="en-US" noProof="0" dirty="0" smtClean="0"/>
                            <a:t>-0,05</a:t>
                          </a:r>
                          <a:endParaRPr lang="en-US" noProof="0" dirty="0"/>
                        </a:p>
                      </a:txBody>
                      <a:tcPr/>
                    </a:tc>
                    <a:tc>
                      <a:txBody>
                        <a:bodyPr/>
                        <a:lstStyle/>
                        <a:p>
                          <a:r>
                            <a:rPr lang="en-US" noProof="0" dirty="0" smtClean="0"/>
                            <a:t>-2,862</a:t>
                          </a:r>
                          <a:r>
                            <a:rPr lang="en-US" noProof="0" dirty="0" smtClean="0">
                              <a:latin typeface="Calibri"/>
                            </a:rPr>
                            <a:t>°</a:t>
                          </a:r>
                          <a:endParaRPr lang="en-US" noProof="0" dirty="0"/>
                        </a:p>
                      </a:txBody>
                      <a:tcPr/>
                    </a:tc>
                    <a:tc>
                      <a:txBody>
                        <a:bodyPr/>
                        <a:lstStyle/>
                        <a:p>
                          <a:r>
                            <a:rPr lang="en-US" noProof="0" dirty="0" smtClean="0"/>
                            <a:t>228,9</a:t>
                          </a:r>
                          <a:endParaRPr lang="en-US" noProof="0" dirty="0"/>
                        </a:p>
                      </a:txBody>
                      <a:tcPr/>
                    </a:tc>
                    <a:tc>
                      <a:txBody>
                        <a:bodyPr/>
                        <a:lstStyle/>
                        <a:p>
                          <a:r>
                            <a:rPr lang="en-US" noProof="0" dirty="0" smtClean="0"/>
                            <a:t>69,89</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M3</a:t>
                          </a:r>
                          <a:endParaRPr lang="en-US" noProof="0" dirty="0"/>
                        </a:p>
                      </a:txBody>
                      <a:tcPr/>
                    </a:tc>
                    <a:tc>
                      <a:txBody>
                        <a:bodyPr/>
                        <a:lstStyle/>
                        <a:p>
                          <a:r>
                            <a:rPr lang="en-US" noProof="0" dirty="0" smtClean="0"/>
                            <a:t>15.400</a:t>
                          </a:r>
                          <a:endParaRPr lang="en-US" noProof="0" dirty="0"/>
                        </a:p>
                      </a:txBody>
                      <a:tcPr/>
                    </a:tc>
                    <a:tc>
                      <a:txBody>
                        <a:bodyPr/>
                        <a:lstStyle/>
                        <a:p>
                          <a:r>
                            <a:rPr lang="en-US" noProof="0" dirty="0" smtClean="0"/>
                            <a:t>-0.12</a:t>
                          </a:r>
                          <a:endParaRPr lang="en-US" noProof="0" dirty="0"/>
                        </a:p>
                      </a:txBody>
                      <a:tcPr/>
                    </a:tc>
                    <a:tc>
                      <a:txBody>
                        <a:bodyPr/>
                        <a:lstStyle/>
                        <a:p>
                          <a:r>
                            <a:rPr lang="en-US" noProof="0" dirty="0" smtClean="0"/>
                            <a:t>-6,843</a:t>
                          </a:r>
                          <a:r>
                            <a:rPr lang="en-US" noProof="0" dirty="0" smtClean="0">
                              <a:latin typeface="+mn-lt"/>
                            </a:rPr>
                            <a:t>°</a:t>
                          </a:r>
                          <a:endParaRPr lang="en-US" noProof="0" dirty="0"/>
                        </a:p>
                      </a:txBody>
                      <a:tcPr/>
                    </a:tc>
                    <a:tc>
                      <a:txBody>
                        <a:bodyPr/>
                        <a:lstStyle/>
                        <a:p>
                          <a:r>
                            <a:rPr lang="en-US" noProof="0" dirty="0" smtClean="0"/>
                            <a:t>370</a:t>
                          </a:r>
                          <a:endParaRPr lang="en-US" noProof="0" dirty="0"/>
                        </a:p>
                      </a:txBody>
                      <a:tcPr/>
                    </a:tc>
                    <a:tc>
                      <a:txBody>
                        <a:bodyPr/>
                        <a:lstStyle/>
                        <a:p>
                          <a:r>
                            <a:rPr lang="en-US" noProof="0" dirty="0" smtClean="0"/>
                            <a:t>76,44</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M4</a:t>
                          </a:r>
                          <a:endParaRPr lang="en-US" noProof="0" dirty="0"/>
                        </a:p>
                      </a:txBody>
                      <a:tcPr/>
                    </a:tc>
                    <a:tc>
                      <a:txBody>
                        <a:bodyPr/>
                        <a:lstStyle/>
                        <a:p>
                          <a:r>
                            <a:rPr lang="en-US" noProof="0" dirty="0" smtClean="0"/>
                            <a:t>19.970</a:t>
                          </a:r>
                          <a:endParaRPr lang="en-US" noProof="0" dirty="0"/>
                        </a:p>
                      </a:txBody>
                      <a:tcPr/>
                    </a:tc>
                    <a:tc>
                      <a:txBody>
                        <a:bodyPr/>
                        <a:lstStyle/>
                        <a:p>
                          <a:r>
                            <a:rPr lang="en-US" noProof="0" dirty="0" smtClean="0"/>
                            <a:t>-0,166</a:t>
                          </a:r>
                          <a:endParaRPr lang="en-US" noProof="0" dirty="0"/>
                        </a:p>
                      </a:txBody>
                      <a:tcPr/>
                    </a:tc>
                    <a:tc>
                      <a:txBody>
                        <a:bodyPr/>
                        <a:lstStyle/>
                        <a:p>
                          <a:r>
                            <a:rPr lang="en-US" noProof="0" dirty="0" smtClean="0"/>
                            <a:t>-9,425</a:t>
                          </a:r>
                          <a:r>
                            <a:rPr lang="en-US" noProof="0" dirty="0" smtClean="0">
                              <a:latin typeface="+mn-lt"/>
                            </a:rPr>
                            <a:t>°</a:t>
                          </a:r>
                          <a:endParaRPr lang="en-US" noProof="0" dirty="0"/>
                        </a:p>
                      </a:txBody>
                      <a:tcPr/>
                    </a:tc>
                    <a:tc>
                      <a:txBody>
                        <a:bodyPr/>
                        <a:lstStyle/>
                        <a:p>
                          <a:r>
                            <a:rPr lang="en-US" noProof="0" dirty="0" smtClean="0"/>
                            <a:t>496</a:t>
                          </a:r>
                          <a:endParaRPr lang="en-US" noProof="0" dirty="0"/>
                        </a:p>
                      </a:txBody>
                      <a:tcPr/>
                    </a:tc>
                    <a:tc>
                      <a:txBody>
                        <a:bodyPr/>
                        <a:lstStyle/>
                        <a:p>
                          <a:r>
                            <a:rPr lang="en-US" noProof="0" dirty="0" smtClean="0"/>
                            <a:t>79,10</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M5</a:t>
                          </a:r>
                          <a:endParaRPr lang="en-US" noProof="0" dirty="0"/>
                        </a:p>
                      </a:txBody>
                      <a:tcPr/>
                    </a:tc>
                    <a:tc>
                      <a:txBody>
                        <a:bodyPr/>
                        <a:lstStyle/>
                        <a:p>
                          <a:r>
                            <a:rPr lang="en-US" noProof="0" dirty="0" smtClean="0"/>
                            <a:t>29.800</a:t>
                          </a:r>
                          <a:endParaRPr lang="en-US" noProof="0" dirty="0"/>
                        </a:p>
                      </a:txBody>
                      <a:tcPr/>
                    </a:tc>
                    <a:tc>
                      <a:txBody>
                        <a:bodyPr/>
                        <a:lstStyle/>
                        <a:p>
                          <a:r>
                            <a:rPr lang="en-US" noProof="0" dirty="0" smtClean="0"/>
                            <a:t>-0,284</a:t>
                          </a:r>
                          <a:endParaRPr lang="en-US" noProof="0" dirty="0"/>
                        </a:p>
                      </a:txBody>
                      <a:tcPr/>
                    </a:tc>
                    <a:tc>
                      <a:txBody>
                        <a:bodyPr/>
                        <a:lstStyle/>
                        <a:p>
                          <a:r>
                            <a:rPr lang="en-US" noProof="0" dirty="0" smtClean="0"/>
                            <a:t>-15,855</a:t>
                          </a:r>
                          <a:r>
                            <a:rPr lang="en-US" noProof="0" dirty="0" smtClean="0">
                              <a:latin typeface="+mn-lt"/>
                            </a:rPr>
                            <a:t>°</a:t>
                          </a:r>
                          <a:endParaRPr lang="en-US" noProof="0" dirty="0" smtClean="0"/>
                        </a:p>
                      </a:txBody>
                      <a:tcPr/>
                    </a:tc>
                    <a:tc>
                      <a:txBody>
                        <a:bodyPr/>
                        <a:lstStyle/>
                        <a:p>
                          <a:r>
                            <a:rPr lang="en-US" noProof="0" dirty="0" smtClean="0"/>
                            <a:t>741,9</a:t>
                          </a:r>
                          <a:endParaRPr lang="en-US" noProof="0" dirty="0"/>
                        </a:p>
                      </a:txBody>
                      <a:tcPr/>
                    </a:tc>
                    <a:tc>
                      <a:txBody>
                        <a:bodyPr/>
                        <a:lstStyle/>
                        <a:p>
                          <a:r>
                            <a:rPr lang="en-US" noProof="0" dirty="0" smtClean="0"/>
                            <a:t>79,09</a:t>
                          </a:r>
                          <a:endParaRPr lang="en-US" noProof="0" dirty="0"/>
                        </a:p>
                      </a:txBody>
                      <a:tcPr/>
                    </a:tc>
                    <a:tc>
                      <a:txBody>
                        <a:bodyPr/>
                        <a:lstStyle/>
                        <a:p>
                          <a:r>
                            <a:rPr lang="en-US" noProof="0" dirty="0" smtClean="0"/>
                            <a:t>50</a:t>
                          </a:r>
                          <a:endParaRPr lang="en-US" noProof="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Content Placeholder 4"/>
              <p:cNvGraphicFramePr>
                <a:graphicFrameLocks/>
              </p:cNvGraphicFramePr>
              <p:nvPr>
                <p:extLst>
                  <p:ext uri="{D42A27DB-BD31-4B8C-83A1-F6EECF244321}">
                    <p14:modId xmlns:p14="http://schemas.microsoft.com/office/powerpoint/2010/main" val="1280947719"/>
                  </p:ext>
                </p:extLst>
              </p:nvPr>
            </p:nvGraphicFramePr>
            <p:xfrm>
              <a:off x="67812" y="4239096"/>
              <a:ext cx="9008376" cy="1854200"/>
            </p:xfrm>
            <a:graphic>
              <a:graphicData uri="http://schemas.openxmlformats.org/drawingml/2006/table">
                <a:tbl>
                  <a:tblPr firstRow="1" bandRow="1">
                    <a:tableStyleId>{E8B1032C-EA38-4F05-BA0D-38AFFFC7BED3}</a:tableStyleId>
                  </a:tblPr>
                  <a:tblGrid>
                    <a:gridCol w="546418"/>
                    <a:gridCol w="1283589"/>
                    <a:gridCol w="994093"/>
                    <a:gridCol w="1165466"/>
                    <a:gridCol w="1520912"/>
                    <a:gridCol w="1844358"/>
                    <a:gridCol w="1653540"/>
                  </a:tblGrid>
                  <a:tr h="370840">
                    <a:tc>
                      <a:txBody>
                        <a:bodyPr/>
                        <a:lstStyle/>
                        <a:p>
                          <a:endParaRPr lang="en-US" noProof="0" dirty="0"/>
                        </a:p>
                      </a:txBody>
                      <a:tcPr/>
                    </a:tc>
                    <a:tc>
                      <a:txBody>
                        <a:bodyPr/>
                        <a:lstStyle/>
                        <a:p>
                          <a:r>
                            <a:rPr lang="en-US" noProof="0" dirty="0" smtClean="0"/>
                            <a:t>Voltage [V]</a:t>
                          </a:r>
                          <a:endParaRPr lang="en-US" noProof="0" dirty="0"/>
                        </a:p>
                      </a:txBody>
                      <a:tcPr/>
                    </a:tc>
                    <a:tc>
                      <a:txBody>
                        <a:bodyPr/>
                        <a:lstStyle/>
                        <a:p>
                          <a14:m>
                            <m:oMath xmlns:m="http://schemas.openxmlformats.org/officeDocument/2006/math">
                              <m:func>
                                <m:funcPr>
                                  <m:ctrlPr>
                                    <a:rPr lang="en-US" i="1" noProof="0" smtClean="0">
                                      <a:latin typeface="Cambria Math"/>
                                    </a:rPr>
                                  </m:ctrlPr>
                                </m:funcPr>
                                <m:fName>
                                  <m:r>
                                    <m:rPr>
                                      <m:sty m:val="p"/>
                                    </m:rPr>
                                    <a:rPr lang="en-US" noProof="0" smtClean="0">
                                      <a:latin typeface="Cambria Math"/>
                                    </a:rPr>
                                    <m:t>tan</m:t>
                                  </m:r>
                                </m:fName>
                                <m:e>
                                  <m:r>
                                    <a:rPr lang="en-US" noProof="0" smtClean="0">
                                      <a:latin typeface="Cambria Math"/>
                                    </a:rPr>
                                    <m:t>𝜹</m:t>
                                  </m:r>
                                </m:e>
                              </m:func>
                            </m:oMath>
                          </a14:m>
                          <a:r>
                            <a:rPr lang="en-US" noProof="0" dirty="0" smtClean="0"/>
                            <a:t> [-]</a:t>
                          </a:r>
                          <a:endParaRPr lang="en-US" noProof="0" dirty="0"/>
                        </a:p>
                      </a:txBody>
                      <a:tcPr/>
                    </a:tc>
                    <a:tc>
                      <a:txBody>
                        <a:bodyPr/>
                        <a:lstStyle/>
                        <a:p>
                          <a:pPr/>
                          <a14:m>
                            <m:oMathPara xmlns:m="http://schemas.openxmlformats.org/officeDocument/2006/math">
                              <m:oMathParaPr>
                                <m:jc m:val="centerGroup"/>
                              </m:oMathParaPr>
                              <m:oMath xmlns:m="http://schemas.openxmlformats.org/officeDocument/2006/math">
                                <m:r>
                                  <a:rPr lang="en-US" noProof="0" smtClean="0">
                                    <a:latin typeface="Cambria Math"/>
                                  </a:rPr>
                                  <m:t>𝜹</m:t>
                                </m:r>
                              </m:oMath>
                            </m:oMathPara>
                          </a14:m>
                          <a:endParaRPr lang="en-US" noProof="0" dirty="0"/>
                        </a:p>
                      </a:txBody>
                      <a:tcPr/>
                    </a:tc>
                    <a:tc>
                      <a:txBody>
                        <a:bodyPr/>
                        <a:lstStyle/>
                        <a:p>
                          <a:r>
                            <a:rPr lang="en-US" noProof="0" dirty="0" smtClean="0"/>
                            <a:t>Current [µA]</a:t>
                          </a:r>
                          <a:endParaRPr lang="en-US" noProof="0" dirty="0"/>
                        </a:p>
                      </a:txBody>
                      <a:tcPr/>
                    </a:tc>
                    <a:tc>
                      <a:txBody>
                        <a:bodyPr/>
                        <a:lstStyle/>
                        <a:p>
                          <a:r>
                            <a:rPr lang="en-US" noProof="0" dirty="0" smtClean="0"/>
                            <a:t>Capacitance [pH]</a:t>
                          </a:r>
                          <a:endParaRPr lang="en-US" noProof="0" dirty="0"/>
                        </a:p>
                      </a:txBody>
                      <a:tcPr/>
                    </a:tc>
                    <a:tc>
                      <a:txBody>
                        <a:bodyPr/>
                        <a:lstStyle/>
                        <a:p>
                          <a:r>
                            <a:rPr lang="en-US" noProof="0" dirty="0" smtClean="0"/>
                            <a:t>Frequency [Hz]</a:t>
                          </a:r>
                          <a:endParaRPr lang="en-US" noProof="0" dirty="0"/>
                        </a:p>
                      </a:txBody>
                      <a:tcPr/>
                    </a:tc>
                  </a:tr>
                  <a:tr h="370840">
                    <a:tc>
                      <a:txBody>
                        <a:bodyPr/>
                        <a:lstStyle/>
                        <a:p>
                          <a:r>
                            <a:rPr lang="en-US" noProof="0" dirty="0" smtClean="0"/>
                            <a:t>M1</a:t>
                          </a:r>
                          <a:endParaRPr lang="en-US" noProof="0" dirty="0"/>
                        </a:p>
                      </a:txBody>
                      <a:tcPr/>
                    </a:tc>
                    <a:tc>
                      <a:txBody>
                        <a:bodyPr/>
                        <a:lstStyle/>
                        <a:p>
                          <a:r>
                            <a:rPr lang="en-US" noProof="0" dirty="0" smtClean="0"/>
                            <a:t>10.420</a:t>
                          </a:r>
                          <a:endParaRPr lang="en-US" noProof="0" dirty="0"/>
                        </a:p>
                      </a:txBody>
                      <a:tcPr/>
                    </a:tc>
                    <a:tc>
                      <a:txBody>
                        <a:bodyPr/>
                        <a:lstStyle/>
                        <a:p>
                          <a:r>
                            <a:rPr lang="en-US" noProof="0" dirty="0" smtClean="0"/>
                            <a:t>0,07</a:t>
                          </a:r>
                          <a:endParaRPr lang="en-US" noProof="0" dirty="0"/>
                        </a:p>
                      </a:txBody>
                      <a:tcPr/>
                    </a:tc>
                    <a:tc>
                      <a:txBody>
                        <a:bodyPr/>
                        <a:lstStyle/>
                        <a:p>
                          <a:r>
                            <a:rPr lang="en-US" noProof="0" dirty="0" smtClean="0">
                              <a:latin typeface="Calibri"/>
                            </a:rPr>
                            <a:t>4,004°</a:t>
                          </a:r>
                          <a:endParaRPr lang="en-US" noProof="0" dirty="0"/>
                        </a:p>
                      </a:txBody>
                      <a:tcPr/>
                    </a:tc>
                    <a:tc>
                      <a:txBody>
                        <a:bodyPr/>
                        <a:lstStyle/>
                        <a:p>
                          <a:r>
                            <a:rPr lang="en-US" noProof="0" dirty="0" smtClean="0"/>
                            <a:t>62,05</a:t>
                          </a:r>
                          <a:endParaRPr lang="en-US" noProof="0" dirty="0"/>
                        </a:p>
                      </a:txBody>
                      <a:tcPr/>
                    </a:tc>
                    <a:tc>
                      <a:txBody>
                        <a:bodyPr/>
                        <a:lstStyle/>
                        <a:p>
                          <a:r>
                            <a:rPr lang="en-US" noProof="0" dirty="0" smtClean="0"/>
                            <a:t>18,967</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M2</a:t>
                          </a:r>
                          <a:endParaRPr lang="en-US" noProof="0" dirty="0"/>
                        </a:p>
                      </a:txBody>
                      <a:tcPr/>
                    </a:tc>
                    <a:tc>
                      <a:txBody>
                        <a:bodyPr/>
                        <a:lstStyle/>
                        <a:p>
                          <a:r>
                            <a:rPr lang="en-US" noProof="0" dirty="0" smtClean="0"/>
                            <a:t>15.310</a:t>
                          </a:r>
                          <a:endParaRPr lang="en-US" noProof="0" dirty="0"/>
                        </a:p>
                      </a:txBody>
                      <a:tcPr/>
                    </a:tc>
                    <a:tc>
                      <a:txBody>
                        <a:bodyPr/>
                        <a:lstStyle/>
                        <a:p>
                          <a:r>
                            <a:rPr lang="en-US" noProof="0" dirty="0" smtClean="0"/>
                            <a:t>0,073</a:t>
                          </a:r>
                          <a:endParaRPr lang="en-US" noProof="0" dirty="0"/>
                        </a:p>
                      </a:txBody>
                      <a:tcPr/>
                    </a:tc>
                    <a:tc>
                      <a:txBody>
                        <a:bodyPr/>
                        <a:lstStyle/>
                        <a:p>
                          <a:r>
                            <a:rPr lang="en-US" noProof="0" dirty="0" smtClean="0">
                              <a:latin typeface="Calibri"/>
                            </a:rPr>
                            <a:t>4,175°</a:t>
                          </a:r>
                          <a:endParaRPr lang="en-US" noProof="0" dirty="0"/>
                        </a:p>
                      </a:txBody>
                      <a:tcPr/>
                    </a:tc>
                    <a:tc>
                      <a:txBody>
                        <a:bodyPr/>
                        <a:lstStyle/>
                        <a:p>
                          <a:r>
                            <a:rPr lang="en-US" noProof="0" dirty="0" smtClean="0"/>
                            <a:t>91,37</a:t>
                          </a:r>
                          <a:endParaRPr lang="en-US" noProof="0" dirty="0"/>
                        </a:p>
                      </a:txBody>
                      <a:tcPr/>
                    </a:tc>
                    <a:tc>
                      <a:txBody>
                        <a:bodyPr/>
                        <a:lstStyle/>
                        <a:p>
                          <a:r>
                            <a:rPr lang="en-US" noProof="0" dirty="0" smtClean="0"/>
                            <a:t>18,988</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M3</a:t>
                          </a:r>
                          <a:endParaRPr lang="en-US" noProof="0" dirty="0"/>
                        </a:p>
                      </a:txBody>
                      <a:tcPr/>
                    </a:tc>
                    <a:tc>
                      <a:txBody>
                        <a:bodyPr/>
                        <a:lstStyle/>
                        <a:p>
                          <a:r>
                            <a:rPr lang="en-US" noProof="0" dirty="0" smtClean="0"/>
                            <a:t>20.720</a:t>
                          </a:r>
                          <a:endParaRPr lang="en-US" noProof="0" dirty="0"/>
                        </a:p>
                      </a:txBody>
                      <a:tcPr/>
                    </a:tc>
                    <a:tc>
                      <a:txBody>
                        <a:bodyPr/>
                        <a:lstStyle/>
                        <a:p>
                          <a:r>
                            <a:rPr lang="en-US" noProof="0" dirty="0" smtClean="0"/>
                            <a:t>0,075</a:t>
                          </a:r>
                          <a:endParaRPr lang="en-US" noProof="0" dirty="0"/>
                        </a:p>
                      </a:txBody>
                      <a:tcPr/>
                    </a:tc>
                    <a:tc>
                      <a:txBody>
                        <a:bodyPr/>
                        <a:lstStyle/>
                        <a:p>
                          <a:r>
                            <a:rPr lang="en-US" noProof="0" dirty="0" smtClean="0">
                              <a:latin typeface="+mn-lt"/>
                            </a:rPr>
                            <a:t>4,289°</a:t>
                          </a:r>
                          <a:endParaRPr lang="en-US" noProof="0" dirty="0"/>
                        </a:p>
                      </a:txBody>
                      <a:tcPr/>
                    </a:tc>
                    <a:tc>
                      <a:txBody>
                        <a:bodyPr/>
                        <a:lstStyle/>
                        <a:p>
                          <a:r>
                            <a:rPr lang="en-US" noProof="0" dirty="0" smtClean="0"/>
                            <a:t>123,5</a:t>
                          </a:r>
                          <a:endParaRPr lang="en-US" noProof="0" dirty="0"/>
                        </a:p>
                      </a:txBody>
                      <a:tcPr/>
                    </a:tc>
                    <a:tc>
                      <a:txBody>
                        <a:bodyPr/>
                        <a:lstStyle/>
                        <a:p>
                          <a:r>
                            <a:rPr lang="en-US" noProof="0" dirty="0" smtClean="0"/>
                            <a:t>19,001</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M4</a:t>
                          </a:r>
                          <a:endParaRPr lang="en-US" noProof="0" dirty="0"/>
                        </a:p>
                      </a:txBody>
                      <a:tcPr/>
                    </a:tc>
                    <a:tc>
                      <a:txBody>
                        <a:bodyPr/>
                        <a:lstStyle/>
                        <a:p>
                          <a:r>
                            <a:rPr lang="en-US" noProof="0" dirty="0" smtClean="0"/>
                            <a:t>24.640</a:t>
                          </a:r>
                          <a:endParaRPr lang="en-US" noProof="0" dirty="0"/>
                        </a:p>
                      </a:txBody>
                      <a:tcPr/>
                    </a:tc>
                    <a:tc>
                      <a:txBody>
                        <a:bodyPr/>
                        <a:lstStyle/>
                        <a:p>
                          <a:r>
                            <a:rPr lang="en-US" noProof="0" dirty="0" smtClean="0"/>
                            <a:t>0,076</a:t>
                          </a:r>
                          <a:endParaRPr lang="en-US" noProof="0" dirty="0"/>
                        </a:p>
                      </a:txBody>
                      <a:tcPr/>
                    </a:tc>
                    <a:tc>
                      <a:txBody>
                        <a:bodyPr/>
                        <a:lstStyle/>
                        <a:p>
                          <a:r>
                            <a:rPr lang="en-US" noProof="0" dirty="0" smtClean="0">
                              <a:latin typeface="+mn-lt"/>
                            </a:rPr>
                            <a:t>4,346°</a:t>
                          </a:r>
                          <a:endParaRPr lang="en-US" noProof="0" dirty="0"/>
                        </a:p>
                      </a:txBody>
                      <a:tcPr/>
                    </a:tc>
                    <a:tc>
                      <a:txBody>
                        <a:bodyPr/>
                        <a:lstStyle/>
                        <a:p>
                          <a:r>
                            <a:rPr lang="en-US" noProof="0" dirty="0" smtClean="0"/>
                            <a:t>147,1</a:t>
                          </a:r>
                          <a:endParaRPr lang="en-US" noProof="0" dirty="0"/>
                        </a:p>
                      </a:txBody>
                      <a:tcPr/>
                    </a:tc>
                    <a:tc>
                      <a:txBody>
                        <a:bodyPr/>
                        <a:lstStyle/>
                        <a:p>
                          <a:r>
                            <a:rPr lang="en-US" noProof="0" dirty="0" smtClean="0"/>
                            <a:t>18,996</a:t>
                          </a:r>
                          <a:endParaRPr lang="en-US" noProof="0" dirty="0"/>
                        </a:p>
                      </a:txBody>
                      <a:tcPr/>
                    </a:tc>
                    <a:tc>
                      <a:txBody>
                        <a:bodyPr/>
                        <a:lstStyle/>
                        <a:p>
                          <a:r>
                            <a:rPr lang="en-US" noProof="0" dirty="0" smtClean="0"/>
                            <a:t>50</a:t>
                          </a:r>
                          <a:endParaRPr lang="en-US" noProof="0" dirty="0"/>
                        </a:p>
                      </a:txBody>
                      <a:tcPr/>
                    </a:tc>
                  </a:tr>
                </a:tbl>
              </a:graphicData>
            </a:graphic>
          </p:graphicFrame>
        </mc:Choice>
        <mc:Fallback xmlns="">
          <p:graphicFrame>
            <p:nvGraphicFramePr>
              <p:cNvPr id="7" name="Content Placeholder 4"/>
              <p:cNvGraphicFramePr>
                <a:graphicFrameLocks/>
              </p:cNvGraphicFramePr>
              <p:nvPr>
                <p:extLst>
                  <p:ext uri="{D42A27DB-BD31-4B8C-83A1-F6EECF244321}">
                    <p14:modId xmlns:p14="http://schemas.microsoft.com/office/powerpoint/2010/main" val="1280947719"/>
                  </p:ext>
                </p:extLst>
              </p:nvPr>
            </p:nvGraphicFramePr>
            <p:xfrm>
              <a:off x="67812" y="4239096"/>
              <a:ext cx="9008376" cy="1854200"/>
            </p:xfrm>
            <a:graphic>
              <a:graphicData uri="http://schemas.openxmlformats.org/drawingml/2006/table">
                <a:tbl>
                  <a:tblPr firstRow="1" bandRow="1">
                    <a:tableStyleId>{E8B1032C-EA38-4F05-BA0D-38AFFFC7BED3}</a:tableStyleId>
                  </a:tblPr>
                  <a:tblGrid>
                    <a:gridCol w="546418"/>
                    <a:gridCol w="1283589"/>
                    <a:gridCol w="994093"/>
                    <a:gridCol w="1165466"/>
                    <a:gridCol w="1520912"/>
                    <a:gridCol w="1844358"/>
                    <a:gridCol w="1653540"/>
                  </a:tblGrid>
                  <a:tr h="370840">
                    <a:tc>
                      <a:txBody>
                        <a:bodyPr/>
                        <a:lstStyle/>
                        <a:p>
                          <a:endParaRPr lang="en-US" noProof="0" dirty="0"/>
                        </a:p>
                      </a:txBody>
                      <a:tcPr/>
                    </a:tc>
                    <a:tc>
                      <a:txBody>
                        <a:bodyPr/>
                        <a:lstStyle/>
                        <a:p>
                          <a:r>
                            <a:rPr lang="en-US" noProof="0" dirty="0" smtClean="0"/>
                            <a:t>Voltage [V]</a:t>
                          </a:r>
                          <a:endParaRPr lang="en-US" noProof="0" dirty="0"/>
                        </a:p>
                      </a:txBody>
                      <a:tcPr/>
                    </a:tc>
                    <a:tc>
                      <a:txBody>
                        <a:bodyPr/>
                        <a:lstStyle/>
                        <a:p>
                          <a:endParaRPr lang="da-DK"/>
                        </a:p>
                      </a:txBody>
                      <a:tcPr>
                        <a:blipFill rotWithShape="1">
                          <a:blip r:embed="rId4"/>
                          <a:stretch>
                            <a:fillRect l="-184049" t="-8197" r="-622699" b="-424590"/>
                          </a:stretch>
                        </a:blipFill>
                      </a:tcPr>
                    </a:tc>
                    <a:tc>
                      <a:txBody>
                        <a:bodyPr/>
                        <a:lstStyle/>
                        <a:p>
                          <a:endParaRPr lang="da-DK"/>
                        </a:p>
                      </a:txBody>
                      <a:tcPr>
                        <a:blipFill rotWithShape="1">
                          <a:blip r:embed="rId4"/>
                          <a:stretch>
                            <a:fillRect l="-241146" t="-8197" r="-428646" b="-424590"/>
                          </a:stretch>
                        </a:blipFill>
                      </a:tcPr>
                    </a:tc>
                    <a:tc>
                      <a:txBody>
                        <a:bodyPr/>
                        <a:lstStyle/>
                        <a:p>
                          <a:r>
                            <a:rPr lang="en-US" noProof="0" dirty="0" smtClean="0"/>
                            <a:t>Current [µA]</a:t>
                          </a:r>
                          <a:endParaRPr lang="en-US" noProof="0" dirty="0"/>
                        </a:p>
                      </a:txBody>
                      <a:tcPr/>
                    </a:tc>
                    <a:tc>
                      <a:txBody>
                        <a:bodyPr/>
                        <a:lstStyle/>
                        <a:p>
                          <a:r>
                            <a:rPr lang="en-US" noProof="0" dirty="0" smtClean="0"/>
                            <a:t>Capacitance [pH]</a:t>
                          </a:r>
                          <a:endParaRPr lang="en-US" noProof="0" dirty="0"/>
                        </a:p>
                      </a:txBody>
                      <a:tcPr/>
                    </a:tc>
                    <a:tc>
                      <a:txBody>
                        <a:bodyPr/>
                        <a:lstStyle/>
                        <a:p>
                          <a:r>
                            <a:rPr lang="en-US" noProof="0" dirty="0" smtClean="0"/>
                            <a:t>Frequency [Hz]</a:t>
                          </a:r>
                          <a:endParaRPr lang="en-US" noProof="0" dirty="0"/>
                        </a:p>
                      </a:txBody>
                      <a:tcPr/>
                    </a:tc>
                  </a:tr>
                  <a:tr h="370840">
                    <a:tc>
                      <a:txBody>
                        <a:bodyPr/>
                        <a:lstStyle/>
                        <a:p>
                          <a:r>
                            <a:rPr lang="en-US" noProof="0" dirty="0" smtClean="0"/>
                            <a:t>M1</a:t>
                          </a:r>
                          <a:endParaRPr lang="en-US" noProof="0" dirty="0"/>
                        </a:p>
                      </a:txBody>
                      <a:tcPr/>
                    </a:tc>
                    <a:tc>
                      <a:txBody>
                        <a:bodyPr/>
                        <a:lstStyle/>
                        <a:p>
                          <a:r>
                            <a:rPr lang="en-US" noProof="0" dirty="0" smtClean="0"/>
                            <a:t>10.420</a:t>
                          </a:r>
                          <a:endParaRPr lang="en-US" noProof="0" dirty="0"/>
                        </a:p>
                      </a:txBody>
                      <a:tcPr/>
                    </a:tc>
                    <a:tc>
                      <a:txBody>
                        <a:bodyPr/>
                        <a:lstStyle/>
                        <a:p>
                          <a:r>
                            <a:rPr lang="en-US" noProof="0" dirty="0" smtClean="0"/>
                            <a:t>0,07</a:t>
                          </a:r>
                          <a:endParaRPr lang="en-US" noProof="0" dirty="0"/>
                        </a:p>
                      </a:txBody>
                      <a:tcPr/>
                    </a:tc>
                    <a:tc>
                      <a:txBody>
                        <a:bodyPr/>
                        <a:lstStyle/>
                        <a:p>
                          <a:r>
                            <a:rPr lang="en-US" noProof="0" dirty="0" smtClean="0">
                              <a:latin typeface="Calibri"/>
                            </a:rPr>
                            <a:t>4,004°</a:t>
                          </a:r>
                          <a:endParaRPr lang="en-US" noProof="0" dirty="0"/>
                        </a:p>
                      </a:txBody>
                      <a:tcPr/>
                    </a:tc>
                    <a:tc>
                      <a:txBody>
                        <a:bodyPr/>
                        <a:lstStyle/>
                        <a:p>
                          <a:r>
                            <a:rPr lang="en-US" noProof="0" dirty="0" smtClean="0"/>
                            <a:t>62,05</a:t>
                          </a:r>
                          <a:endParaRPr lang="en-US" noProof="0" dirty="0"/>
                        </a:p>
                      </a:txBody>
                      <a:tcPr/>
                    </a:tc>
                    <a:tc>
                      <a:txBody>
                        <a:bodyPr/>
                        <a:lstStyle/>
                        <a:p>
                          <a:r>
                            <a:rPr lang="en-US" noProof="0" dirty="0" smtClean="0"/>
                            <a:t>18,967</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M2</a:t>
                          </a:r>
                          <a:endParaRPr lang="en-US" noProof="0" dirty="0"/>
                        </a:p>
                      </a:txBody>
                      <a:tcPr/>
                    </a:tc>
                    <a:tc>
                      <a:txBody>
                        <a:bodyPr/>
                        <a:lstStyle/>
                        <a:p>
                          <a:r>
                            <a:rPr lang="en-US" noProof="0" dirty="0" smtClean="0"/>
                            <a:t>15.310</a:t>
                          </a:r>
                          <a:endParaRPr lang="en-US" noProof="0" dirty="0"/>
                        </a:p>
                      </a:txBody>
                      <a:tcPr/>
                    </a:tc>
                    <a:tc>
                      <a:txBody>
                        <a:bodyPr/>
                        <a:lstStyle/>
                        <a:p>
                          <a:r>
                            <a:rPr lang="en-US" noProof="0" dirty="0" smtClean="0"/>
                            <a:t>0,073</a:t>
                          </a:r>
                          <a:endParaRPr lang="en-US" noProof="0" dirty="0"/>
                        </a:p>
                      </a:txBody>
                      <a:tcPr/>
                    </a:tc>
                    <a:tc>
                      <a:txBody>
                        <a:bodyPr/>
                        <a:lstStyle/>
                        <a:p>
                          <a:r>
                            <a:rPr lang="en-US" noProof="0" dirty="0" smtClean="0">
                              <a:latin typeface="Calibri"/>
                            </a:rPr>
                            <a:t>4,175°</a:t>
                          </a:r>
                          <a:endParaRPr lang="en-US" noProof="0" dirty="0"/>
                        </a:p>
                      </a:txBody>
                      <a:tcPr/>
                    </a:tc>
                    <a:tc>
                      <a:txBody>
                        <a:bodyPr/>
                        <a:lstStyle/>
                        <a:p>
                          <a:r>
                            <a:rPr lang="en-US" noProof="0" dirty="0" smtClean="0"/>
                            <a:t>91,37</a:t>
                          </a:r>
                          <a:endParaRPr lang="en-US" noProof="0" dirty="0"/>
                        </a:p>
                      </a:txBody>
                      <a:tcPr/>
                    </a:tc>
                    <a:tc>
                      <a:txBody>
                        <a:bodyPr/>
                        <a:lstStyle/>
                        <a:p>
                          <a:r>
                            <a:rPr lang="en-US" noProof="0" dirty="0" smtClean="0"/>
                            <a:t>18,988</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M3</a:t>
                          </a:r>
                          <a:endParaRPr lang="en-US" noProof="0" dirty="0"/>
                        </a:p>
                      </a:txBody>
                      <a:tcPr/>
                    </a:tc>
                    <a:tc>
                      <a:txBody>
                        <a:bodyPr/>
                        <a:lstStyle/>
                        <a:p>
                          <a:r>
                            <a:rPr lang="en-US" noProof="0" dirty="0" smtClean="0"/>
                            <a:t>20.720</a:t>
                          </a:r>
                          <a:endParaRPr lang="en-US" noProof="0" dirty="0"/>
                        </a:p>
                      </a:txBody>
                      <a:tcPr/>
                    </a:tc>
                    <a:tc>
                      <a:txBody>
                        <a:bodyPr/>
                        <a:lstStyle/>
                        <a:p>
                          <a:r>
                            <a:rPr lang="en-US" noProof="0" dirty="0" smtClean="0"/>
                            <a:t>0,075</a:t>
                          </a:r>
                          <a:endParaRPr lang="en-US" noProof="0" dirty="0"/>
                        </a:p>
                      </a:txBody>
                      <a:tcPr/>
                    </a:tc>
                    <a:tc>
                      <a:txBody>
                        <a:bodyPr/>
                        <a:lstStyle/>
                        <a:p>
                          <a:r>
                            <a:rPr lang="en-US" noProof="0" dirty="0" smtClean="0">
                              <a:latin typeface="+mn-lt"/>
                            </a:rPr>
                            <a:t>4,289°</a:t>
                          </a:r>
                          <a:endParaRPr lang="en-US" noProof="0" dirty="0"/>
                        </a:p>
                      </a:txBody>
                      <a:tcPr/>
                    </a:tc>
                    <a:tc>
                      <a:txBody>
                        <a:bodyPr/>
                        <a:lstStyle/>
                        <a:p>
                          <a:r>
                            <a:rPr lang="en-US" noProof="0" dirty="0" smtClean="0"/>
                            <a:t>123,5</a:t>
                          </a:r>
                          <a:endParaRPr lang="en-US" noProof="0" dirty="0"/>
                        </a:p>
                      </a:txBody>
                      <a:tcPr/>
                    </a:tc>
                    <a:tc>
                      <a:txBody>
                        <a:bodyPr/>
                        <a:lstStyle/>
                        <a:p>
                          <a:r>
                            <a:rPr lang="en-US" noProof="0" dirty="0" smtClean="0"/>
                            <a:t>19,001</a:t>
                          </a:r>
                          <a:endParaRPr lang="en-US" noProof="0" dirty="0"/>
                        </a:p>
                      </a:txBody>
                      <a:tcPr/>
                    </a:tc>
                    <a:tc>
                      <a:txBody>
                        <a:bodyPr/>
                        <a:lstStyle/>
                        <a:p>
                          <a:r>
                            <a:rPr lang="en-US" noProof="0" dirty="0" smtClean="0"/>
                            <a:t>50</a:t>
                          </a:r>
                          <a:endParaRPr lang="en-US" noProof="0" dirty="0"/>
                        </a:p>
                      </a:txBody>
                      <a:tcPr/>
                    </a:tc>
                  </a:tr>
                  <a:tr h="370840">
                    <a:tc>
                      <a:txBody>
                        <a:bodyPr/>
                        <a:lstStyle/>
                        <a:p>
                          <a:r>
                            <a:rPr lang="en-US" noProof="0" dirty="0" smtClean="0"/>
                            <a:t>M4</a:t>
                          </a:r>
                          <a:endParaRPr lang="en-US" noProof="0" dirty="0"/>
                        </a:p>
                      </a:txBody>
                      <a:tcPr/>
                    </a:tc>
                    <a:tc>
                      <a:txBody>
                        <a:bodyPr/>
                        <a:lstStyle/>
                        <a:p>
                          <a:r>
                            <a:rPr lang="en-US" noProof="0" dirty="0" smtClean="0"/>
                            <a:t>24.640</a:t>
                          </a:r>
                          <a:endParaRPr lang="en-US" noProof="0" dirty="0"/>
                        </a:p>
                      </a:txBody>
                      <a:tcPr/>
                    </a:tc>
                    <a:tc>
                      <a:txBody>
                        <a:bodyPr/>
                        <a:lstStyle/>
                        <a:p>
                          <a:r>
                            <a:rPr lang="en-US" noProof="0" dirty="0" smtClean="0"/>
                            <a:t>0,076</a:t>
                          </a:r>
                          <a:endParaRPr lang="en-US" noProof="0" dirty="0"/>
                        </a:p>
                      </a:txBody>
                      <a:tcPr/>
                    </a:tc>
                    <a:tc>
                      <a:txBody>
                        <a:bodyPr/>
                        <a:lstStyle/>
                        <a:p>
                          <a:r>
                            <a:rPr lang="en-US" noProof="0" dirty="0" smtClean="0">
                              <a:latin typeface="+mn-lt"/>
                            </a:rPr>
                            <a:t>4,346°</a:t>
                          </a:r>
                          <a:endParaRPr lang="en-US" noProof="0" dirty="0"/>
                        </a:p>
                      </a:txBody>
                      <a:tcPr/>
                    </a:tc>
                    <a:tc>
                      <a:txBody>
                        <a:bodyPr/>
                        <a:lstStyle/>
                        <a:p>
                          <a:r>
                            <a:rPr lang="en-US" noProof="0" dirty="0" smtClean="0"/>
                            <a:t>147,1</a:t>
                          </a:r>
                          <a:endParaRPr lang="en-US" noProof="0" dirty="0"/>
                        </a:p>
                      </a:txBody>
                      <a:tcPr/>
                    </a:tc>
                    <a:tc>
                      <a:txBody>
                        <a:bodyPr/>
                        <a:lstStyle/>
                        <a:p>
                          <a:r>
                            <a:rPr lang="en-US" noProof="0" dirty="0" smtClean="0"/>
                            <a:t>18,996</a:t>
                          </a:r>
                          <a:endParaRPr lang="en-US" noProof="0" dirty="0"/>
                        </a:p>
                      </a:txBody>
                      <a:tcPr/>
                    </a:tc>
                    <a:tc>
                      <a:txBody>
                        <a:bodyPr/>
                        <a:lstStyle/>
                        <a:p>
                          <a:r>
                            <a:rPr lang="en-US" noProof="0" dirty="0" smtClean="0"/>
                            <a:t>50</a:t>
                          </a:r>
                          <a:endParaRPr lang="en-US" noProof="0" dirty="0"/>
                        </a:p>
                      </a:txBody>
                      <a:tcPr/>
                    </a:tc>
                  </a:tr>
                </a:tbl>
              </a:graphicData>
            </a:graphic>
          </p:graphicFrame>
        </mc:Fallback>
      </mc:AlternateContent>
    </p:spTree>
    <p:extLst>
      <p:ext uri="{BB962C8B-B14F-4D97-AF65-F5344CB8AC3E}">
        <p14:creationId xmlns:p14="http://schemas.microsoft.com/office/powerpoint/2010/main" val="345258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Dielectric loss angle measurement</a:t>
            </a:r>
          </a:p>
        </p:txBody>
      </p:sp>
      <p:graphicFrame>
        <p:nvGraphicFramePr>
          <p:cNvPr id="3" name="Content Placeholder 2"/>
          <p:cNvGraphicFramePr>
            <a:graphicFrameLocks noGrp="1" noChangeAspect="1"/>
          </p:cNvGraphicFramePr>
          <p:nvPr>
            <p:ph sz="half" idx="1"/>
            <p:extLst>
              <p:ext uri="{D42A27DB-BD31-4B8C-83A1-F6EECF244321}">
                <p14:modId xmlns:p14="http://schemas.microsoft.com/office/powerpoint/2010/main" val="3280808193"/>
              </p:ext>
            </p:extLst>
          </p:nvPr>
        </p:nvGraphicFramePr>
        <p:xfrm>
          <a:off x="561975" y="1624013"/>
          <a:ext cx="3827463" cy="4479925"/>
        </p:xfrm>
        <a:graphic>
          <a:graphicData uri="http://schemas.openxmlformats.org/presentationml/2006/ole">
            <mc:AlternateContent xmlns:mc="http://schemas.openxmlformats.org/markup-compatibility/2006">
              <mc:Choice xmlns:v="urn:schemas-microsoft-com:vml" Requires="v">
                <p:oleObj spid="_x0000_s4118" name="Visio" r:id="rId4" imgW="3827350" imgH="4480659" progId="Visio.Drawing.11">
                  <p:embed/>
                </p:oleObj>
              </mc:Choice>
              <mc:Fallback>
                <p:oleObj name="Visio" r:id="rId4" imgW="3827350" imgH="4480659" progId="Visio.Drawing.11">
                  <p:embed/>
                  <p:pic>
                    <p:nvPicPr>
                      <p:cNvPr id="0" name=""/>
                      <p:cNvPicPr/>
                      <p:nvPr/>
                    </p:nvPicPr>
                    <p:blipFill>
                      <a:blip r:embed="rId5"/>
                      <a:stretch>
                        <a:fillRect/>
                      </a:stretch>
                    </p:blipFill>
                    <p:spPr>
                      <a:xfrm>
                        <a:off x="561975" y="1624013"/>
                        <a:ext cx="3827463" cy="4479925"/>
                      </a:xfrm>
                      <a:prstGeom prst="rect">
                        <a:avLst/>
                      </a:prstGeom>
                    </p:spPr>
                  </p:pic>
                </p:oleObj>
              </mc:Fallback>
            </mc:AlternateContent>
          </a:graphicData>
        </a:graphic>
      </p:graphicFrame>
      <p:graphicFrame>
        <p:nvGraphicFramePr>
          <p:cNvPr id="6" name="Content Placeholder 5"/>
          <p:cNvGraphicFramePr>
            <a:graphicFrameLocks noGrp="1" noChangeAspect="1"/>
          </p:cNvGraphicFramePr>
          <p:nvPr>
            <p:ph sz="half" idx="2"/>
            <p:extLst>
              <p:ext uri="{D42A27DB-BD31-4B8C-83A1-F6EECF244321}">
                <p14:modId xmlns:p14="http://schemas.microsoft.com/office/powerpoint/2010/main" val="1969979398"/>
              </p:ext>
            </p:extLst>
          </p:nvPr>
        </p:nvGraphicFramePr>
        <p:xfrm>
          <a:off x="4860032" y="1700808"/>
          <a:ext cx="3933764" cy="2776910"/>
        </p:xfrm>
        <a:graphic>
          <a:graphicData uri="http://schemas.openxmlformats.org/presentationml/2006/ole">
            <mc:AlternateContent xmlns:mc="http://schemas.openxmlformats.org/markup-compatibility/2006">
              <mc:Choice xmlns:v="urn:schemas-microsoft-com:vml" Requires="v">
                <p:oleObj spid="_x0000_s4119" name="Visio" r:id="rId6" imgW="5452638" imgH="3849574" progId="Visio.Drawing.11">
                  <p:embed/>
                </p:oleObj>
              </mc:Choice>
              <mc:Fallback>
                <p:oleObj name="Visio" r:id="rId6" imgW="5452638" imgH="3849574" progId="Visio.Drawing.11">
                  <p:embed/>
                  <p:pic>
                    <p:nvPicPr>
                      <p:cNvPr id="0" name=""/>
                      <p:cNvPicPr/>
                      <p:nvPr/>
                    </p:nvPicPr>
                    <p:blipFill>
                      <a:blip r:embed="rId7"/>
                      <a:stretch>
                        <a:fillRect/>
                      </a:stretch>
                    </p:blipFill>
                    <p:spPr>
                      <a:xfrm>
                        <a:off x="4860032" y="1700808"/>
                        <a:ext cx="3933764" cy="2776910"/>
                      </a:xfrm>
                      <a:prstGeom prst="rect">
                        <a:avLst/>
                      </a:prstGeom>
                    </p:spPr>
                  </p:pic>
                </p:oleObj>
              </mc:Fallback>
            </mc:AlternateContent>
          </a:graphicData>
        </a:graphic>
      </p:graphicFrame>
    </p:spTree>
    <p:extLst>
      <p:ext uri="{BB962C8B-B14F-4D97-AF65-F5344CB8AC3E}">
        <p14:creationId xmlns:p14="http://schemas.microsoft.com/office/powerpoint/2010/main" val="3751176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80512" cy="5040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a-DK" dirty="0"/>
          </a:p>
        </p:txBody>
      </p:sp>
      <p:sp>
        <p:nvSpPr>
          <p:cNvPr id="2" name="Title 1"/>
          <p:cNvSpPr>
            <a:spLocks noGrp="1"/>
          </p:cNvSpPr>
          <p:nvPr>
            <p:ph type="title"/>
          </p:nvPr>
        </p:nvSpPr>
        <p:spPr/>
        <p:txBody>
          <a:bodyPr>
            <a:noAutofit/>
          </a:bodyPr>
          <a:lstStyle/>
          <a:p>
            <a:r>
              <a:rPr lang="en-US" sz="2800" b="1" dirty="0">
                <a:solidFill>
                  <a:schemeClr val="bg1"/>
                </a:solidFill>
              </a:rPr>
              <a:t>Dielectric loss angle measurement</a:t>
            </a:r>
          </a:p>
        </p:txBody>
      </p:sp>
      <p:pic>
        <p:nvPicPr>
          <p:cNvPr id="3" name="Content Placeholder 2"/>
          <p:cNvPicPr>
            <a:picLocks noGrp="1" noChangeAspect="1"/>
          </p:cNvPicPr>
          <p:nvPr>
            <p:ph idx="1"/>
          </p:nvPr>
        </p:nvPicPr>
        <p:blipFill rotWithShape="1">
          <a:blip r:embed="rId3">
            <a:extLst>
              <a:ext uri="{28A0092B-C50C-407E-A947-70E740481C1C}">
                <a14:useLocalDpi xmlns:a14="http://schemas.microsoft.com/office/drawing/2010/main" val="0"/>
              </a:ext>
            </a:extLst>
          </a:blip>
          <a:srcRect l="19656" t="4843" r="12718" b="9928"/>
          <a:stretch/>
        </p:blipFill>
        <p:spPr>
          <a:xfrm>
            <a:off x="4535891" y="2030681"/>
            <a:ext cx="4334977" cy="4090276"/>
          </a:xfrm>
        </p:spPr>
      </p:pic>
      <p:pic>
        <p:nvPicPr>
          <p:cNvPr id="5" name="Content Placeholder 2"/>
          <p:cNvPicPr>
            <a:picLocks noChangeAspect="1"/>
          </p:cNvPicPr>
          <p:nvPr/>
        </p:nvPicPr>
        <p:blipFill rotWithShape="1">
          <a:blip r:embed="rId4">
            <a:extLst>
              <a:ext uri="{28A0092B-C50C-407E-A947-70E740481C1C}">
                <a14:useLocalDpi xmlns:a14="http://schemas.microsoft.com/office/drawing/2010/main" val="0"/>
              </a:ext>
            </a:extLst>
          </a:blip>
          <a:srcRect l="20032" t="4899" r="14162" b="11183"/>
          <a:stretch/>
        </p:blipFill>
        <p:spPr>
          <a:xfrm>
            <a:off x="132301" y="1916832"/>
            <a:ext cx="4403590" cy="4204125"/>
          </a:xfrm>
          <a:prstGeom prst="rect">
            <a:avLst/>
          </a:prstGeom>
        </p:spPr>
      </p:pic>
    </p:spTree>
    <p:extLst>
      <p:ext uri="{BB962C8B-B14F-4D97-AF65-F5344CB8AC3E}">
        <p14:creationId xmlns:p14="http://schemas.microsoft.com/office/powerpoint/2010/main" val="567379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659</Words>
  <Application>Microsoft Office PowerPoint</Application>
  <PresentationFormat>On-screen Show (4:3)</PresentationFormat>
  <Paragraphs>220</Paragraphs>
  <Slides>13</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6" baseType="lpstr">
      <vt:lpstr>Office Theme</vt:lpstr>
      <vt:lpstr>Document</vt:lpstr>
      <vt:lpstr>Visio</vt:lpstr>
      <vt:lpstr>Mini project: Description of 60 kV voltage transformer and assessment of the insulation quality. </vt:lpstr>
      <vt:lpstr>Detailed description of voltage transformer including rated data and description of dielectric design</vt:lpstr>
      <vt:lpstr>Detailed description of voltage transformer including rated data and description of dielectric design</vt:lpstr>
      <vt:lpstr>Measure transfer ratio full range </vt:lpstr>
      <vt:lpstr>Measure transfer ratio full range </vt:lpstr>
      <vt:lpstr>Power frequency and lightning overvoltage test </vt:lpstr>
      <vt:lpstr>Dielectric loss angle measurement</vt:lpstr>
      <vt:lpstr>Dielectric loss angle measurement</vt:lpstr>
      <vt:lpstr>Dielectric loss angle measurement</vt:lpstr>
      <vt:lpstr>Partial discharge measurement </vt:lpstr>
      <vt:lpstr>Partial discharge measurement </vt:lpstr>
      <vt:lpstr>Dielectric spectroscopy test</vt:lpstr>
      <vt:lpstr>Conclusions, assessment of lifetime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Description of 60 kV voltage transformer and assessment of the insulation quality.</dc:title>
  <dc:creator>Martin Chris Svendsen</dc:creator>
  <cp:lastModifiedBy>Martin Chris Svendsen</cp:lastModifiedBy>
  <cp:revision>42</cp:revision>
  <dcterms:created xsi:type="dcterms:W3CDTF">2012-10-28T07:00:46Z</dcterms:created>
  <dcterms:modified xsi:type="dcterms:W3CDTF">2012-10-31T05:56:09Z</dcterms:modified>
</cp:coreProperties>
</file>