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70" r:id="rId3"/>
    <p:sldId id="264" r:id="rId4"/>
    <p:sldId id="271" r:id="rId5"/>
    <p:sldId id="265" r:id="rId6"/>
    <p:sldId id="274" r:id="rId7"/>
    <p:sldId id="266" r:id="rId8"/>
    <p:sldId id="275" r:id="rId9"/>
    <p:sldId id="269" r:id="rId10"/>
    <p:sldId id="272" r:id="rId11"/>
    <p:sldId id="273" r:id="rId12"/>
    <p:sldId id="276" r:id="rId13"/>
    <p:sldId id="281" r:id="rId14"/>
    <p:sldId id="277" r:id="rId15"/>
    <p:sldId id="278" r:id="rId16"/>
    <p:sldId id="279" r:id="rId17"/>
    <p:sldId id="280" r:id="rId18"/>
  </p:sldIdLst>
  <p:sldSz cx="9144000" cy="6858000" type="screen4x3"/>
  <p:notesSz cx="9144000" cy="6858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93F"/>
    <a:srgbClr val="54616E"/>
    <a:srgbClr val="211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2" autoAdjust="0"/>
  </p:normalViewPr>
  <p:slideViewPr>
    <p:cSldViewPr>
      <p:cViewPr varScale="1">
        <p:scale>
          <a:sx n="79" d="100"/>
          <a:sy n="79" d="100"/>
        </p:scale>
        <p:origin x="-69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5B7CF-8633-574F-91EA-3142DFD7AB9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93484-6201-3342-96EC-4B14AF09A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1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CE3B-FD09-8C4C-91F2-E7F1C59F3F20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0DD68-BF27-6E4A-B7DE-796377C91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45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0DD68-BF27-6E4A-B7DE-796377C91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/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>
          <a:xfrm>
            <a:off x="2464244" y="1981200"/>
            <a:ext cx="4241356" cy="1023270"/>
          </a:xfrm>
        </p:spPr>
        <p:txBody>
          <a:bodyPr lIns="0" tIns="0" rIns="0" bIns="0"/>
          <a:lstStyle>
            <a:lvl1pPr>
              <a:defRPr sz="2400" b="1" i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23270"/>
          </a:xfrm>
        </p:spPr>
        <p:txBody>
          <a:bodyPr lIns="0" tIns="0" rIns="0" bIns="0"/>
          <a:lstStyle>
            <a:lvl1pPr algn="l">
              <a:defRPr sz="2400" b="1" i="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229599" cy="4503420"/>
          </a:xfr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AU_LOGO_WHITE_U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1190456" cy="838200"/>
          </a:xfrm>
          <a:prstGeom prst="rect">
            <a:avLst/>
          </a:prstGeom>
        </p:spPr>
      </p:pic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54616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energi-logoGB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1167433" cy="204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AU_LOGO_WHITE_U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1190456" cy="838200"/>
          </a:xfrm>
          <a:prstGeom prst="rect">
            <a:avLst/>
          </a:prstGeom>
        </p:spPr>
      </p:pic>
      <p:sp>
        <p:nvSpPr>
          <p:cNvPr id="9" name="Holder 6"/>
          <p:cNvSpPr txBox="1">
            <a:spLocks/>
          </p:cNvSpPr>
          <p:nvPr userDrawn="1"/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da-DK"/>
            </a:defPPr>
            <a:lvl1pPr marL="0" algn="r" defTabSz="914400" rtl="0" eaLnBrk="1" latinLnBrk="0" hangingPunct="1">
              <a:defRPr sz="1800" kern="1200">
                <a:solidFill>
                  <a:srgbClr val="54616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energi-logoGB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7400"/>
            <a:ext cx="1167433" cy="204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cap="all" spc="200" baseline="0">
                <a:latin typeface="Arial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4393756" cy="10232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4724400"/>
            <a:ext cx="8229599" cy="13792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>
        <a:defRPr sz="2400" b="1" i="0" cap="all" spc="200" baseline="0">
          <a:solidFill>
            <a:schemeClr val="tx2">
              <a:lumMod val="50000"/>
            </a:schemeClr>
          </a:solidFill>
          <a:latin typeface="Arial" pitchFamily="34" charset="0"/>
        </a:defRPr>
      </a:lvl1pPr>
    </p:titleStyle>
    <p:bodyStyle>
      <a:lvl1pPr>
        <a:defRPr sz="1600" cap="all" spc="200" baseline="0">
          <a:solidFill>
            <a:schemeClr val="tx1">
              <a:lumMod val="50000"/>
              <a:lumOff val="50000"/>
            </a:schemeClr>
          </a:solidFill>
          <a:latin typeface="Arial" pitchFamily="34" charset="0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research/thermoelectrics/ict2013/lar_ictsat_2013.do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ar@et.aau.dk" TargetMode="External"/><Relationship Id="rId2" Type="http://schemas.openxmlformats.org/officeDocument/2006/relationships/hyperlink" Target="mailto:des@et.aau.d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//upload.wikimedia.org/wikipedia/en/3/39/Somethingdifferent.jp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othesis" TargetMode="External"/><Relationship Id="rId2" Type="http://schemas.openxmlformats.org/officeDocument/2006/relationships/hyperlink" Target="http://en.wikipedia.org/wiki/Research_ques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smtClean="0"/>
              <a:t>For energy engineering 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449133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Dezso sera &amp; Lasse Rosendahl</a:t>
            </a:r>
          </a:p>
          <a:p>
            <a:pPr marR="28575" algn="ctr">
              <a:lnSpc>
                <a:spcPct val="100000"/>
              </a:lnSpc>
            </a:pPr>
            <a:endParaRPr lang="en-US" sz="1200" kern="0" cap="all" spc="200" dirty="0" smtClean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Department of energy technology</a:t>
            </a:r>
          </a:p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Aalborg university</a:t>
            </a:r>
          </a:p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denmark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</a:t>
            </a:r>
            <a:r>
              <a:rPr lang="en-US" dirty="0" err="1" smtClean="0"/>
              <a:t>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4555" y="147549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Title?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Abstract lengths – 100 and 200 words is not a lot ...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" y="1844824"/>
            <a:ext cx="848810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1660"/>
            <a:ext cx="8229600" cy="424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5961"/>
            <a:ext cx="8153400" cy="428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58200" y="3048000"/>
            <a:ext cx="381000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800" dirty="0" smtClean="0"/>
              <a:t>100</a:t>
            </a:r>
            <a:endParaRPr lang="da-DK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8458200" y="4343400"/>
            <a:ext cx="381000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a-DK" sz="800" dirty="0"/>
              <a:t>2</a:t>
            </a:r>
            <a:r>
              <a:rPr lang="da-DK" sz="800" dirty="0" smtClean="0"/>
              <a:t>00</a:t>
            </a:r>
            <a:endParaRPr lang="da-DK" sz="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35933"/>
            <a:ext cx="7965381" cy="112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781800" y="5257800"/>
            <a:ext cx="14883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4800" y="5474368"/>
            <a:ext cx="79653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" y="5674896"/>
            <a:ext cx="548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4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Abstract lengths – 100 and 200 words is not a lot ...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410200"/>
            <a:ext cx="8229599" cy="693420"/>
          </a:xfrm>
        </p:spPr>
        <p:txBody>
          <a:bodyPr/>
          <a:lstStyle/>
          <a:p>
            <a:r>
              <a:rPr lang="da-DK" dirty="0" smtClean="0"/>
              <a:t>Identify the four w’s ...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4" y="1295400"/>
            <a:ext cx="848810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92" y="1047750"/>
            <a:ext cx="4053388" cy="2990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graphical abstract – a special case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7" y="1066800"/>
            <a:ext cx="8828383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3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Extended abstracts – common for conferences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Longer than normal abstracts, typically 1 or 1 1/2 pages</a:t>
            </a:r>
          </a:p>
          <a:p>
            <a:endParaRPr lang="da-DK" dirty="0"/>
          </a:p>
          <a:p>
            <a:r>
              <a:rPr lang="da-DK" dirty="0" smtClean="0"/>
              <a:t>Form relatively free</a:t>
            </a:r>
          </a:p>
          <a:p>
            <a:endParaRPr lang="da-DK" dirty="0"/>
          </a:p>
          <a:p>
            <a:r>
              <a:rPr lang="da-DK" dirty="0" smtClean="0"/>
              <a:t>Graphics can be included</a:t>
            </a:r>
          </a:p>
          <a:p>
            <a:endParaRPr lang="da-DK" dirty="0"/>
          </a:p>
          <a:p>
            <a:r>
              <a:rPr lang="da-DK" dirty="0" smtClean="0">
                <a:hlinkClick r:id="rId2" action="ppaction://hlinkfile"/>
              </a:rPr>
              <a:t>example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Basic guidelines for writing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152525"/>
            <a:ext cx="75914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ASSIGNMENT 1a – WRITING YOUR FIRST ABSTRACT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229599" cy="4503420"/>
          </a:xfrm>
        </p:spPr>
        <p:txBody>
          <a:bodyPr/>
          <a:lstStyle/>
          <a:p>
            <a:r>
              <a:rPr lang="da-DK" dirty="0" smtClean="0"/>
              <a:t>IN YOUR GROUPS, WRITE A 200 WORD ABSTRACT ON YOUR PROJECT TOPIC WITH THE FOLLOWING GUIDES: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smtClean="0"/>
              <a:t>TITLE (max 1 line)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AUTHORS &amp; AFFILIATION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KEYWORDS (5)</a:t>
            </a:r>
          </a:p>
          <a:p>
            <a:pPr marL="285750" indent="-285750">
              <a:buFontTx/>
              <a:buChar char="-"/>
            </a:pPr>
            <a:r>
              <a:rPr lang="da-DK" dirty="0" smtClean="0"/>
              <a:t>ABSTRACT (200 words)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r>
              <a:rPr lang="da-DK" dirty="0" smtClean="0"/>
              <a:t>IF YOU DON’T HAVE A TOPIC YET, WRITE ON WHAT </a:t>
            </a:r>
            <a:endParaRPr lang="da-DK" dirty="0" smtClean="0"/>
          </a:p>
          <a:p>
            <a:r>
              <a:rPr lang="da-DK" dirty="0" smtClean="0"/>
              <a:t>YOU </a:t>
            </a:r>
            <a:r>
              <a:rPr lang="da-DK" dirty="0" smtClean="0"/>
              <a:t>THINK WILL BE THE TOPIC.</a:t>
            </a:r>
          </a:p>
          <a:p>
            <a:r>
              <a:rPr lang="da-DK" dirty="0" smtClean="0"/>
              <a:t>If you have no idea, use your imagination...</a:t>
            </a:r>
          </a:p>
          <a:p>
            <a:endParaRPr lang="da-DK" dirty="0"/>
          </a:p>
          <a:p>
            <a:r>
              <a:rPr lang="da-DK" dirty="0" smtClean="0"/>
              <a:t>Once you’re done, e-mail it in a word doc to either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>
                <a:hlinkClick r:id="rId2"/>
              </a:rPr>
              <a:t>des@et.aau.dk</a:t>
            </a:r>
            <a:r>
              <a:rPr lang="da-DK" dirty="0" smtClean="0"/>
              <a:t> if you are intro semester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>
                <a:hlinkClick r:id="rId3"/>
              </a:rPr>
              <a:t>lar@et.aau.dk</a:t>
            </a:r>
            <a:r>
              <a:rPr lang="da-DK" dirty="0" smtClean="0"/>
              <a:t> if you are not</a:t>
            </a:r>
          </a:p>
          <a:p>
            <a:r>
              <a:rPr lang="da-DK" dirty="0" smtClean="0"/>
              <a:t>Using the naming format: </a:t>
            </a:r>
            <a:r>
              <a:rPr lang="da-DK" b="1" dirty="0" smtClean="0"/>
              <a:t>sciwri_”yourgroup””yoursemester”1.docx</a:t>
            </a:r>
          </a:p>
          <a:p>
            <a:pPr marL="285750" indent="-285750">
              <a:buFont typeface="Arial" pitchFamily="34" charset="0"/>
              <a:buChar char="•"/>
            </a:pPr>
            <a:endParaRPr lang="da-DK" dirty="0"/>
          </a:p>
          <a:p>
            <a:r>
              <a:rPr lang="da-DK" dirty="0" smtClean="0"/>
              <a:t>For this task: 1 </a:t>
            </a:r>
            <a:r>
              <a:rPr lang="da-DK" dirty="0" smtClean="0"/>
              <a:t>hour    - for help skype </a:t>
            </a:r>
            <a:r>
              <a:rPr lang="da-DK" b="1" dirty="0" smtClean="0"/>
              <a:t>lasserosendahl</a:t>
            </a:r>
            <a:endParaRPr lang="da-DK" b="1" dirty="0" smtClean="0"/>
          </a:p>
          <a:p>
            <a:endParaRPr lang="da-DK" dirty="0"/>
          </a:p>
          <a:p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 descr="File:Somethingdifferent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40" y="1447800"/>
            <a:ext cx="1874360" cy="267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Assignment 1b – peer reviewing an abstract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Read the abstract </a:t>
            </a:r>
          </a:p>
          <a:p>
            <a:endParaRPr lang="da-DK" dirty="0"/>
          </a:p>
          <a:p>
            <a:r>
              <a:rPr lang="da-DK" dirty="0" smtClean="0"/>
              <a:t>Find the four w’s</a:t>
            </a:r>
          </a:p>
          <a:p>
            <a:endParaRPr lang="da-DK" dirty="0"/>
          </a:p>
          <a:p>
            <a:r>
              <a:rPr lang="da-DK" dirty="0" smtClean="0"/>
              <a:t>Identify 2 good things in the abstract</a:t>
            </a:r>
          </a:p>
          <a:p>
            <a:endParaRPr lang="da-DK" dirty="0"/>
          </a:p>
          <a:p>
            <a:r>
              <a:rPr lang="da-DK" dirty="0" smtClean="0"/>
              <a:t>Identify 2 things in the abstract which could be improved</a:t>
            </a:r>
          </a:p>
          <a:p>
            <a:endParaRPr lang="da-DK" dirty="0"/>
          </a:p>
          <a:p>
            <a:r>
              <a:rPr lang="da-DK" dirty="0" smtClean="0"/>
              <a:t>Provide feedback to your peers in a way that you yourself would like to recieve it</a:t>
            </a:r>
          </a:p>
          <a:p>
            <a:endParaRPr lang="da-DK" dirty="0"/>
          </a:p>
          <a:p>
            <a:r>
              <a:rPr lang="da-DK" dirty="0" smtClean="0"/>
              <a:t>For each abstract we have 10 mins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Assignment 2 – reviewing and analysing a paper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Read the paper in moodle and prepare a 5 min presentation including the following:</a:t>
            </a:r>
          </a:p>
          <a:p>
            <a:endParaRPr lang="da-DK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a short review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Identification of the four w’s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Identification of 5 good aspects of the paper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Identification of 5 not so good points</a:t>
            </a:r>
          </a:p>
          <a:p>
            <a:endParaRPr lang="da-DK" dirty="0"/>
          </a:p>
          <a:p>
            <a:r>
              <a:rPr lang="da-DK" dirty="0" smtClean="0"/>
              <a:t>Name the presentation Sciwri2_”yourname””yoursemester”</a:t>
            </a:r>
          </a:p>
          <a:p>
            <a:endParaRPr lang="da-DK" dirty="0"/>
          </a:p>
          <a:p>
            <a:r>
              <a:rPr lang="da-DK" dirty="0" smtClean="0"/>
              <a:t>And e-mail it as for assignment 1</a:t>
            </a:r>
          </a:p>
          <a:p>
            <a:endParaRPr lang="da-DK" dirty="0"/>
          </a:p>
          <a:p>
            <a:r>
              <a:rPr lang="da-DK" dirty="0" smtClean="0"/>
              <a:t>This is an individual assignment. </a:t>
            </a:r>
          </a:p>
          <a:p>
            <a:r>
              <a:rPr lang="da-DK" dirty="0" smtClean="0"/>
              <a:t>In lecture 2 you will present your review and there will be peer review for </a:t>
            </a:r>
            <a:r>
              <a:rPr lang="da-DK" smtClean="0"/>
              <a:t>each presentation.</a:t>
            </a:r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Course objective and focus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90600"/>
            <a:ext cx="8381999" cy="4503420"/>
          </a:xfrm>
        </p:spPr>
        <p:txBody>
          <a:bodyPr/>
          <a:lstStyle/>
          <a:p>
            <a:r>
              <a:rPr lang="da-DK" dirty="0" smtClean="0"/>
              <a:t>This is Not a traditional english course...</a:t>
            </a:r>
          </a:p>
          <a:p>
            <a:endParaRPr lang="da-DK" dirty="0"/>
          </a:p>
          <a:p>
            <a:r>
              <a:rPr lang="en-US" dirty="0"/>
              <a:t>Scientific English (for students having </a:t>
            </a:r>
            <a:r>
              <a:rPr lang="en-US" dirty="0" smtClean="0"/>
              <a:t>a </a:t>
            </a:r>
          </a:p>
          <a:p>
            <a:r>
              <a:rPr lang="en-US" dirty="0" smtClean="0"/>
              <a:t>bachelor </a:t>
            </a:r>
            <a:r>
              <a:rPr lang="en-US" dirty="0"/>
              <a:t>degree from Aalborg University)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Apply different methods for the presentation of scientific </a:t>
            </a:r>
            <a:endParaRPr lang="en-US" dirty="0"/>
          </a:p>
          <a:p>
            <a:pPr lvl="1"/>
            <a:r>
              <a:rPr lang="en-US" dirty="0" smtClean="0"/>
              <a:t>     results </a:t>
            </a:r>
            <a:r>
              <a:rPr lang="en-US" dirty="0" smtClean="0"/>
              <a:t>in the English language as a conference paper, </a:t>
            </a:r>
            <a:r>
              <a:rPr lang="en-US" dirty="0" smtClean="0"/>
              <a:t>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</a:t>
            </a:r>
            <a:r>
              <a:rPr lang="en-US" dirty="0" smtClean="0"/>
              <a:t>poster, a journal paper or orally at conferences </a:t>
            </a:r>
          </a:p>
          <a:p>
            <a:pPr lvl="1"/>
            <a:endParaRPr lang="en-US" dirty="0" smtClean="0"/>
          </a:p>
          <a:p>
            <a:r>
              <a:rPr lang="en-US" b="1" dirty="0"/>
              <a:t>English </a:t>
            </a:r>
            <a:r>
              <a:rPr lang="en-US" dirty="0"/>
              <a:t>(for students on the INTRO </a:t>
            </a:r>
            <a:endParaRPr lang="en-US" dirty="0" smtClean="0"/>
          </a:p>
          <a:p>
            <a:r>
              <a:rPr lang="en-US" dirty="0" smtClean="0"/>
              <a:t>semester</a:t>
            </a:r>
            <a:r>
              <a:rPr lang="en-US" dirty="0"/>
              <a:t>)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Be able to communicate scientific methods and </a:t>
            </a:r>
            <a:r>
              <a:rPr lang="en-US" dirty="0" smtClean="0"/>
              <a:t>results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orally </a:t>
            </a:r>
            <a:r>
              <a:rPr lang="en-US" dirty="0" smtClean="0"/>
              <a:t>and visually in a classroom presentation. 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dirty="0" smtClean="0"/>
              <a:t>Be able to communicate scientific methods and results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in </a:t>
            </a:r>
            <a:r>
              <a:rPr lang="en-US" dirty="0" smtClean="0"/>
              <a:t>written form in understandable English 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Competences </a:t>
            </a:r>
            <a:br>
              <a:rPr lang="en-US" dirty="0"/>
            </a:br>
            <a:r>
              <a:rPr lang="en-US" dirty="0"/>
              <a:t>Independently be able communicate results in a proper scientific manner in English 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1600200"/>
            <a:ext cx="2514601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 smtClean="0"/>
              <a:t>The ABC of scientific communication:</a:t>
            </a:r>
          </a:p>
          <a:p>
            <a:endParaRPr lang="da-DK" dirty="0" smtClean="0"/>
          </a:p>
          <a:p>
            <a:r>
              <a:rPr lang="da-DK" dirty="0" smtClean="0">
                <a:solidFill>
                  <a:srgbClr val="FF0000"/>
                </a:solidFill>
              </a:rPr>
              <a:t>A</a:t>
            </a:r>
            <a:r>
              <a:rPr lang="da-DK" dirty="0" smtClean="0"/>
              <a:t>ccurate, Audience-adapted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B</a:t>
            </a:r>
            <a:r>
              <a:rPr lang="da-DK" dirty="0" smtClean="0"/>
              <a:t>rief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C</a:t>
            </a:r>
            <a:r>
              <a:rPr lang="da-DK" dirty="0" smtClean="0"/>
              <a:t>lear</a:t>
            </a:r>
          </a:p>
          <a:p>
            <a:endParaRPr lang="da-DK" dirty="0"/>
          </a:p>
          <a:p>
            <a:r>
              <a:rPr lang="da-DK" sz="1200" i="1" dirty="0" smtClean="0"/>
              <a:t>Jakob Stoustrup, Professor, </a:t>
            </a:r>
          </a:p>
          <a:p>
            <a:r>
              <a:rPr lang="da-DK" sz="1200" i="1" dirty="0" smtClean="0"/>
              <a:t>Dept of Electronic Systems, AAU</a:t>
            </a:r>
            <a:endParaRPr lang="da-DK" sz="1200" i="1" dirty="0"/>
          </a:p>
        </p:txBody>
      </p:sp>
    </p:spTree>
    <p:extLst>
      <p:ext uri="{BB962C8B-B14F-4D97-AF65-F5344CB8AC3E}">
        <p14:creationId xmlns:p14="http://schemas.microsoft.com/office/powerpoint/2010/main" val="14222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Course outline &amp; lecture structure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Lecture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Intro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Abstracts</a:t>
            </a:r>
          </a:p>
          <a:p>
            <a:pPr marL="285750" indent="-285750">
              <a:buFont typeface="Arial" pitchFamily="34" charset="0"/>
              <a:buChar char="•"/>
            </a:pPr>
            <a:endParaRPr lang="da-DK" dirty="0"/>
          </a:p>
          <a:p>
            <a:r>
              <a:rPr lang="da-DK" dirty="0" smtClean="0"/>
              <a:t>Lecture 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Scientific papers</a:t>
            </a:r>
          </a:p>
          <a:p>
            <a:pPr marL="285750" indent="-285750">
              <a:buFont typeface="Arial" pitchFamily="34" charset="0"/>
              <a:buChar char="•"/>
            </a:pPr>
            <a:endParaRPr lang="da-DK" dirty="0"/>
          </a:p>
          <a:p>
            <a:r>
              <a:rPr lang="da-DK" dirty="0" smtClean="0"/>
              <a:t>Lecture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Oral presentations and posters</a:t>
            </a:r>
          </a:p>
          <a:p>
            <a:pPr marL="285750" indent="-285750">
              <a:buFont typeface="Arial" pitchFamily="34" charset="0"/>
              <a:buChar char="•"/>
            </a:pPr>
            <a:endParaRPr lang="da-DK" dirty="0"/>
          </a:p>
          <a:p>
            <a:r>
              <a:rPr lang="da-DK" dirty="0" smtClean="0"/>
              <a:t>Lecture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dirty="0" smtClean="0"/>
              <a:t>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assignments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1 write 200 word abstract to be read and discussed in plenum</a:t>
            </a:r>
          </a:p>
          <a:p>
            <a:endParaRPr lang="da-DK" dirty="0"/>
          </a:p>
          <a:p>
            <a:r>
              <a:rPr lang="da-DK" dirty="0" smtClean="0"/>
              <a:t>2 read and review scientific paper, present review in plenum</a:t>
            </a:r>
          </a:p>
          <a:p>
            <a:endParaRPr lang="da-DK" dirty="0"/>
          </a:p>
          <a:p>
            <a:r>
              <a:rPr lang="da-DK" dirty="0" smtClean="0"/>
              <a:t>3 prepare an oral presentation on project, present in plenum</a:t>
            </a:r>
          </a:p>
          <a:p>
            <a:endParaRPr lang="da-DK" dirty="0"/>
          </a:p>
          <a:p>
            <a:r>
              <a:rPr lang="da-DK" dirty="0" smtClean="0"/>
              <a:t>4 workshop – return to abstract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all assignments will be discussed and commented by your peers ... Peer review!</a:t>
            </a:r>
          </a:p>
          <a:p>
            <a:endParaRPr lang="da-DK" dirty="0"/>
          </a:p>
          <a:p>
            <a:r>
              <a:rPr lang="da-DK" dirty="0" smtClean="0"/>
              <a:t>The assignments must be completed in order to take the exams for the math part of the course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Scientific communication according to the imr</a:t>
            </a:r>
            <a:r>
              <a:rPr lang="da-DK" cap="none" dirty="0" smtClean="0"/>
              <a:t>a</a:t>
            </a:r>
            <a:r>
              <a:rPr lang="da-DK" dirty="0" smtClean="0"/>
              <a:t>d method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229599" cy="4503420"/>
          </a:xfrm>
        </p:spPr>
        <p:txBody>
          <a:bodyPr/>
          <a:lstStyle/>
          <a:p>
            <a:pPr rtl="0"/>
            <a:r>
              <a:rPr lang="en-US" b="1" dirty="0"/>
              <a:t>Introduction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 rtl="0">
              <a:buFont typeface="Arial" pitchFamily="34" charset="0"/>
              <a:buChar char="•"/>
            </a:pPr>
            <a:r>
              <a:rPr lang="en-US" dirty="0" smtClean="0"/>
              <a:t>Why </a:t>
            </a:r>
            <a:r>
              <a:rPr lang="en-US" dirty="0"/>
              <a:t>was the study undertaken? What was the </a:t>
            </a:r>
            <a:r>
              <a:rPr lang="en-US" dirty="0">
                <a:hlinkClick r:id="rId2" tooltip="Research question"/>
              </a:rPr>
              <a:t>research question</a:t>
            </a:r>
            <a:r>
              <a:rPr lang="en-US" dirty="0"/>
              <a:t>, the tested </a:t>
            </a:r>
            <a:r>
              <a:rPr lang="en-US" dirty="0">
                <a:hlinkClick r:id="rId3" tooltip="Hypothesis"/>
              </a:rPr>
              <a:t>hypothesis</a:t>
            </a:r>
            <a:r>
              <a:rPr lang="en-US" dirty="0"/>
              <a:t> or the purpose of the research?</a:t>
            </a:r>
          </a:p>
          <a:p>
            <a:pPr rtl="0"/>
            <a:r>
              <a:rPr lang="en-US" b="1" dirty="0" smtClean="0"/>
              <a:t>Methods</a:t>
            </a:r>
          </a:p>
          <a:p>
            <a:pPr marL="285750" indent="-285750" rtl="0">
              <a:buFont typeface="Arial" pitchFamily="34" charset="0"/>
              <a:buChar char="•"/>
            </a:pPr>
            <a:r>
              <a:rPr lang="en-US" dirty="0" smtClean="0"/>
              <a:t>When</a:t>
            </a:r>
            <a:r>
              <a:rPr lang="en-US" dirty="0"/>
              <a:t>, where, and how was the study done? What materials were used or who was included in the study groups (patients, etc.)?</a:t>
            </a:r>
          </a:p>
          <a:p>
            <a:pPr rtl="0"/>
            <a:r>
              <a:rPr lang="en-US" b="1" dirty="0" smtClean="0"/>
              <a:t>Results</a:t>
            </a:r>
          </a:p>
          <a:p>
            <a:pPr marL="285750" indent="-285750" rtl="0">
              <a:buFont typeface="Arial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answer was found to the research question; what did the study find? Was the tested hypothesis true?</a:t>
            </a:r>
          </a:p>
          <a:p>
            <a:pPr rtl="0"/>
            <a:r>
              <a:rPr lang="en-US" b="1" dirty="0"/>
              <a:t>and</a:t>
            </a:r>
            <a:endParaRPr lang="en-US" dirty="0"/>
          </a:p>
          <a:p>
            <a:pPr rtl="0"/>
            <a:r>
              <a:rPr lang="en-US" b="1" dirty="0" smtClean="0"/>
              <a:t>Discussion</a:t>
            </a:r>
          </a:p>
          <a:p>
            <a:pPr marL="285750" indent="-285750" rtl="0">
              <a:buFont typeface="Arial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might the answer infer and why does it matter? How does it fit in with what other researchers have found? What are the perspectives for future research?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Main sections of a paper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990600"/>
            <a:ext cx="6900862" cy="491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5600" y="5638800"/>
            <a:ext cx="243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i="1" dirty="0"/>
              <a:t>Jakob Stoustrup, Professor, </a:t>
            </a:r>
          </a:p>
          <a:p>
            <a:r>
              <a:rPr lang="da-DK" sz="1000" i="1" dirty="0"/>
              <a:t>Dept of Electronic Systems, AAU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752600"/>
            <a:ext cx="7010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78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Abstract composition method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1" y="1600200"/>
            <a:ext cx="3886200" cy="4503420"/>
          </a:xfrm>
        </p:spPr>
        <p:txBody>
          <a:bodyPr/>
          <a:lstStyle/>
          <a:p>
            <a:r>
              <a:rPr lang="da-DK" dirty="0" smtClean="0"/>
              <a:t>Write most important points out in bullets</a:t>
            </a:r>
          </a:p>
          <a:p>
            <a:endParaRPr lang="da-DK" dirty="0"/>
          </a:p>
          <a:p>
            <a:r>
              <a:rPr lang="da-DK" dirty="0" smtClean="0"/>
              <a:t>Count words</a:t>
            </a:r>
          </a:p>
          <a:p>
            <a:endParaRPr lang="da-DK" dirty="0"/>
          </a:p>
          <a:p>
            <a:r>
              <a:rPr lang="da-DK" dirty="0" smtClean="0"/>
              <a:t>Add filling ...</a:t>
            </a:r>
          </a:p>
          <a:p>
            <a:endParaRPr lang="da-DK" dirty="0"/>
          </a:p>
          <a:p>
            <a:r>
              <a:rPr lang="da-DK" dirty="0" smtClean="0"/>
              <a:t>Some journals require structured abstracts </a:t>
            </a:r>
            <a:r>
              <a:rPr lang="da-DK" dirty="0" smtClean="0">
                <a:sym typeface="Wingdings" pitchFamily="2" charset="2"/>
              </a:rPr>
              <a:t>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da-DK" smtClean="0"/>
              <a:t>7</a:t>
            </a:fld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83650"/>
            <a:ext cx="4724400" cy="43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91000" y="5643811"/>
            <a:ext cx="39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 smtClean="0"/>
              <a:t>J. Peat et al (2002). Scientific writing – easy when you know how. BMJ Books, ISBN 0 7279 1625 4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38529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Composing scientific communication – the four w’s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348666"/>
            <a:ext cx="6253162" cy="461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7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 what about the title ...?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1" y="1752600"/>
            <a:ext cx="60535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5865293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2667000"/>
            <a:ext cx="862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8568" y="2286000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 smtClean="0">
                <a:solidFill>
                  <a:srgbClr val="2C993F"/>
                </a:solidFill>
                <a:sym typeface="Wingdings 2"/>
              </a:rPr>
              <a:t></a:t>
            </a:r>
            <a:endParaRPr lang="da-DK" sz="9600" dirty="0">
              <a:solidFill>
                <a:srgbClr val="2C993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5726668"/>
            <a:ext cx="398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 smtClean="0"/>
              <a:t>J. Peat et al (2002). Scientific writing – easy when you know how. BMJ Books, ISBN 0 7279 1625 4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11653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11915</TotalTime>
  <Words>790</Words>
  <Application>Microsoft Office PowerPoint</Application>
  <PresentationFormat>On-screen Show (4:3)</PresentationFormat>
  <Paragraphs>163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Scientific english</vt:lpstr>
      <vt:lpstr>Course objective and focus</vt:lpstr>
      <vt:lpstr>Course outline &amp; lecture structure</vt:lpstr>
      <vt:lpstr>assignments</vt:lpstr>
      <vt:lpstr>Scientific communication according to the imrad method</vt:lpstr>
      <vt:lpstr>Main sections of a paper</vt:lpstr>
      <vt:lpstr>Abstract composition method</vt:lpstr>
      <vt:lpstr>Composing scientific communication – the four w’s</vt:lpstr>
      <vt:lpstr>So what about the title ...?</vt:lpstr>
      <vt:lpstr>Abstract lengths – 100 and 200 words is not a lot ...</vt:lpstr>
      <vt:lpstr>Abstract lengths – 100 and 200 words is not a lot ...</vt:lpstr>
      <vt:lpstr>The graphical abstract – a special case</vt:lpstr>
      <vt:lpstr>Extended abstracts – common for conferences</vt:lpstr>
      <vt:lpstr>Basic guidelines for writing</vt:lpstr>
      <vt:lpstr>ASSIGNMENT 1a – WRITING YOUR FIRST ABSTRACT</vt:lpstr>
      <vt:lpstr>Assignment 1b – peer reviewing an abstract</vt:lpstr>
      <vt:lpstr>Assignment 2 – reviewing and analysing a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I T L E O N P R E S E N TAT I O N</dc:title>
  <dc:creator>Henning Jensen</dc:creator>
  <cp:lastModifiedBy>Lasse Aistrup Rosendahl</cp:lastModifiedBy>
  <cp:revision>184</cp:revision>
  <dcterms:created xsi:type="dcterms:W3CDTF">2012-11-23T10:30:44Z</dcterms:created>
  <dcterms:modified xsi:type="dcterms:W3CDTF">2013-09-06T06:06:16Z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2012-11-14T00:00:00Z</vt:filetime>
  </property>
  <property fmtid="{D5CDD505-2E9C-101B-9397-08002B2CF9AE}" pid="3" name="LastSaved">
    <vt:filetime>2012-11-23T00:00:00Z</vt:filetime>
  </property>
</Properties>
</file>